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5" d="100"/>
          <a:sy n="75" d="100"/>
        </p:scale>
        <p:origin x="28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77D02C-AF37-4961-96CD-638B2ADF15AB}" type="datetimeFigureOut">
              <a:rPr lang="en-GB" smtClean="0"/>
              <a:t>02/09/2024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C18B34-3864-445F-AB1D-3F8C8CE5BCB4}" type="slidenum">
              <a:rPr lang="en-GB" smtClean="0"/>
              <a:t>‹#›</a:t>
            </a:fld>
            <a:endParaRPr lang="en-GB"/>
          </a:p>
        </p:txBody>
      </p:sp>
    </p:spTree>
    <p:extLst>
      <p:ext uri="{BB962C8B-B14F-4D97-AF65-F5344CB8AC3E}">
        <p14:creationId xmlns:p14="http://schemas.microsoft.com/office/powerpoint/2010/main" val="2145622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BC18B34-3864-445F-AB1D-3F8C8CE5BCB4}" type="slidenum">
              <a:rPr lang="en-GB" smtClean="0"/>
              <a:t>7</a:t>
            </a:fld>
            <a:endParaRPr lang="en-GB"/>
          </a:p>
        </p:txBody>
      </p:sp>
    </p:spTree>
    <p:extLst>
      <p:ext uri="{BB962C8B-B14F-4D97-AF65-F5344CB8AC3E}">
        <p14:creationId xmlns:p14="http://schemas.microsoft.com/office/powerpoint/2010/main" val="1603575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8C405-171E-45AE-6B7D-8012356F8B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A59673-4D88-FC50-9EC6-AB98B7611D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450D3A8-CFE7-CC78-5B76-5E6F2A977A93}"/>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5" name="Footer Placeholder 4">
            <a:extLst>
              <a:ext uri="{FF2B5EF4-FFF2-40B4-BE49-F238E27FC236}">
                <a16:creationId xmlns:a16="http://schemas.microsoft.com/office/drawing/2014/main" id="{118CD70B-94DE-BB9E-2033-0AB186315A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D9603F-40C8-2CD1-6AC9-3078BD28C03F}"/>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1783777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6D23F-B721-051E-C23B-A5EAE350CC7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ABD28B-3F5B-53D2-7CE5-D3CDEC9636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02DF06-9462-9795-51A8-3BB60AF71351}"/>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5" name="Footer Placeholder 4">
            <a:extLst>
              <a:ext uri="{FF2B5EF4-FFF2-40B4-BE49-F238E27FC236}">
                <a16:creationId xmlns:a16="http://schemas.microsoft.com/office/drawing/2014/main" id="{78A6E8EB-1355-D1BF-BDF1-9A43B1C87B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2BD0B4-888E-44B3-6B26-19AB882C198E}"/>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1082041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88F745-379B-1763-D13C-1E7FE91CD22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9B3C66A-A029-03B7-CD94-B09DE68D33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EE71A9-FEF6-3176-03C3-5097308316F9}"/>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5" name="Footer Placeholder 4">
            <a:extLst>
              <a:ext uri="{FF2B5EF4-FFF2-40B4-BE49-F238E27FC236}">
                <a16:creationId xmlns:a16="http://schemas.microsoft.com/office/drawing/2014/main" id="{901D09A6-6F18-CA9F-C11E-C33FFEB105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176B67-B893-9251-F882-D7A1823C1B5A}"/>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344912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41D06-9ECF-EB26-90D1-F5B02C4816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99542C0-1C6A-CE1E-7C0F-C89755C3E6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F37B44C-223D-AAA7-F222-6CE421104AB4}"/>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5" name="Footer Placeholder 4">
            <a:extLst>
              <a:ext uri="{FF2B5EF4-FFF2-40B4-BE49-F238E27FC236}">
                <a16:creationId xmlns:a16="http://schemas.microsoft.com/office/drawing/2014/main" id="{9A7A7348-815D-B263-AB51-E7B1E9ACB3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11776-FDDB-6DEA-DF4D-8816645A93F1}"/>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341681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3E959-F50B-CDE8-268F-DFCDF32012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479817-38FB-9026-82D2-E11681F4741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D9736A-E98A-97EF-25E4-244FD138E220}"/>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5" name="Footer Placeholder 4">
            <a:extLst>
              <a:ext uri="{FF2B5EF4-FFF2-40B4-BE49-F238E27FC236}">
                <a16:creationId xmlns:a16="http://schemas.microsoft.com/office/drawing/2014/main" id="{13A84976-8CE0-6267-5928-73E15E4CB3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341FE4-6DEB-220E-153F-C2CCEFDE8E32}"/>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94722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96B1E-E701-8016-648B-9363BF50C6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3F1415-8C58-FDCB-2E60-E6A1ED2269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0FAA8D-F8E7-DD14-7C25-9CCA73EC1E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D90E40E-B3EC-82EB-D239-69C5B3948423}"/>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6" name="Footer Placeholder 5">
            <a:extLst>
              <a:ext uri="{FF2B5EF4-FFF2-40B4-BE49-F238E27FC236}">
                <a16:creationId xmlns:a16="http://schemas.microsoft.com/office/drawing/2014/main" id="{AF558EFC-0386-F912-A3AD-2EF0195CA0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12F526-2736-F4E7-63A5-DE340155198D}"/>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3537986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FED9B-FDAE-2ECC-F913-B291862F239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D8851F-867C-83C3-4CAF-12737D01E4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74462D-7BF2-71D5-52B9-B8F6C14E41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41395A5-84F6-9006-8908-89F4DB81B5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D247FB-1C01-800D-F040-6C3DFD0B6B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1BA152A-157C-F75B-B37C-F0A1E0720DC6}"/>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8" name="Footer Placeholder 7">
            <a:extLst>
              <a:ext uri="{FF2B5EF4-FFF2-40B4-BE49-F238E27FC236}">
                <a16:creationId xmlns:a16="http://schemas.microsoft.com/office/drawing/2014/main" id="{57EDA1A4-EF1F-0D85-AA02-B6657346E85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4FE2AA0-6334-6F04-FFF5-8A3AB8DE5A82}"/>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3120185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A57A3-4561-FC79-BD66-0E755868DB1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32DE0B-C9F3-4BA9-A312-5771DC50304B}"/>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4" name="Footer Placeholder 3">
            <a:extLst>
              <a:ext uri="{FF2B5EF4-FFF2-40B4-BE49-F238E27FC236}">
                <a16:creationId xmlns:a16="http://schemas.microsoft.com/office/drawing/2014/main" id="{752566BE-917F-2DB0-4A4A-87C378367F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D1B8AA-B228-1A2B-0506-FFE9B2A3FF13}"/>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3470924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CED14A-B971-26D4-88E8-E05196FCA626}"/>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3" name="Footer Placeholder 2">
            <a:extLst>
              <a:ext uri="{FF2B5EF4-FFF2-40B4-BE49-F238E27FC236}">
                <a16:creationId xmlns:a16="http://schemas.microsoft.com/office/drawing/2014/main" id="{151BD902-F5B2-C4D6-20AF-41C5015E4DD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09FB8B2-0DFF-DF2F-307E-AE7D8B8B9767}"/>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2746572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400CC-ABA8-02BE-186C-6B075EF886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90F5A3-D031-46A5-4425-B29CB86E90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F2585-CD3F-5D4D-6A17-943A5DCEA2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8B6669-7234-26FB-68E4-A55C1948BE2A}"/>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6" name="Footer Placeholder 5">
            <a:extLst>
              <a:ext uri="{FF2B5EF4-FFF2-40B4-BE49-F238E27FC236}">
                <a16:creationId xmlns:a16="http://schemas.microsoft.com/office/drawing/2014/main" id="{49A695F0-19D8-748C-62CC-BE73CE9B37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E695F3-7CB2-4848-DE2C-82A315FE084F}"/>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2890605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631C1-6525-AE1C-6CF5-B12E4444C2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28BA327-35F9-E7BA-643C-221B6ACB3D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9C44F22-DFA6-3D23-04BC-C69D85BB6B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6D36A2-BB7B-1C87-BE79-ED996569A179}"/>
              </a:ext>
            </a:extLst>
          </p:cNvPr>
          <p:cNvSpPr>
            <a:spLocks noGrp="1"/>
          </p:cNvSpPr>
          <p:nvPr>
            <p:ph type="dt" sz="half" idx="10"/>
          </p:nvPr>
        </p:nvSpPr>
        <p:spPr/>
        <p:txBody>
          <a:bodyPr/>
          <a:lstStyle/>
          <a:p>
            <a:fld id="{8378297B-01E9-4E1A-8B48-5F642B251741}" type="datetimeFigureOut">
              <a:rPr lang="en-GB" smtClean="0"/>
              <a:t>02/09/2024</a:t>
            </a:fld>
            <a:endParaRPr lang="en-GB"/>
          </a:p>
        </p:txBody>
      </p:sp>
      <p:sp>
        <p:nvSpPr>
          <p:cNvPr id="6" name="Footer Placeholder 5">
            <a:extLst>
              <a:ext uri="{FF2B5EF4-FFF2-40B4-BE49-F238E27FC236}">
                <a16:creationId xmlns:a16="http://schemas.microsoft.com/office/drawing/2014/main" id="{DB1D621A-C3DA-5521-1FF9-61C171BD7D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D83213-A431-B4F0-7037-34DCE8EA52E9}"/>
              </a:ext>
            </a:extLst>
          </p:cNvPr>
          <p:cNvSpPr>
            <a:spLocks noGrp="1"/>
          </p:cNvSpPr>
          <p:nvPr>
            <p:ph type="sldNum" sz="quarter" idx="12"/>
          </p:nvPr>
        </p:nvSpPr>
        <p:spPr/>
        <p:txBody>
          <a:bodyPr/>
          <a:lstStyle/>
          <a:p>
            <a:fld id="{FE3FDAE8-AD5E-46B2-95E5-FCD21590EBBD}" type="slidenum">
              <a:rPr lang="en-GB" smtClean="0"/>
              <a:t>‹#›</a:t>
            </a:fld>
            <a:endParaRPr lang="en-GB"/>
          </a:p>
        </p:txBody>
      </p:sp>
    </p:spTree>
    <p:extLst>
      <p:ext uri="{BB962C8B-B14F-4D97-AF65-F5344CB8AC3E}">
        <p14:creationId xmlns:p14="http://schemas.microsoft.com/office/powerpoint/2010/main" val="3720960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444DF8-7BDF-E5C3-6B6F-7DF4B0B447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FF9704-0F57-AB5F-2C8D-E6BCD965D2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2D57C3-17DB-999F-00C2-71353ECC4D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78297B-01E9-4E1A-8B48-5F642B251741}" type="datetimeFigureOut">
              <a:rPr lang="en-GB" smtClean="0"/>
              <a:t>02/09/2024</a:t>
            </a:fld>
            <a:endParaRPr lang="en-GB"/>
          </a:p>
        </p:txBody>
      </p:sp>
      <p:sp>
        <p:nvSpPr>
          <p:cNvPr id="5" name="Footer Placeholder 4">
            <a:extLst>
              <a:ext uri="{FF2B5EF4-FFF2-40B4-BE49-F238E27FC236}">
                <a16:creationId xmlns:a16="http://schemas.microsoft.com/office/drawing/2014/main" id="{09F07DC7-0520-427F-AC92-A748316B08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10186C9-10FD-0850-AADD-791C0B8EE4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E3FDAE8-AD5E-46B2-95E5-FCD21590EBBD}" type="slidenum">
              <a:rPr lang="en-GB" smtClean="0"/>
              <a:t>‹#›</a:t>
            </a:fld>
            <a:endParaRPr lang="en-GB"/>
          </a:p>
        </p:txBody>
      </p:sp>
    </p:spTree>
    <p:extLst>
      <p:ext uri="{BB962C8B-B14F-4D97-AF65-F5344CB8AC3E}">
        <p14:creationId xmlns:p14="http://schemas.microsoft.com/office/powerpoint/2010/main" val="1261321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2363FA-EF9C-6D6B-785D-CB8B8F3CAC00}"/>
              </a:ext>
            </a:extLst>
          </p:cNvPr>
          <p:cNvSpPr>
            <a:spLocks noGrp="1"/>
          </p:cNvSpPr>
          <p:nvPr>
            <p:ph type="ctrTitle"/>
          </p:nvPr>
        </p:nvSpPr>
        <p:spPr>
          <a:xfrm>
            <a:off x="390299" y="319089"/>
            <a:ext cx="3656767" cy="5585619"/>
          </a:xfrm>
        </p:spPr>
        <p:txBody>
          <a:bodyPr vert="horz" lIns="91440" tIns="45720" rIns="91440" bIns="45720" rtlCol="0" anchor="ctr">
            <a:normAutofit fontScale="90000"/>
          </a:bodyPr>
          <a:lstStyle/>
          <a:p>
            <a:pPr algn="l"/>
            <a:r>
              <a:rPr lang="en-GB" sz="4400" b="1" kern="100" dirty="0">
                <a:latin typeface="Arial" panose="020B0604020202020204" pitchFamily="34" charset="0"/>
                <a:ea typeface="Aptos" panose="020B0004020202020204" pitchFamily="34" charset="0"/>
                <a:cs typeface="Arial" panose="020B0604020202020204" pitchFamily="34" charset="0"/>
              </a:rPr>
              <a:t>A guide to developing your organisation’s Training Framework and Staff Training Matrix</a:t>
            </a:r>
            <a:br>
              <a:rPr lang="en-US" sz="4400" kern="1200" dirty="0">
                <a:solidFill>
                  <a:srgbClr val="FFFFFF"/>
                </a:solidFill>
                <a:latin typeface="+mj-lt"/>
                <a:ea typeface="+mj-ea"/>
                <a:cs typeface="+mj-cs"/>
              </a:rPr>
            </a:br>
            <a:endParaRPr lang="en-US" sz="4400" kern="1200" dirty="0">
              <a:solidFill>
                <a:srgbClr val="FFFFFF"/>
              </a:solidFill>
              <a:latin typeface="+mj-lt"/>
              <a:ea typeface="+mj-ea"/>
              <a:cs typeface="+mj-cs"/>
            </a:endParaRPr>
          </a:p>
        </p:txBody>
      </p:sp>
      <p:sp>
        <p:nvSpPr>
          <p:cNvPr id="53" name="Arc 5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ubtitle 2">
            <a:extLst>
              <a:ext uri="{FF2B5EF4-FFF2-40B4-BE49-F238E27FC236}">
                <a16:creationId xmlns:a16="http://schemas.microsoft.com/office/drawing/2014/main" id="{FC8F9932-7F1B-B4F6-FF45-6A7D43E7036E}"/>
              </a:ext>
            </a:extLst>
          </p:cNvPr>
          <p:cNvSpPr>
            <a:spLocks noGrp="1"/>
          </p:cNvSpPr>
          <p:nvPr>
            <p:ph type="subTitle" idx="1"/>
          </p:nvPr>
        </p:nvSpPr>
        <p:spPr>
          <a:xfrm>
            <a:off x="4430375" y="319089"/>
            <a:ext cx="7135092" cy="6306608"/>
          </a:xfrm>
        </p:spPr>
        <p:txBody>
          <a:bodyPr vert="horz" lIns="91440" tIns="45720" rIns="91440" bIns="45720" rtlCol="0" anchor="ctr">
            <a:normAutofit lnSpcReduction="10000"/>
          </a:bodyPr>
          <a:lstStyle/>
          <a:p>
            <a:pPr algn="l">
              <a:spcAft>
                <a:spcPts val="800"/>
              </a:spcAft>
            </a:pPr>
            <a:r>
              <a:rPr lang="en-US" sz="1800" dirty="0">
                <a:effectLst/>
              </a:rPr>
              <a:t>The Training Framework and Matrix is a guide to Mandatory and Essential training as of March 2024. It is a template developed from various legislative documents that govern your practice, this also includes information from OFSTED, Skills for Care, Health and Safety executive etc.</a:t>
            </a:r>
          </a:p>
          <a:p>
            <a:pPr algn="l">
              <a:spcAft>
                <a:spcPts val="800"/>
              </a:spcAft>
            </a:pPr>
            <a:r>
              <a:rPr lang="en-US" sz="1800" dirty="0">
                <a:effectLst/>
              </a:rPr>
              <a:t>The example is not complete or exhaustive and offers the opportunity for </a:t>
            </a:r>
            <a:r>
              <a:rPr lang="en-US" sz="1800" dirty="0" err="1">
                <a:effectLst/>
              </a:rPr>
              <a:t>organisations</a:t>
            </a:r>
            <a:r>
              <a:rPr lang="en-US" sz="1800" dirty="0">
                <a:effectLst/>
              </a:rPr>
              <a:t> to add / remove what they consider to be mandatory and essential training for their staff. </a:t>
            </a:r>
          </a:p>
          <a:p>
            <a:pPr algn="l">
              <a:spcAft>
                <a:spcPts val="800"/>
              </a:spcAft>
            </a:pPr>
            <a:r>
              <a:rPr lang="en-US" sz="1800" dirty="0" err="1">
                <a:effectLst/>
              </a:rPr>
              <a:t>Organisations</a:t>
            </a:r>
            <a:r>
              <a:rPr lang="en-US" sz="1800" dirty="0">
                <a:effectLst/>
              </a:rPr>
              <a:t> may create their own Training Framework for Mandatory and Essential training from the Blank template also attached. </a:t>
            </a:r>
          </a:p>
          <a:p>
            <a:pPr algn="l">
              <a:spcAft>
                <a:spcPts val="800"/>
              </a:spcAft>
            </a:pPr>
            <a:r>
              <a:rPr lang="en-US" sz="1800" dirty="0">
                <a:effectLst/>
              </a:rPr>
              <a:t>For the tracking sheets to work, some columns and cells are formulated. These cells are not protected therefore if you add / delete information to them, please be aware that this will break the formula and therefore may not work as intended to. It is the responsibility of the user to use the forms in a way that supports their information needs.  It is also recommended that some form of backup is made on a regular basis so that in the event of any formula breaks you have a saved copy to revert too.</a:t>
            </a:r>
          </a:p>
          <a:p>
            <a:pPr algn="l">
              <a:spcAft>
                <a:spcPts val="800"/>
              </a:spcAft>
            </a:pPr>
            <a:r>
              <a:rPr lang="en-US" sz="1800" dirty="0">
                <a:effectLst/>
              </a:rPr>
              <a:t>The document is intended as a supervision tool to identify what training needs staff have. If being used with staff, it is strongly urged that a filter is added to the pages and the name of the person selected so that you do not share other staffs training information.</a:t>
            </a:r>
          </a:p>
          <a:p>
            <a:pPr indent="-228600" algn="l">
              <a:buFont typeface="Arial" panose="020B0604020202020204" pitchFamily="34" charset="0"/>
              <a:buChar char="•"/>
            </a:pPr>
            <a:endParaRPr lang="en-US" sz="1500" dirty="0"/>
          </a:p>
        </p:txBody>
      </p:sp>
    </p:spTree>
    <p:extLst>
      <p:ext uri="{BB962C8B-B14F-4D97-AF65-F5344CB8AC3E}">
        <p14:creationId xmlns:p14="http://schemas.microsoft.com/office/powerpoint/2010/main" val="3185388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D7A06D99-A2A3-F1EC-42EE-EE08487C0DDE}"/>
              </a:ext>
            </a:extLst>
          </p:cNvPr>
          <p:cNvSpPr txBox="1">
            <a:spLocks/>
          </p:cNvSpPr>
          <p:nvPr/>
        </p:nvSpPr>
        <p:spPr>
          <a:xfrm>
            <a:off x="483434" y="-797190"/>
            <a:ext cx="3200400" cy="55856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b="1" kern="1200" dirty="0">
                <a:solidFill>
                  <a:srgbClr val="FFFFFF"/>
                </a:solidFill>
                <a:effectLst/>
                <a:latin typeface="+mj-lt"/>
                <a:ea typeface="+mj-ea"/>
                <a:cs typeface="+mj-cs"/>
              </a:rPr>
              <a:t>Tab 1 - The Framework Tab</a:t>
            </a:r>
            <a:endParaRPr lang="en-US" kern="1200" dirty="0">
              <a:solidFill>
                <a:srgbClr val="FFFFFF"/>
              </a:solidFill>
              <a:effectLst/>
              <a:latin typeface="+mj-lt"/>
              <a:ea typeface="+mj-ea"/>
              <a:cs typeface="+mj-cs"/>
            </a:endParaRPr>
          </a:p>
          <a:p>
            <a:pPr>
              <a:spcAft>
                <a:spcPts val="600"/>
              </a:spcAft>
            </a:pPr>
            <a:br>
              <a:rPr lang="en-US" kern="1200" dirty="0">
                <a:solidFill>
                  <a:srgbClr val="FFFFFF"/>
                </a:solidFill>
                <a:latin typeface="+mj-lt"/>
                <a:ea typeface="+mj-ea"/>
                <a:cs typeface="+mj-cs"/>
              </a:rPr>
            </a:br>
            <a:endParaRPr lang="en-US" kern="1200" dirty="0">
              <a:solidFill>
                <a:srgbClr val="FFFFFF"/>
              </a:solidFill>
              <a:latin typeface="+mj-lt"/>
              <a:ea typeface="+mj-ea"/>
              <a:cs typeface="+mj-cs"/>
            </a:endParaRP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9AC0C814-E2A4-3CBC-F7AC-9901A957B2F4}"/>
              </a:ext>
            </a:extLst>
          </p:cNvPr>
          <p:cNvSpPr txBox="1"/>
          <p:nvPr/>
        </p:nvSpPr>
        <p:spPr>
          <a:xfrm>
            <a:off x="4421909" y="227278"/>
            <a:ext cx="6906491" cy="5585619"/>
          </a:xfrm>
          <a:prstGeom prst="rect">
            <a:avLst/>
          </a:prstGeom>
        </p:spPr>
        <p:txBody>
          <a:bodyPr vert="horz" lIns="91440" tIns="45720" rIns="91440" bIns="45720" rtlCol="0" anchor="ctr">
            <a:noAutofit/>
          </a:bodyPr>
          <a:lstStyle/>
          <a:p>
            <a:pPr lvl="0">
              <a:lnSpc>
                <a:spcPct val="90000"/>
              </a:lnSpc>
              <a:spcAft>
                <a:spcPts val="800"/>
              </a:spcAft>
            </a:pPr>
            <a:r>
              <a:rPr lang="en-US" dirty="0"/>
              <a:t>Left side of information shows the Training Framework – This allows you to add your Mandatory and Essential training requirements. </a:t>
            </a:r>
          </a:p>
          <a:p>
            <a:pPr lvl="0">
              <a:lnSpc>
                <a:spcPct val="90000"/>
              </a:lnSpc>
              <a:spcAft>
                <a:spcPts val="800"/>
              </a:spcAft>
            </a:pPr>
            <a:endParaRPr lang="en-US" dirty="0"/>
          </a:p>
          <a:p>
            <a:pPr lvl="0">
              <a:lnSpc>
                <a:spcPct val="90000"/>
              </a:lnSpc>
              <a:spcAft>
                <a:spcPts val="800"/>
              </a:spcAft>
            </a:pPr>
            <a:r>
              <a:rPr lang="en-US" dirty="0"/>
              <a:t>It allows you to</a:t>
            </a:r>
          </a:p>
          <a:p>
            <a:pPr marL="285750" lvl="0" indent="-285750">
              <a:lnSpc>
                <a:spcPct val="90000"/>
              </a:lnSpc>
              <a:spcAft>
                <a:spcPts val="800"/>
              </a:spcAft>
              <a:buFont typeface="Arial" panose="020B0604020202020204" pitchFamily="34" charset="0"/>
              <a:buChar char="•"/>
            </a:pPr>
            <a:r>
              <a:rPr lang="en-US" dirty="0"/>
              <a:t>Identify staff groups</a:t>
            </a:r>
          </a:p>
          <a:p>
            <a:pPr marL="285750" lvl="0" indent="-285750">
              <a:lnSpc>
                <a:spcPct val="90000"/>
              </a:lnSpc>
              <a:spcAft>
                <a:spcPts val="800"/>
              </a:spcAft>
              <a:buFont typeface="Arial" panose="020B0604020202020204" pitchFamily="34" charset="0"/>
              <a:buChar char="•"/>
            </a:pPr>
            <a:r>
              <a:rPr lang="en-US" dirty="0"/>
              <a:t>The title of the training courses required</a:t>
            </a:r>
          </a:p>
          <a:p>
            <a:pPr marL="285750" lvl="0" indent="-285750">
              <a:lnSpc>
                <a:spcPct val="90000"/>
              </a:lnSpc>
              <a:spcAft>
                <a:spcPts val="800"/>
              </a:spcAft>
              <a:buFont typeface="Arial" panose="020B0604020202020204" pitchFamily="34" charset="0"/>
              <a:buChar char="•"/>
            </a:pPr>
            <a:r>
              <a:rPr lang="en-US" dirty="0"/>
              <a:t>Where staff can get the training from </a:t>
            </a:r>
          </a:p>
          <a:p>
            <a:pPr marL="285750" lvl="0" indent="-285750">
              <a:lnSpc>
                <a:spcPct val="90000"/>
              </a:lnSpc>
              <a:spcAft>
                <a:spcPts val="800"/>
              </a:spcAft>
              <a:buFont typeface="Arial" panose="020B0604020202020204" pitchFamily="34" charset="0"/>
              <a:buChar char="•"/>
            </a:pPr>
            <a:r>
              <a:rPr lang="en-US" dirty="0"/>
              <a:t>The frequency in which the training should be repeated</a:t>
            </a:r>
          </a:p>
          <a:p>
            <a:pPr marL="285750" lvl="0" indent="-285750">
              <a:lnSpc>
                <a:spcPct val="90000"/>
              </a:lnSpc>
              <a:spcAft>
                <a:spcPts val="800"/>
              </a:spcAft>
              <a:buFont typeface="Arial" panose="020B0604020202020204" pitchFamily="34" charset="0"/>
              <a:buChar char="•"/>
            </a:pPr>
            <a:r>
              <a:rPr lang="en-US" dirty="0"/>
              <a:t>Which job role is required to do the training</a:t>
            </a:r>
          </a:p>
          <a:p>
            <a:pPr marL="285750" lvl="0" indent="-285750">
              <a:lnSpc>
                <a:spcPct val="90000"/>
              </a:lnSpc>
              <a:spcAft>
                <a:spcPts val="800"/>
              </a:spcAft>
              <a:buFont typeface="Arial" panose="020B0604020202020204" pitchFamily="34" charset="0"/>
              <a:buChar char="•"/>
            </a:pPr>
            <a:r>
              <a:rPr lang="en-US" dirty="0"/>
              <a:t>Separate section for training that ALL staff need to complete regardless of job role</a:t>
            </a:r>
          </a:p>
          <a:p>
            <a:pPr marL="285750" lvl="0" indent="-285750">
              <a:lnSpc>
                <a:spcPct val="90000"/>
              </a:lnSpc>
              <a:spcAft>
                <a:spcPts val="800"/>
              </a:spcAft>
              <a:buFont typeface="Arial" panose="020B0604020202020204" pitchFamily="34" charset="0"/>
              <a:buChar char="•"/>
            </a:pPr>
            <a:r>
              <a:rPr lang="en-US" dirty="0"/>
              <a:t>Qualification that are appropriate for the various job roles</a:t>
            </a:r>
          </a:p>
          <a:p>
            <a:pPr marL="1143000" lvl="2" indent="-228600">
              <a:lnSpc>
                <a:spcPct val="90000"/>
              </a:lnSpc>
              <a:spcAft>
                <a:spcPts val="800"/>
              </a:spcAft>
              <a:buFont typeface="Arial" panose="020B0604020202020204" pitchFamily="34" charset="0"/>
              <a:buChar char="•"/>
            </a:pPr>
            <a:endParaRPr lang="en-US" dirty="0"/>
          </a:p>
          <a:p>
            <a:pPr lvl="0">
              <a:lnSpc>
                <a:spcPct val="90000"/>
              </a:lnSpc>
              <a:spcAft>
                <a:spcPts val="800"/>
              </a:spcAft>
            </a:pPr>
            <a:r>
              <a:rPr lang="en-US" dirty="0"/>
              <a:t>Right side of the information shows the legislation where the training requirement has come from – this will need to be updated if any legislation changes or if your </a:t>
            </a:r>
            <a:r>
              <a:rPr lang="en-US" dirty="0" err="1"/>
              <a:t>organisation</a:t>
            </a:r>
            <a:r>
              <a:rPr lang="en-US" dirty="0"/>
              <a:t> makes any policy changes </a:t>
            </a:r>
          </a:p>
        </p:txBody>
      </p:sp>
    </p:spTree>
    <p:extLst>
      <p:ext uri="{BB962C8B-B14F-4D97-AF65-F5344CB8AC3E}">
        <p14:creationId xmlns:p14="http://schemas.microsoft.com/office/powerpoint/2010/main" val="2455347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B49FAFC-2696-0D0F-9DB9-3895F0FD78B0}"/>
              </a:ext>
            </a:extLst>
          </p:cNvPr>
          <p:cNvSpPr txBox="1">
            <a:spLocks/>
          </p:cNvSpPr>
          <p:nvPr/>
        </p:nvSpPr>
        <p:spPr>
          <a:xfrm>
            <a:off x="558165" y="4293"/>
            <a:ext cx="3200400" cy="42092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800"/>
              </a:spcAft>
            </a:pPr>
            <a:r>
              <a:rPr lang="en-US" b="1" kern="1200" dirty="0">
                <a:solidFill>
                  <a:srgbClr val="FFFFFF"/>
                </a:solidFill>
                <a:effectLst/>
                <a:latin typeface="+mj-lt"/>
                <a:ea typeface="+mj-ea"/>
                <a:cs typeface="+mj-cs"/>
              </a:rPr>
              <a:t>Tab 2 – The Training Matrix</a:t>
            </a:r>
            <a:endParaRPr lang="en-US" kern="1200" dirty="0">
              <a:solidFill>
                <a:srgbClr val="FFFFFF"/>
              </a:solidFill>
              <a:effectLst/>
              <a:latin typeface="+mj-lt"/>
              <a:ea typeface="+mj-ea"/>
              <a:cs typeface="+mj-cs"/>
            </a:endParaRPr>
          </a:p>
          <a:p>
            <a:br>
              <a:rPr lang="en-US" kern="1200" dirty="0">
                <a:solidFill>
                  <a:srgbClr val="FFFFFF"/>
                </a:solidFill>
                <a:latin typeface="+mj-lt"/>
                <a:ea typeface="+mj-ea"/>
                <a:cs typeface="+mj-cs"/>
              </a:rPr>
            </a:br>
            <a:endParaRPr lang="en-US" kern="1200" dirty="0">
              <a:solidFill>
                <a:srgbClr val="FFFFFF"/>
              </a:solidFill>
              <a:latin typeface="+mj-lt"/>
              <a:ea typeface="+mj-ea"/>
              <a:cs typeface="+mj-cs"/>
            </a:endParaRP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578496C6-EC1F-36EC-4FAF-A9516DCCD4FE}"/>
              </a:ext>
            </a:extLst>
          </p:cNvPr>
          <p:cNvSpPr txBox="1"/>
          <p:nvPr/>
        </p:nvSpPr>
        <p:spPr>
          <a:xfrm>
            <a:off x="4328775" y="159545"/>
            <a:ext cx="6906491" cy="5585619"/>
          </a:xfrm>
          <a:prstGeom prst="rect">
            <a:avLst/>
          </a:prstGeom>
        </p:spPr>
        <p:txBody>
          <a:bodyPr vert="horz" lIns="91440" tIns="45720" rIns="91440" bIns="45720" rtlCol="0" anchor="ctr">
            <a:normAutofit/>
          </a:bodyPr>
          <a:lstStyle/>
          <a:p>
            <a:pPr lvl="0">
              <a:lnSpc>
                <a:spcPct val="90000"/>
              </a:lnSpc>
              <a:spcAft>
                <a:spcPts val="800"/>
              </a:spcAft>
            </a:pPr>
            <a:r>
              <a:rPr lang="en-US" dirty="0"/>
              <a:t>This tab is populated with all the courses identified on the Framework tab (column B)</a:t>
            </a:r>
          </a:p>
          <a:p>
            <a:pPr marL="285750" lvl="0" indent="-285750">
              <a:lnSpc>
                <a:spcPct val="90000"/>
              </a:lnSpc>
              <a:spcAft>
                <a:spcPts val="800"/>
              </a:spcAft>
              <a:buFont typeface="Arial" panose="020B0604020202020204" pitchFamily="34" charset="0"/>
              <a:buChar char="•"/>
            </a:pPr>
            <a:r>
              <a:rPr lang="en-US" dirty="0"/>
              <a:t>Columns C-H are populated with the titles of each job role within your </a:t>
            </a:r>
            <a:r>
              <a:rPr lang="en-US" dirty="0" err="1"/>
              <a:t>organisation</a:t>
            </a:r>
            <a:r>
              <a:rPr lang="en-US" dirty="0"/>
              <a:t>, columns will need to be added if your </a:t>
            </a:r>
            <a:r>
              <a:rPr lang="en-US" dirty="0" err="1"/>
              <a:t>organisation</a:t>
            </a:r>
            <a:r>
              <a:rPr lang="en-US" dirty="0"/>
              <a:t> has more job roles than shown in the example, likewise you may delete columns not needed. </a:t>
            </a:r>
          </a:p>
          <a:p>
            <a:pPr marL="285750" lvl="0" indent="-285750">
              <a:lnSpc>
                <a:spcPct val="90000"/>
              </a:lnSpc>
              <a:spcAft>
                <a:spcPts val="800"/>
              </a:spcAft>
              <a:buFont typeface="Arial" panose="020B0604020202020204" pitchFamily="34" charset="0"/>
              <a:buChar char="•"/>
            </a:pPr>
            <a:r>
              <a:rPr lang="en-US" dirty="0"/>
              <a:t>Row 4 shows the number of staff employed within that job role</a:t>
            </a:r>
          </a:p>
          <a:p>
            <a:pPr marL="285750" lvl="0" indent="-285750">
              <a:lnSpc>
                <a:spcPct val="90000"/>
              </a:lnSpc>
              <a:spcAft>
                <a:spcPts val="800"/>
              </a:spcAft>
              <a:buFont typeface="Arial" panose="020B0604020202020204" pitchFamily="34" charset="0"/>
              <a:buChar char="•"/>
            </a:pPr>
            <a:r>
              <a:rPr lang="en-US" dirty="0"/>
              <a:t>Columns C-H then highlights (by using the number 1) what training is relevant to each job role </a:t>
            </a:r>
          </a:p>
          <a:p>
            <a:pPr lvl="0">
              <a:lnSpc>
                <a:spcPct val="90000"/>
              </a:lnSpc>
              <a:spcAft>
                <a:spcPts val="800"/>
              </a:spcAft>
            </a:pPr>
            <a:endParaRPr lang="en-US" dirty="0"/>
          </a:p>
          <a:p>
            <a:pPr marL="742950" lvl="1" indent="-285750">
              <a:lnSpc>
                <a:spcPct val="90000"/>
              </a:lnSpc>
              <a:spcAft>
                <a:spcPts val="800"/>
              </a:spcAft>
              <a:buFont typeface="Courier New" panose="02070309020205020404" pitchFamily="49" charset="0"/>
              <a:buChar char="o"/>
            </a:pPr>
            <a:r>
              <a:rPr lang="en-US" b="1" dirty="0" err="1"/>
              <a:t>Eg</a:t>
            </a:r>
            <a:r>
              <a:rPr lang="en-US" b="1" dirty="0"/>
              <a:t> Line 17 - Administration of Medication </a:t>
            </a:r>
            <a:r>
              <a:rPr lang="en-US" dirty="0"/>
              <a:t>shows a ‘1’ in columns C, D and E that denotes that the course is required to be completed by Managers, Care Supervisors and Senior Care Workers.  It is not necessary in this example that Carers, General Assistants and Catering staff are required to undertake this training, therefore there is no ‘1’ in columns F,G or H</a:t>
            </a:r>
          </a:p>
        </p:txBody>
      </p:sp>
    </p:spTree>
    <p:extLst>
      <p:ext uri="{BB962C8B-B14F-4D97-AF65-F5344CB8AC3E}">
        <p14:creationId xmlns:p14="http://schemas.microsoft.com/office/powerpoint/2010/main" val="2429580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B49FAFC-2696-0D0F-9DB9-3895F0FD78B0}"/>
              </a:ext>
            </a:extLst>
          </p:cNvPr>
          <p:cNvSpPr txBox="1">
            <a:spLocks/>
          </p:cNvSpPr>
          <p:nvPr/>
        </p:nvSpPr>
        <p:spPr>
          <a:xfrm>
            <a:off x="483434" y="-213902"/>
            <a:ext cx="3200400" cy="500009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800"/>
              </a:spcAft>
            </a:pPr>
            <a:r>
              <a:rPr lang="en-US" b="1" kern="1200" dirty="0">
                <a:solidFill>
                  <a:srgbClr val="FFFFFF"/>
                </a:solidFill>
                <a:effectLst/>
                <a:latin typeface="+mj-lt"/>
                <a:ea typeface="+mj-ea"/>
                <a:cs typeface="+mj-cs"/>
              </a:rPr>
              <a:t>Tab 2 – The Training Matrix - continued</a:t>
            </a:r>
            <a:endParaRPr lang="en-US" kern="1200" dirty="0">
              <a:solidFill>
                <a:srgbClr val="FFFFFF"/>
              </a:solidFill>
              <a:effectLst/>
              <a:latin typeface="+mj-lt"/>
              <a:ea typeface="+mj-ea"/>
              <a:cs typeface="+mj-cs"/>
            </a:endParaRPr>
          </a:p>
          <a:p>
            <a:br>
              <a:rPr lang="en-US" kern="1200" dirty="0">
                <a:solidFill>
                  <a:srgbClr val="FFFFFF"/>
                </a:solidFill>
                <a:latin typeface="+mj-lt"/>
                <a:ea typeface="+mj-ea"/>
                <a:cs typeface="+mj-cs"/>
              </a:rPr>
            </a:br>
            <a:endParaRPr lang="en-US" kern="1200" dirty="0">
              <a:solidFill>
                <a:srgbClr val="FFFFFF"/>
              </a:solidFill>
              <a:latin typeface="+mj-lt"/>
              <a:ea typeface="+mj-ea"/>
              <a:cs typeface="+mj-cs"/>
            </a:endParaRP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578496C6-EC1F-36EC-4FAF-A9516DCCD4FE}"/>
              </a:ext>
            </a:extLst>
          </p:cNvPr>
          <p:cNvSpPr txBox="1"/>
          <p:nvPr/>
        </p:nvSpPr>
        <p:spPr>
          <a:xfrm>
            <a:off x="3946501" y="108744"/>
            <a:ext cx="7863226" cy="5585619"/>
          </a:xfrm>
          <a:prstGeom prst="rect">
            <a:avLst/>
          </a:prstGeom>
        </p:spPr>
        <p:txBody>
          <a:bodyPr vert="horz" lIns="91440" tIns="45720" rIns="91440" bIns="45720" rtlCol="0" anchor="ctr">
            <a:normAutofit/>
          </a:bodyPr>
          <a:lstStyle/>
          <a:p>
            <a:pPr marL="514350" lvl="1">
              <a:lnSpc>
                <a:spcPct val="90000"/>
              </a:lnSpc>
              <a:spcAft>
                <a:spcPts val="800"/>
              </a:spcAft>
            </a:pPr>
            <a:r>
              <a:rPr lang="en-US" dirty="0"/>
              <a:t>Columns I-M are used for coordination and cost of training – *</a:t>
            </a:r>
            <a:r>
              <a:rPr lang="en-US" sz="1700" i="1" dirty="0"/>
              <a:t>some of the cells on this page are formulated and should not be changed</a:t>
            </a:r>
          </a:p>
          <a:p>
            <a:pPr marL="514350" lvl="1">
              <a:lnSpc>
                <a:spcPct val="90000"/>
              </a:lnSpc>
              <a:spcAft>
                <a:spcPts val="800"/>
              </a:spcAft>
            </a:pPr>
            <a:endParaRPr lang="en-US" sz="1700" i="1" dirty="0"/>
          </a:p>
          <a:p>
            <a:pPr marL="800100" lvl="1" indent="-285750">
              <a:lnSpc>
                <a:spcPct val="90000"/>
              </a:lnSpc>
              <a:spcAft>
                <a:spcPts val="800"/>
              </a:spcAft>
              <a:buFont typeface="Arial" panose="020B0604020202020204" pitchFamily="34" charset="0"/>
              <a:buChar char="•"/>
            </a:pPr>
            <a:r>
              <a:rPr lang="en-US" dirty="0"/>
              <a:t>Column I is formula based and is used to calculate the total number of staff within each job role and therefore the total number of staff within the </a:t>
            </a:r>
            <a:r>
              <a:rPr lang="en-US" dirty="0" err="1"/>
              <a:t>organisation</a:t>
            </a:r>
            <a:r>
              <a:rPr lang="en-US" dirty="0"/>
              <a:t>. </a:t>
            </a:r>
          </a:p>
          <a:p>
            <a:pPr marL="800100" lvl="1" indent="-285750">
              <a:lnSpc>
                <a:spcPct val="90000"/>
              </a:lnSpc>
              <a:spcAft>
                <a:spcPts val="800"/>
              </a:spcAft>
              <a:buFont typeface="Arial" panose="020B0604020202020204" pitchFamily="34" charset="0"/>
              <a:buChar char="•"/>
            </a:pPr>
            <a:r>
              <a:rPr lang="en-US" dirty="0"/>
              <a:t>Column J is formula based and calculates the number of staff requiring the specific training </a:t>
            </a:r>
          </a:p>
          <a:p>
            <a:pPr marL="800100" lvl="1" indent="-285750">
              <a:lnSpc>
                <a:spcPct val="90000"/>
              </a:lnSpc>
              <a:spcAft>
                <a:spcPts val="800"/>
              </a:spcAft>
              <a:buFont typeface="Arial" panose="020B0604020202020204" pitchFamily="34" charset="0"/>
              <a:buChar char="•"/>
            </a:pPr>
            <a:r>
              <a:rPr lang="en-US" dirty="0"/>
              <a:t>Column K shows the cost of the specific course </a:t>
            </a:r>
          </a:p>
          <a:p>
            <a:pPr marL="800100" lvl="1" indent="-285750">
              <a:lnSpc>
                <a:spcPct val="90000"/>
              </a:lnSpc>
              <a:spcAft>
                <a:spcPts val="800"/>
              </a:spcAft>
              <a:buFont typeface="Arial" panose="020B0604020202020204" pitchFamily="34" charset="0"/>
              <a:buChar char="•"/>
            </a:pPr>
            <a:r>
              <a:rPr lang="en-US" dirty="0"/>
              <a:t>Column L calculates the cost of sending staff on the course in total – please note that this is NOT necessarily a yearly cost as staff will complete training at different times of year and are renewable on varying frequencies.</a:t>
            </a:r>
          </a:p>
          <a:p>
            <a:pPr marL="800100" lvl="1" indent="-285750">
              <a:lnSpc>
                <a:spcPct val="90000"/>
              </a:lnSpc>
              <a:spcAft>
                <a:spcPts val="800"/>
              </a:spcAft>
              <a:buFont typeface="Arial" panose="020B0604020202020204" pitchFamily="34" charset="0"/>
              <a:buChar char="•"/>
            </a:pPr>
            <a:r>
              <a:rPr lang="en-US" dirty="0"/>
              <a:t>Column M shows courses that are available via our Me-Learning platform and therefore accessible via the purchase of an annual </a:t>
            </a:r>
            <a:r>
              <a:rPr lang="en-US" dirty="0" err="1"/>
              <a:t>licence</a:t>
            </a:r>
            <a:r>
              <a:rPr lang="en-US" dirty="0"/>
              <a:t> that covers access to the courses </a:t>
            </a:r>
            <a:r>
              <a:rPr lang="en-US" dirty="0" err="1"/>
              <a:t>coloured</a:t>
            </a:r>
            <a:r>
              <a:rPr lang="en-US" dirty="0"/>
              <a:t> Blue in column K</a:t>
            </a:r>
          </a:p>
          <a:p>
            <a:pPr indent="-228600">
              <a:lnSpc>
                <a:spcPct val="90000"/>
              </a:lnSpc>
              <a:spcAft>
                <a:spcPts val="800"/>
              </a:spcAft>
              <a:buFont typeface="Arial" panose="020B0604020202020204" pitchFamily="34" charset="0"/>
              <a:buChar char="•"/>
            </a:pPr>
            <a:endParaRPr lang="en-US" dirty="0">
              <a:effectLst/>
            </a:endParaRPr>
          </a:p>
        </p:txBody>
      </p:sp>
    </p:spTree>
    <p:extLst>
      <p:ext uri="{BB962C8B-B14F-4D97-AF65-F5344CB8AC3E}">
        <p14:creationId xmlns:p14="http://schemas.microsoft.com/office/powerpoint/2010/main" val="413184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2300E580-7135-21DC-D88C-7827700D2CA1}"/>
              </a:ext>
            </a:extLst>
          </p:cNvPr>
          <p:cNvSpPr txBox="1">
            <a:spLocks/>
          </p:cNvSpPr>
          <p:nvPr/>
        </p:nvSpPr>
        <p:spPr>
          <a:xfrm>
            <a:off x="627567" y="-1416184"/>
            <a:ext cx="3200400" cy="55856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800"/>
              </a:spcAft>
            </a:pPr>
            <a:r>
              <a:rPr lang="en-US" b="1" kern="1200" dirty="0">
                <a:solidFill>
                  <a:srgbClr val="FFFFFF"/>
                </a:solidFill>
                <a:latin typeface="+mj-lt"/>
                <a:ea typeface="+mj-ea"/>
                <a:cs typeface="+mj-cs"/>
              </a:rPr>
              <a:t>Remaining Tabs</a:t>
            </a:r>
            <a:br>
              <a:rPr lang="en-US" kern="1200" dirty="0">
                <a:solidFill>
                  <a:srgbClr val="FFFFFF"/>
                </a:solidFill>
                <a:latin typeface="+mj-lt"/>
                <a:ea typeface="+mj-ea"/>
                <a:cs typeface="+mj-cs"/>
              </a:rPr>
            </a:br>
            <a:endParaRPr lang="en-US" kern="1200" dirty="0">
              <a:solidFill>
                <a:srgbClr val="FFFFFF"/>
              </a:solidFill>
              <a:latin typeface="+mj-lt"/>
              <a:ea typeface="+mj-ea"/>
              <a:cs typeface="+mj-cs"/>
            </a:endParaRPr>
          </a:p>
        </p:txBody>
      </p:sp>
      <p:sp>
        <p:nvSpPr>
          <p:cNvPr id="41" name="Arc 4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28D0D60D-AE2E-1817-187D-0C883A6D5AAE}"/>
              </a:ext>
            </a:extLst>
          </p:cNvPr>
          <p:cNvSpPr txBox="1"/>
          <p:nvPr/>
        </p:nvSpPr>
        <p:spPr>
          <a:xfrm>
            <a:off x="3592175" y="-104245"/>
            <a:ext cx="8151092" cy="5585619"/>
          </a:xfrm>
          <a:prstGeom prst="rect">
            <a:avLst/>
          </a:prstGeom>
        </p:spPr>
        <p:txBody>
          <a:bodyPr vert="horz" lIns="91440" tIns="45720" rIns="91440" bIns="45720" rtlCol="0" anchor="ctr">
            <a:normAutofit/>
          </a:bodyPr>
          <a:lstStyle/>
          <a:p>
            <a:pPr marL="742950" lvl="2">
              <a:lnSpc>
                <a:spcPct val="90000"/>
              </a:lnSpc>
              <a:spcAft>
                <a:spcPts val="800"/>
              </a:spcAft>
            </a:pPr>
            <a:r>
              <a:rPr lang="en-US" dirty="0"/>
              <a:t>These are individual tracking sheets for each job role and run in the same way for each. Outline as follows</a:t>
            </a:r>
          </a:p>
          <a:p>
            <a:pPr marL="1200150" lvl="2" indent="-228600">
              <a:lnSpc>
                <a:spcPct val="90000"/>
              </a:lnSpc>
              <a:spcAft>
                <a:spcPts val="800"/>
              </a:spcAft>
              <a:buFont typeface="Arial" panose="020B0604020202020204" pitchFamily="34" charset="0"/>
              <a:buChar char="•"/>
            </a:pPr>
            <a:r>
              <a:rPr lang="en-US" dirty="0"/>
              <a:t>Each tab is entitled as one of the job roles</a:t>
            </a:r>
          </a:p>
          <a:p>
            <a:pPr marL="1200150" lvl="2" indent="-228600">
              <a:lnSpc>
                <a:spcPct val="90000"/>
              </a:lnSpc>
              <a:spcAft>
                <a:spcPts val="800"/>
              </a:spcAft>
              <a:buFont typeface="Arial" panose="020B0604020202020204" pitchFamily="34" charset="0"/>
              <a:buChar char="•"/>
            </a:pPr>
            <a:r>
              <a:rPr lang="en-US" dirty="0"/>
              <a:t>The courses identified from tab 2 that have a ‘1’ against them are copied and transposed across the top of the page.</a:t>
            </a:r>
          </a:p>
          <a:p>
            <a:pPr marL="1200150" lvl="2" indent="-228600">
              <a:lnSpc>
                <a:spcPct val="90000"/>
              </a:lnSpc>
              <a:spcAft>
                <a:spcPts val="800"/>
              </a:spcAft>
              <a:buFont typeface="Arial" panose="020B0604020202020204" pitchFamily="34" charset="0"/>
              <a:buChar char="•"/>
            </a:pPr>
            <a:r>
              <a:rPr lang="en-US" dirty="0"/>
              <a:t>The frequency of repeating the course is identified under each course heading * this number is used to inform the ‘due date’ formulated cells.</a:t>
            </a:r>
          </a:p>
          <a:p>
            <a:pPr marL="1200150" lvl="2" indent="-228600">
              <a:lnSpc>
                <a:spcPct val="90000"/>
              </a:lnSpc>
              <a:spcAft>
                <a:spcPts val="800"/>
              </a:spcAft>
              <a:buFont typeface="Arial" panose="020B0604020202020204" pitchFamily="34" charset="0"/>
              <a:buChar char="•"/>
            </a:pPr>
            <a:r>
              <a:rPr lang="en-US" dirty="0"/>
              <a:t>Column A is where staff within the job role should be listed. </a:t>
            </a:r>
          </a:p>
          <a:p>
            <a:pPr marL="1200150" lvl="2" indent="-228600">
              <a:lnSpc>
                <a:spcPct val="90000"/>
              </a:lnSpc>
              <a:spcAft>
                <a:spcPts val="800"/>
              </a:spcAft>
              <a:buFont typeface="Arial" panose="020B0604020202020204" pitchFamily="34" charset="0"/>
              <a:buChar char="•"/>
            </a:pPr>
            <a:r>
              <a:rPr lang="en-US" dirty="0"/>
              <a:t>The history date of when each person completed the courses listed across the top needs to be added</a:t>
            </a:r>
          </a:p>
          <a:p>
            <a:pPr marL="1200150" lvl="2" indent="-228600">
              <a:lnSpc>
                <a:spcPct val="90000"/>
              </a:lnSpc>
              <a:spcAft>
                <a:spcPts val="800"/>
              </a:spcAft>
              <a:buFont typeface="Arial" panose="020B0604020202020204" pitchFamily="34" charset="0"/>
              <a:buChar char="•"/>
            </a:pPr>
            <a:r>
              <a:rPr lang="en-US" dirty="0"/>
              <a:t>Courses that are required to be completed once, only have a single column assigned to them, this is because no renewal date is required. These should be changed to a green font when added to show that staff are in date</a:t>
            </a:r>
          </a:p>
        </p:txBody>
      </p:sp>
    </p:spTree>
    <p:extLst>
      <p:ext uri="{BB962C8B-B14F-4D97-AF65-F5344CB8AC3E}">
        <p14:creationId xmlns:p14="http://schemas.microsoft.com/office/powerpoint/2010/main" val="23373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2300E580-7135-21DC-D88C-7827700D2CA1}"/>
              </a:ext>
            </a:extLst>
          </p:cNvPr>
          <p:cNvSpPr txBox="1">
            <a:spLocks/>
          </p:cNvSpPr>
          <p:nvPr/>
        </p:nvSpPr>
        <p:spPr>
          <a:xfrm>
            <a:off x="483434" y="-1088424"/>
            <a:ext cx="3200400" cy="55856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800"/>
              </a:spcAft>
            </a:pPr>
            <a:r>
              <a:rPr lang="en-US" b="1" kern="1200" dirty="0">
                <a:solidFill>
                  <a:srgbClr val="FFFFFF"/>
                </a:solidFill>
                <a:latin typeface="+mj-lt"/>
                <a:ea typeface="+mj-ea"/>
                <a:cs typeface="+mj-cs"/>
              </a:rPr>
              <a:t>Remaining Tabs - continued</a:t>
            </a:r>
            <a:br>
              <a:rPr lang="en-US" kern="1200" dirty="0">
                <a:solidFill>
                  <a:srgbClr val="FFFFFF"/>
                </a:solidFill>
                <a:latin typeface="+mj-lt"/>
                <a:ea typeface="+mj-ea"/>
                <a:cs typeface="+mj-cs"/>
              </a:rPr>
            </a:br>
            <a:endParaRPr lang="en-US" kern="1200" dirty="0">
              <a:solidFill>
                <a:srgbClr val="FFFFFF"/>
              </a:solidFill>
              <a:latin typeface="+mj-lt"/>
              <a:ea typeface="+mj-ea"/>
              <a:cs typeface="+mj-cs"/>
            </a:endParaRPr>
          </a:p>
        </p:txBody>
      </p:sp>
      <p:sp>
        <p:nvSpPr>
          <p:cNvPr id="39" name="Arc 3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28D0D60D-AE2E-1817-187D-0C883A6D5AAE}"/>
              </a:ext>
            </a:extLst>
          </p:cNvPr>
          <p:cNvSpPr txBox="1"/>
          <p:nvPr/>
        </p:nvSpPr>
        <p:spPr>
          <a:xfrm>
            <a:off x="3912235" y="4293"/>
            <a:ext cx="7721600" cy="5969466"/>
          </a:xfrm>
          <a:prstGeom prst="rect">
            <a:avLst/>
          </a:prstGeom>
        </p:spPr>
        <p:txBody>
          <a:bodyPr vert="horz" lIns="91440" tIns="45720" rIns="91440" bIns="45720" rtlCol="0" anchor="ctr">
            <a:normAutofit fontScale="77500" lnSpcReduction="20000"/>
          </a:bodyPr>
          <a:lstStyle/>
          <a:p>
            <a:pPr indent="-228600">
              <a:lnSpc>
                <a:spcPct val="90000"/>
              </a:lnSpc>
              <a:spcAft>
                <a:spcPts val="800"/>
              </a:spcAft>
              <a:buFont typeface="Arial" panose="020B0604020202020204" pitchFamily="34" charset="0"/>
              <a:buChar char="•"/>
            </a:pPr>
            <a:endParaRPr lang="en-US" sz="2300" dirty="0">
              <a:effectLst/>
            </a:endParaRPr>
          </a:p>
          <a:p>
            <a:pPr indent="-228600">
              <a:lnSpc>
                <a:spcPct val="90000"/>
              </a:lnSpc>
              <a:buFont typeface="Arial" panose="020B0604020202020204" pitchFamily="34" charset="0"/>
              <a:buChar char="•"/>
            </a:pPr>
            <a:endParaRPr lang="en-US" sz="2300" dirty="0">
              <a:effectLst/>
            </a:endParaRPr>
          </a:p>
          <a:p>
            <a:pPr marL="514350" lvl="2">
              <a:lnSpc>
                <a:spcPct val="90000"/>
              </a:lnSpc>
              <a:spcAft>
                <a:spcPts val="800"/>
              </a:spcAft>
            </a:pPr>
            <a:r>
              <a:rPr lang="en-US" sz="2300" dirty="0"/>
              <a:t>Other courses have 3 columns assigned to them:</a:t>
            </a:r>
          </a:p>
          <a:p>
            <a:pPr marL="857250" lvl="2" indent="-342900">
              <a:lnSpc>
                <a:spcPct val="90000"/>
              </a:lnSpc>
              <a:spcAft>
                <a:spcPts val="800"/>
              </a:spcAft>
              <a:buFont typeface="Arial" panose="020B0604020202020204" pitchFamily="34" charset="0"/>
              <a:buChar char="•"/>
            </a:pPr>
            <a:r>
              <a:rPr lang="en-US" sz="2300" dirty="0"/>
              <a:t>Date completed – the date of completion needs to be added to this column manually  </a:t>
            </a:r>
          </a:p>
          <a:p>
            <a:pPr marL="857250" lvl="2" indent="-342900">
              <a:lnSpc>
                <a:spcPct val="90000"/>
              </a:lnSpc>
              <a:spcAft>
                <a:spcPts val="800"/>
              </a:spcAft>
              <a:buFont typeface="Arial" panose="020B0604020202020204" pitchFamily="34" charset="0"/>
              <a:buChar char="•"/>
            </a:pPr>
            <a:r>
              <a:rPr lang="en-US" sz="2300" dirty="0"/>
              <a:t>Due date – * this is a formulated cell and should not be changed</a:t>
            </a:r>
          </a:p>
          <a:p>
            <a:pPr marL="1314450" lvl="3" indent="-342900">
              <a:lnSpc>
                <a:spcPct val="90000"/>
              </a:lnSpc>
              <a:spcAft>
                <a:spcPts val="800"/>
              </a:spcAft>
              <a:buFont typeface="Courier New" panose="02070309020205020404" pitchFamily="49" charset="0"/>
              <a:buChar char="o"/>
            </a:pPr>
            <a:r>
              <a:rPr lang="en-US" sz="2300" dirty="0" err="1"/>
              <a:t>Colour</a:t>
            </a:r>
            <a:r>
              <a:rPr lang="en-US" sz="2300" dirty="0"/>
              <a:t> Code – Due Date column </a:t>
            </a:r>
          </a:p>
          <a:p>
            <a:pPr marL="1771650" lvl="4" indent="-342900">
              <a:lnSpc>
                <a:spcPct val="90000"/>
              </a:lnSpc>
              <a:spcAft>
                <a:spcPts val="800"/>
              </a:spcAft>
              <a:buFont typeface="Wingdings" panose="05000000000000000000" pitchFamily="2" charset="2"/>
              <a:buChar char="§"/>
            </a:pPr>
            <a:r>
              <a:rPr lang="en-US" sz="2300" dirty="0"/>
              <a:t>If in date with training, the font will show GREEN in the Due date column with the renewal date showing</a:t>
            </a:r>
          </a:p>
          <a:p>
            <a:pPr marL="1771650" lvl="4" indent="-342900">
              <a:lnSpc>
                <a:spcPct val="90000"/>
              </a:lnSpc>
              <a:spcAft>
                <a:spcPts val="800"/>
              </a:spcAft>
              <a:buFont typeface="Wingdings" panose="05000000000000000000" pitchFamily="2" charset="2"/>
              <a:buChar char="§"/>
            </a:pPr>
            <a:r>
              <a:rPr lang="en-US" sz="2300" dirty="0"/>
              <a:t>If training is within 6 months of renewal, the date in the Due date column will show and the cell will be filled in YELLOW</a:t>
            </a:r>
          </a:p>
          <a:p>
            <a:pPr marL="1771650" lvl="4" indent="-342900">
              <a:lnSpc>
                <a:spcPct val="90000"/>
              </a:lnSpc>
              <a:spcAft>
                <a:spcPts val="800"/>
              </a:spcAft>
              <a:buFont typeface="Wingdings" panose="05000000000000000000" pitchFamily="2" charset="2"/>
              <a:buChar char="§"/>
            </a:pPr>
            <a:r>
              <a:rPr lang="en-US" sz="2300" dirty="0"/>
              <a:t>If training is within 3 months of renewal, the date in the Due date column will show and the cell will be filled in RED</a:t>
            </a:r>
          </a:p>
          <a:p>
            <a:pPr marL="1771650" lvl="4" indent="-342900">
              <a:lnSpc>
                <a:spcPct val="90000"/>
              </a:lnSpc>
              <a:spcAft>
                <a:spcPts val="800"/>
              </a:spcAft>
              <a:buFont typeface="Wingdings" panose="05000000000000000000" pitchFamily="2" charset="2"/>
              <a:buChar char="§"/>
            </a:pPr>
            <a:r>
              <a:rPr lang="en-US" sz="2300" dirty="0"/>
              <a:t>If the training is out of date in relation to the renewal period, the cell in the Due date column will show the date and be filled in BLACK </a:t>
            </a:r>
          </a:p>
          <a:p>
            <a:pPr marL="1257300" lvl="2" indent="-342900">
              <a:lnSpc>
                <a:spcPct val="90000"/>
              </a:lnSpc>
              <a:spcAft>
                <a:spcPts val="800"/>
              </a:spcAft>
              <a:buFont typeface="Courier New" panose="02070309020205020404" pitchFamily="49" charset="0"/>
              <a:buChar char="o"/>
            </a:pPr>
            <a:r>
              <a:rPr lang="en-US" sz="2300" dirty="0"/>
              <a:t>Date booked – the date arranged when the training will next take place</a:t>
            </a:r>
          </a:p>
          <a:p>
            <a:pPr marL="285750" indent="-228600">
              <a:lnSpc>
                <a:spcPct val="90000"/>
              </a:lnSpc>
              <a:buFont typeface="Arial" panose="020B0604020202020204" pitchFamily="34" charset="0"/>
              <a:buChar char="•"/>
            </a:pPr>
            <a:endParaRPr lang="en-US" sz="2300" dirty="0"/>
          </a:p>
          <a:p>
            <a:pPr marL="742950" lvl="1" indent="-228600">
              <a:lnSpc>
                <a:spcPct val="90000"/>
              </a:lnSpc>
              <a:spcAft>
                <a:spcPts val="800"/>
              </a:spcAft>
              <a:buFont typeface="Arial" panose="020B0604020202020204" pitchFamily="34" charset="0"/>
              <a:buChar char="•"/>
            </a:pPr>
            <a:r>
              <a:rPr lang="en-US" sz="2300" dirty="0"/>
              <a:t>CPD – at the end of the courses listed across the top, there is a section to allow additional CPD </a:t>
            </a:r>
          </a:p>
          <a:p>
            <a:pPr marL="742950" lvl="1" indent="-228600">
              <a:lnSpc>
                <a:spcPct val="90000"/>
              </a:lnSpc>
              <a:spcAft>
                <a:spcPts val="800"/>
              </a:spcAft>
              <a:buFont typeface="Arial" panose="020B0604020202020204" pitchFamily="34" charset="0"/>
              <a:buChar char="•"/>
            </a:pPr>
            <a:r>
              <a:rPr lang="en-US" sz="2300" dirty="0"/>
              <a:t>Qualifications can be listed in the columns after CPD</a:t>
            </a:r>
          </a:p>
          <a:p>
            <a:pPr marL="1143000" lvl="2" indent="-228600">
              <a:lnSpc>
                <a:spcPct val="90000"/>
              </a:lnSpc>
              <a:spcAft>
                <a:spcPts val="800"/>
              </a:spcAft>
              <a:buFont typeface="Arial" panose="020B0604020202020204" pitchFamily="34" charset="0"/>
              <a:buChar char="•"/>
            </a:pPr>
            <a:endParaRPr lang="en-US" sz="1400" dirty="0"/>
          </a:p>
        </p:txBody>
      </p:sp>
    </p:spTree>
    <p:extLst>
      <p:ext uri="{BB962C8B-B14F-4D97-AF65-F5344CB8AC3E}">
        <p14:creationId xmlns:p14="http://schemas.microsoft.com/office/powerpoint/2010/main" val="2462792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2300E580-7135-21DC-D88C-7827700D2CA1}"/>
              </a:ext>
            </a:extLst>
          </p:cNvPr>
          <p:cNvSpPr txBox="1">
            <a:spLocks/>
          </p:cNvSpPr>
          <p:nvPr/>
        </p:nvSpPr>
        <p:spPr>
          <a:xfrm>
            <a:off x="483434" y="-85991"/>
            <a:ext cx="3200400" cy="36250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800"/>
              </a:spcAft>
            </a:pPr>
            <a:r>
              <a:rPr lang="en-US" b="1" kern="1200" dirty="0">
                <a:solidFill>
                  <a:srgbClr val="FFFFFF"/>
                </a:solidFill>
                <a:latin typeface="+mj-lt"/>
                <a:ea typeface="+mj-ea"/>
                <a:cs typeface="+mj-cs"/>
              </a:rPr>
              <a:t>To add extra courses to the pages</a:t>
            </a:r>
            <a:br>
              <a:rPr lang="en-US" kern="1200" dirty="0">
                <a:solidFill>
                  <a:srgbClr val="FFFFFF"/>
                </a:solidFill>
                <a:latin typeface="+mj-lt"/>
                <a:ea typeface="+mj-ea"/>
                <a:cs typeface="+mj-cs"/>
              </a:rPr>
            </a:br>
            <a:endParaRPr lang="en-US" kern="1200" dirty="0">
              <a:solidFill>
                <a:srgbClr val="FFFFFF"/>
              </a:solidFill>
              <a:latin typeface="+mj-lt"/>
              <a:ea typeface="+mj-ea"/>
              <a:cs typeface="+mj-cs"/>
            </a:endParaRP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28D0D60D-AE2E-1817-187D-0C883A6D5AAE}"/>
              </a:ext>
            </a:extLst>
          </p:cNvPr>
          <p:cNvSpPr txBox="1"/>
          <p:nvPr/>
        </p:nvSpPr>
        <p:spPr>
          <a:xfrm>
            <a:off x="3980368" y="-85991"/>
            <a:ext cx="7492998" cy="3625056"/>
          </a:xfrm>
          <a:prstGeom prst="rect">
            <a:avLst/>
          </a:prstGeom>
        </p:spPr>
        <p:txBody>
          <a:bodyPr vert="horz" lIns="91440" tIns="45720" rIns="91440" bIns="45720" rtlCol="0" anchor="ctr">
            <a:normAutofit/>
          </a:bodyPr>
          <a:lstStyle/>
          <a:p>
            <a:pPr indent="-228600">
              <a:lnSpc>
                <a:spcPct val="90000"/>
              </a:lnSpc>
              <a:spcAft>
                <a:spcPts val="800"/>
              </a:spcAft>
              <a:buFont typeface="Arial" panose="020B0604020202020204" pitchFamily="34" charset="0"/>
              <a:buChar char="•"/>
            </a:pPr>
            <a:endParaRPr lang="en-US" dirty="0">
              <a:effectLst/>
            </a:endParaRPr>
          </a:p>
          <a:p>
            <a:pPr indent="-228600">
              <a:lnSpc>
                <a:spcPct val="90000"/>
              </a:lnSpc>
              <a:buFont typeface="Arial" panose="020B0604020202020204" pitchFamily="34" charset="0"/>
              <a:buChar char="•"/>
            </a:pPr>
            <a:endParaRPr lang="en-US" dirty="0">
              <a:effectLst/>
            </a:endParaRPr>
          </a:p>
          <a:p>
            <a:pPr marL="514350" lvl="1">
              <a:lnSpc>
                <a:spcPct val="90000"/>
              </a:lnSpc>
              <a:spcAft>
                <a:spcPts val="800"/>
              </a:spcAft>
            </a:pPr>
            <a:r>
              <a:rPr lang="en-US" dirty="0"/>
              <a:t>For courses to be undertaken once: insert one column in the appropriate place on the job role sheet. </a:t>
            </a:r>
          </a:p>
          <a:p>
            <a:pPr marL="514350" lvl="1">
              <a:lnSpc>
                <a:spcPct val="90000"/>
              </a:lnSpc>
              <a:spcAft>
                <a:spcPts val="800"/>
              </a:spcAft>
            </a:pPr>
            <a:r>
              <a:rPr lang="en-US" dirty="0"/>
              <a:t>For courses that have a frequency attached to them </a:t>
            </a:r>
          </a:p>
          <a:p>
            <a:pPr marL="800100" lvl="1" indent="-285750">
              <a:lnSpc>
                <a:spcPct val="90000"/>
              </a:lnSpc>
              <a:spcAft>
                <a:spcPts val="800"/>
              </a:spcAft>
              <a:buFont typeface="Arial" panose="020B0604020202020204" pitchFamily="34" charset="0"/>
              <a:buChar char="•"/>
            </a:pPr>
            <a:r>
              <a:rPr lang="en-US" dirty="0"/>
              <a:t>Select the three columns of an existing course and ‘insert copied cells’ at the appropriate place you wish to add the information.</a:t>
            </a:r>
          </a:p>
          <a:p>
            <a:pPr marL="800100" lvl="1" indent="-285750">
              <a:lnSpc>
                <a:spcPct val="90000"/>
              </a:lnSpc>
              <a:spcAft>
                <a:spcPts val="800"/>
              </a:spcAft>
              <a:buFont typeface="Arial" panose="020B0604020202020204" pitchFamily="34" charset="0"/>
              <a:buChar char="•"/>
            </a:pPr>
            <a:r>
              <a:rPr lang="en-US" dirty="0"/>
              <a:t>Change the title of the course to the new course you wish to add</a:t>
            </a:r>
          </a:p>
          <a:p>
            <a:pPr marL="800100" lvl="1" indent="-285750">
              <a:lnSpc>
                <a:spcPct val="90000"/>
              </a:lnSpc>
              <a:spcAft>
                <a:spcPts val="800"/>
              </a:spcAft>
              <a:buFont typeface="Arial" panose="020B0604020202020204" pitchFamily="34" charset="0"/>
              <a:buChar char="•"/>
            </a:pPr>
            <a:r>
              <a:rPr lang="en-US" dirty="0"/>
              <a:t>In the frequency cell, underneath the title cell,  change the number to the number of years you wish staff to redo the course -  this will automatically be applied to all cells in that column</a:t>
            </a:r>
          </a:p>
          <a:p>
            <a:pPr marL="1143000" lvl="2" indent="-228600">
              <a:lnSpc>
                <a:spcPct val="90000"/>
              </a:lnSpc>
              <a:spcAft>
                <a:spcPts val="800"/>
              </a:spcAft>
              <a:buFont typeface="Arial" panose="020B0604020202020204" pitchFamily="34" charset="0"/>
              <a:buChar char="•"/>
            </a:pPr>
            <a:endParaRPr lang="en-US" dirty="0"/>
          </a:p>
        </p:txBody>
      </p:sp>
    </p:spTree>
    <p:extLst>
      <p:ext uri="{BB962C8B-B14F-4D97-AF65-F5344CB8AC3E}">
        <p14:creationId xmlns:p14="http://schemas.microsoft.com/office/powerpoint/2010/main" val="2462851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TextBox 1">
            <a:extLst>
              <a:ext uri="{FF2B5EF4-FFF2-40B4-BE49-F238E27FC236}">
                <a16:creationId xmlns:a16="http://schemas.microsoft.com/office/drawing/2014/main" id="{6174F000-42FF-32DD-5731-F91A8E81758D}"/>
              </a:ext>
            </a:extLst>
          </p:cNvPr>
          <p:cNvSpPr txBox="1"/>
          <p:nvPr/>
        </p:nvSpPr>
        <p:spPr>
          <a:xfrm>
            <a:off x="4016569" y="640613"/>
            <a:ext cx="7782560" cy="5326911"/>
          </a:xfrm>
          <a:prstGeom prst="rect">
            <a:avLst/>
          </a:prstGeom>
        </p:spPr>
        <p:txBody>
          <a:bodyPr vert="horz" lIns="91440" tIns="45720" rIns="91440" bIns="45720" rtlCol="0">
            <a:normAutofit/>
          </a:bodyPr>
          <a:lstStyle/>
          <a:p>
            <a:pPr marL="800100" lvl="1" indent="-285750">
              <a:lnSpc>
                <a:spcPct val="90000"/>
              </a:lnSpc>
              <a:spcAft>
                <a:spcPts val="800"/>
              </a:spcAft>
              <a:buFont typeface="Arial" panose="020B0604020202020204" pitchFamily="34" charset="0"/>
              <a:buChar char="•"/>
            </a:pPr>
            <a:r>
              <a:rPr lang="en-US" dirty="0"/>
              <a:t>These need to be added before you get to the end of the gridlines that are currently on the sheet</a:t>
            </a:r>
          </a:p>
          <a:p>
            <a:pPr marL="800100" lvl="1" indent="-285750">
              <a:lnSpc>
                <a:spcPct val="90000"/>
              </a:lnSpc>
              <a:spcAft>
                <a:spcPts val="800"/>
              </a:spcAft>
              <a:buFont typeface="Arial" panose="020B0604020202020204" pitchFamily="34" charset="0"/>
              <a:buChar char="•"/>
            </a:pPr>
            <a:r>
              <a:rPr lang="en-US" dirty="0"/>
              <a:t>Select a full row of data by clicking and selecting the number of the line you wish to copy</a:t>
            </a:r>
          </a:p>
          <a:p>
            <a:pPr marL="800100" lvl="1" indent="-285750">
              <a:lnSpc>
                <a:spcPct val="90000"/>
              </a:lnSpc>
              <a:spcAft>
                <a:spcPts val="800"/>
              </a:spcAft>
              <a:buFont typeface="Arial" panose="020B0604020202020204" pitchFamily="34" charset="0"/>
              <a:buChar char="•"/>
            </a:pPr>
            <a:r>
              <a:rPr lang="en-US" dirty="0"/>
              <a:t>Scroll down to towards the bottom of the gridlines highlighted and click onto any blank row, right click on mouse and choose ‘insert copied cells’ this will ‘insert’ the full row of data.</a:t>
            </a:r>
          </a:p>
          <a:p>
            <a:pPr marL="800100" lvl="1" indent="-285750">
              <a:lnSpc>
                <a:spcPct val="90000"/>
              </a:lnSpc>
              <a:spcAft>
                <a:spcPts val="800"/>
              </a:spcAft>
              <a:buFont typeface="Arial" panose="020B0604020202020204" pitchFamily="34" charset="0"/>
              <a:buChar char="•"/>
            </a:pPr>
            <a:r>
              <a:rPr lang="en-US" dirty="0"/>
              <a:t>It is good practice to do this before the last line of data to ensure no gaps between data information occurs</a:t>
            </a:r>
          </a:p>
          <a:p>
            <a:pPr marL="514350" lvl="1">
              <a:lnSpc>
                <a:spcPct val="90000"/>
              </a:lnSpc>
              <a:spcAft>
                <a:spcPts val="800"/>
              </a:spcAft>
            </a:pPr>
            <a:endParaRPr lang="en-US" dirty="0"/>
          </a:p>
          <a:p>
            <a:pPr marL="514350" lvl="1">
              <a:lnSpc>
                <a:spcPct val="90000"/>
              </a:lnSpc>
              <a:spcAft>
                <a:spcPts val="800"/>
              </a:spcAft>
            </a:pPr>
            <a:r>
              <a:rPr lang="en-US" dirty="0"/>
              <a:t>Please note, when adding rows and columns, please copy an existing column or row. Once copied </a:t>
            </a:r>
            <a:r>
              <a:rPr lang="en-US" dirty="0">
                <a:solidFill>
                  <a:srgbClr val="FF0000"/>
                </a:solidFill>
              </a:rPr>
              <a:t>always</a:t>
            </a:r>
            <a:r>
              <a:rPr lang="en-US" dirty="0"/>
              <a:t> select the ‘</a:t>
            </a:r>
            <a:r>
              <a:rPr lang="en-US" dirty="0">
                <a:solidFill>
                  <a:srgbClr val="FF0000"/>
                </a:solidFill>
              </a:rPr>
              <a:t>insert copied cells</a:t>
            </a:r>
            <a:r>
              <a:rPr lang="en-US" dirty="0"/>
              <a:t>’ function, </a:t>
            </a:r>
            <a:r>
              <a:rPr lang="en-US" b="1" dirty="0">
                <a:solidFill>
                  <a:srgbClr val="FF0000"/>
                </a:solidFill>
              </a:rPr>
              <a:t>DO NOT PASTE</a:t>
            </a:r>
            <a:r>
              <a:rPr lang="en-US" dirty="0">
                <a:solidFill>
                  <a:srgbClr val="FF0000"/>
                </a:solidFill>
              </a:rPr>
              <a:t>.</a:t>
            </a:r>
            <a:r>
              <a:rPr lang="en-US" dirty="0"/>
              <a:t> Paste overwrites information, Insert puts the information into the sheets including the formulas. </a:t>
            </a:r>
          </a:p>
          <a:p>
            <a:pPr marL="1143000" lvl="2" indent="-228600">
              <a:lnSpc>
                <a:spcPct val="90000"/>
              </a:lnSpc>
              <a:spcAft>
                <a:spcPts val="800"/>
              </a:spcAft>
              <a:buFont typeface="Arial" panose="020B0604020202020204" pitchFamily="34" charset="0"/>
              <a:buChar char="•"/>
            </a:pPr>
            <a:endParaRPr lang="en-US" sz="1700" dirty="0"/>
          </a:p>
        </p:txBody>
      </p:sp>
      <p:sp>
        <p:nvSpPr>
          <p:cNvPr id="5" name="Title 1">
            <a:extLst>
              <a:ext uri="{FF2B5EF4-FFF2-40B4-BE49-F238E27FC236}">
                <a16:creationId xmlns:a16="http://schemas.microsoft.com/office/drawing/2014/main" id="{27E5ADA4-2FFE-F341-B976-53C6BDFE9992}"/>
              </a:ext>
            </a:extLst>
          </p:cNvPr>
          <p:cNvSpPr txBox="1">
            <a:spLocks/>
          </p:cNvSpPr>
          <p:nvPr/>
        </p:nvSpPr>
        <p:spPr>
          <a:xfrm>
            <a:off x="569020" y="640613"/>
            <a:ext cx="2839415" cy="557677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800"/>
              </a:spcAft>
            </a:pPr>
            <a:r>
              <a:rPr lang="en-US" sz="3600" b="1" kern="1200" dirty="0">
                <a:solidFill>
                  <a:schemeClr val="bg1"/>
                </a:solidFill>
                <a:effectLst/>
                <a:latin typeface="+mj-lt"/>
                <a:ea typeface="+mj-ea"/>
                <a:cs typeface="+mj-cs"/>
              </a:rPr>
              <a:t>To add extra lines</a:t>
            </a:r>
            <a:endParaRPr lang="en-US" sz="3600" kern="1200" dirty="0">
              <a:solidFill>
                <a:schemeClr val="bg1"/>
              </a:solidFill>
              <a:effectLst/>
              <a:latin typeface="+mj-lt"/>
              <a:ea typeface="+mj-ea"/>
              <a:cs typeface="+mj-cs"/>
            </a:endParaRPr>
          </a:p>
        </p:txBody>
      </p:sp>
    </p:spTree>
    <p:extLst>
      <p:ext uri="{BB962C8B-B14F-4D97-AF65-F5344CB8AC3E}">
        <p14:creationId xmlns:p14="http://schemas.microsoft.com/office/powerpoint/2010/main" val="561321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241</TotalTime>
  <Words>1342</Words>
  <Application>Microsoft Office PowerPoint</Application>
  <PresentationFormat>Widescreen</PresentationFormat>
  <Paragraphs>76</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Aptos Display</vt:lpstr>
      <vt:lpstr>Arial</vt:lpstr>
      <vt:lpstr>Courier New</vt:lpstr>
      <vt:lpstr>Wingdings</vt:lpstr>
      <vt:lpstr>Office Theme</vt:lpstr>
      <vt:lpstr>A guide to developing your organisation’s Training Framework and Staff Training Matrix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Bolton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Baba, Olga</dc:creator>
  <cp:lastModifiedBy>Baba, Olga</cp:lastModifiedBy>
  <cp:revision>12</cp:revision>
  <dcterms:created xsi:type="dcterms:W3CDTF">2024-08-22T09:23:13Z</dcterms:created>
  <dcterms:modified xsi:type="dcterms:W3CDTF">2024-09-02T09:47:30Z</dcterms:modified>
</cp:coreProperties>
</file>