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91" r:id="rId5"/>
    <p:sldId id="292" r:id="rId6"/>
    <p:sldId id="298" r:id="rId7"/>
    <p:sldId id="302" r:id="rId8"/>
    <p:sldId id="300" r:id="rId9"/>
    <p:sldId id="312" r:id="rId10"/>
    <p:sldId id="329" r:id="rId11"/>
    <p:sldId id="326" r:id="rId12"/>
    <p:sldId id="299" r:id="rId13"/>
    <p:sldId id="313" r:id="rId14"/>
    <p:sldId id="330" r:id="rId15"/>
    <p:sldId id="315" r:id="rId16"/>
    <p:sldId id="316" r:id="rId17"/>
    <p:sldId id="317" r:id="rId18"/>
    <p:sldId id="322" r:id="rId19"/>
    <p:sldId id="318" r:id="rId20"/>
    <p:sldId id="319" r:id="rId21"/>
    <p:sldId id="320" r:id="rId22"/>
    <p:sldId id="321" r:id="rId23"/>
    <p:sldId id="301" r:id="rId24"/>
    <p:sldId id="295" r:id="rId25"/>
    <p:sldId id="308" r:id="rId26"/>
    <p:sldId id="331" r:id="rId27"/>
    <p:sldId id="324" r:id="rId28"/>
    <p:sldId id="323" r:id="rId29"/>
    <p:sldId id="328" r:id="rId30"/>
    <p:sldId id="311" r:id="rId31"/>
    <p:sldId id="332" r:id="rId32"/>
    <p:sldId id="333" r:id="rId33"/>
    <p:sldId id="334" r:id="rId34"/>
    <p:sldId id="335" r:id="rId35"/>
    <p:sldId id="336" r:id="rId36"/>
    <p:sldId id="337" r:id="rId37"/>
    <p:sldId id="338" r:id="rId3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43BF1-3379-4150-8F47-009836562D28}" v="38" dt="2021-09-10T14:38:04.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5677" autoAdjust="0"/>
  </p:normalViewPr>
  <p:slideViewPr>
    <p:cSldViewPr snapToGrid="0">
      <p:cViewPr varScale="1">
        <p:scale>
          <a:sx n="67" d="100"/>
          <a:sy n="67" d="100"/>
        </p:scale>
        <p:origin x="612" y="32"/>
      </p:cViewPr>
      <p:guideLst/>
    </p:cSldViewPr>
  </p:slideViewPr>
  <p:outlineViewPr>
    <p:cViewPr>
      <p:scale>
        <a:sx n="33" d="100"/>
        <a:sy n="33" d="100"/>
      </p:scale>
      <p:origin x="0" y="-350"/>
    </p:cViewPr>
  </p:outlineViewPr>
  <p:notesTextViewPr>
    <p:cViewPr>
      <p:scale>
        <a:sx n="1" d="1"/>
        <a:sy n="1" d="1"/>
      </p:scale>
      <p:origin x="0" y="0"/>
    </p:cViewPr>
  </p:notesTextViewPr>
  <p:sorterViewPr>
    <p:cViewPr>
      <p:scale>
        <a:sx n="118" d="100"/>
        <a:sy n="118" d="100"/>
      </p:scale>
      <p:origin x="0" y="-5410"/>
    </p:cViewPr>
  </p:sorterViewPr>
  <p:notesViewPr>
    <p:cSldViewPr snapToGrid="0">
      <p:cViewPr varScale="1">
        <p:scale>
          <a:sx n="72" d="100"/>
          <a:sy n="72" d="100"/>
        </p:scale>
        <p:origin x="29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BC2B5-0D7A-49B8-A0B0-887D029DC09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0B85671C-66DD-40F2-B0C2-145B4E711F63}">
      <dgm:prSet phldrT="[Text]"/>
      <dgm:spPr/>
      <dgm:t>
        <a:bodyPr/>
        <a:lstStyle/>
        <a:p>
          <a:r>
            <a:rPr lang="en-GB"/>
            <a:t>Virtual School Head (full-time)</a:t>
          </a:r>
        </a:p>
      </dgm:t>
    </dgm:pt>
    <dgm:pt modelId="{A3557DB8-2DFB-45AA-A325-FF02B5314C1D}" type="parTrans" cxnId="{D60898E1-845F-45D3-9A2E-8801D7695B66}">
      <dgm:prSet/>
      <dgm:spPr/>
      <dgm:t>
        <a:bodyPr/>
        <a:lstStyle/>
        <a:p>
          <a:endParaRPr lang="en-GB"/>
        </a:p>
      </dgm:t>
    </dgm:pt>
    <dgm:pt modelId="{8DC3F4A3-3FD0-4FF6-8591-60913ED343FB}" type="sibTrans" cxnId="{D60898E1-845F-45D3-9A2E-8801D7695B66}">
      <dgm:prSet/>
      <dgm:spPr/>
      <dgm:t>
        <a:bodyPr/>
        <a:lstStyle/>
        <a:p>
          <a:endParaRPr lang="en-GB"/>
        </a:p>
      </dgm:t>
    </dgm:pt>
    <dgm:pt modelId="{BC9F4B48-BC7C-4D23-9D52-536D225CA8B0}">
      <dgm:prSet phldrT="[Text]"/>
      <dgm:spPr/>
      <dgm:t>
        <a:bodyPr/>
        <a:lstStyle/>
        <a:p>
          <a:r>
            <a:rPr lang="en-GB"/>
            <a:t>Virtual School Deputy Head (full time)</a:t>
          </a:r>
        </a:p>
      </dgm:t>
    </dgm:pt>
    <dgm:pt modelId="{AA6E03F8-6FD0-45E8-8E12-45784B14DF81}" type="parTrans" cxnId="{D5B29943-60A2-43F2-A84B-3989C4CE3FEB}">
      <dgm:prSet/>
      <dgm:spPr/>
      <dgm:t>
        <a:bodyPr/>
        <a:lstStyle/>
        <a:p>
          <a:endParaRPr lang="en-GB"/>
        </a:p>
      </dgm:t>
    </dgm:pt>
    <dgm:pt modelId="{3740A309-D6C4-463F-9166-C65652AB8BD8}" type="sibTrans" cxnId="{D5B29943-60A2-43F2-A84B-3989C4CE3FEB}">
      <dgm:prSet/>
      <dgm:spPr/>
      <dgm:t>
        <a:bodyPr/>
        <a:lstStyle/>
        <a:p>
          <a:endParaRPr lang="en-GB"/>
        </a:p>
      </dgm:t>
    </dgm:pt>
    <dgm:pt modelId="{626E5565-2866-4A23-A43A-963CF8F6D951}">
      <dgm:prSet phldrT="[Text]"/>
      <dgm:spPr/>
      <dgm:t>
        <a:bodyPr/>
        <a:lstStyle/>
        <a:p>
          <a:r>
            <a:rPr lang="en-GB"/>
            <a:t>Previously Looked after Lead (2 days)</a:t>
          </a:r>
        </a:p>
      </dgm:t>
    </dgm:pt>
    <dgm:pt modelId="{0490D7B0-D84F-4E17-B87B-F90E7519AD45}" type="parTrans" cxnId="{99E1F29F-6577-49AA-B623-CECC649002EC}">
      <dgm:prSet/>
      <dgm:spPr/>
      <dgm:t>
        <a:bodyPr/>
        <a:lstStyle/>
        <a:p>
          <a:endParaRPr lang="en-GB"/>
        </a:p>
      </dgm:t>
    </dgm:pt>
    <dgm:pt modelId="{41EFAAEC-DC52-45F0-912A-5A50BAEF1FF7}" type="sibTrans" cxnId="{99E1F29F-6577-49AA-B623-CECC649002EC}">
      <dgm:prSet/>
      <dgm:spPr/>
      <dgm:t>
        <a:bodyPr/>
        <a:lstStyle/>
        <a:p>
          <a:endParaRPr lang="en-GB"/>
        </a:p>
      </dgm:t>
    </dgm:pt>
    <dgm:pt modelId="{A4218BD5-EB2D-4347-A08A-D16D3AE6FAF0}">
      <dgm:prSet/>
      <dgm:spPr/>
      <dgm:t>
        <a:bodyPr/>
        <a:lstStyle/>
        <a:p>
          <a:r>
            <a:rPr lang="en-GB"/>
            <a:t>SEND Lead</a:t>
          </a:r>
        </a:p>
        <a:p>
          <a:r>
            <a:rPr lang="en-GB"/>
            <a:t> (full-time)</a:t>
          </a:r>
        </a:p>
      </dgm:t>
    </dgm:pt>
    <dgm:pt modelId="{542F88BE-9DBE-4B25-9E99-D115C118319F}" type="parTrans" cxnId="{4F8CBBFD-CBDC-4DC3-A8E4-A1665A99FF6D}">
      <dgm:prSet/>
      <dgm:spPr/>
      <dgm:t>
        <a:bodyPr/>
        <a:lstStyle/>
        <a:p>
          <a:endParaRPr lang="en-GB"/>
        </a:p>
      </dgm:t>
    </dgm:pt>
    <dgm:pt modelId="{CCC83C36-3EEA-478D-94AF-612B6E09C44F}" type="sibTrans" cxnId="{4F8CBBFD-CBDC-4DC3-A8E4-A1665A99FF6D}">
      <dgm:prSet/>
      <dgm:spPr/>
      <dgm:t>
        <a:bodyPr/>
        <a:lstStyle/>
        <a:p>
          <a:endParaRPr lang="en-GB"/>
        </a:p>
      </dgm:t>
    </dgm:pt>
    <dgm:pt modelId="{31E94684-E83C-491A-98CE-3A6515A03603}">
      <dgm:prSet/>
      <dgm:spPr/>
      <dgm:t>
        <a:bodyPr/>
        <a:lstStyle/>
        <a:p>
          <a:r>
            <a:rPr lang="en-GB" dirty="0"/>
            <a:t>Primary PEP Lead (full-time)</a:t>
          </a:r>
        </a:p>
      </dgm:t>
    </dgm:pt>
    <dgm:pt modelId="{A27B05D9-5AAB-439C-8351-DD8EC5DE105D}" type="parTrans" cxnId="{A496CCAF-1F26-4E0B-992B-8C0F0A22F61C}">
      <dgm:prSet/>
      <dgm:spPr/>
      <dgm:t>
        <a:bodyPr/>
        <a:lstStyle/>
        <a:p>
          <a:endParaRPr lang="en-GB"/>
        </a:p>
      </dgm:t>
    </dgm:pt>
    <dgm:pt modelId="{3E148C59-1BB6-4120-962E-8E3699009521}" type="sibTrans" cxnId="{A496CCAF-1F26-4E0B-992B-8C0F0A22F61C}">
      <dgm:prSet/>
      <dgm:spPr/>
      <dgm:t>
        <a:bodyPr/>
        <a:lstStyle/>
        <a:p>
          <a:endParaRPr lang="en-GB"/>
        </a:p>
      </dgm:t>
    </dgm:pt>
    <dgm:pt modelId="{2D878370-18CF-4155-9EA8-84D7A5BE919A}">
      <dgm:prSet/>
      <dgm:spPr/>
      <dgm:t>
        <a:bodyPr/>
        <a:lstStyle/>
        <a:p>
          <a:r>
            <a:rPr lang="en-GB" dirty="0"/>
            <a:t>Secondary PEP Lead (full-time) </a:t>
          </a:r>
        </a:p>
      </dgm:t>
    </dgm:pt>
    <dgm:pt modelId="{5AD95DFD-FCC2-4D5F-8C16-61BAB3C6A9EB}" type="parTrans" cxnId="{8B648B93-99B3-4112-9D5E-0B5069B2538C}">
      <dgm:prSet/>
      <dgm:spPr/>
      <dgm:t>
        <a:bodyPr/>
        <a:lstStyle/>
        <a:p>
          <a:endParaRPr lang="en-GB"/>
        </a:p>
      </dgm:t>
    </dgm:pt>
    <dgm:pt modelId="{915AF716-B619-48B8-BC7B-1C0804CB39EE}" type="sibTrans" cxnId="{8B648B93-99B3-4112-9D5E-0B5069B2538C}">
      <dgm:prSet/>
      <dgm:spPr/>
      <dgm:t>
        <a:bodyPr/>
        <a:lstStyle/>
        <a:p>
          <a:endParaRPr lang="en-GB"/>
        </a:p>
      </dgm:t>
    </dgm:pt>
    <dgm:pt modelId="{8D376586-3312-4463-BEAA-A299615C624C}">
      <dgm:prSet/>
      <dgm:spPr/>
      <dgm:t>
        <a:bodyPr/>
        <a:lstStyle/>
        <a:p>
          <a:r>
            <a:rPr lang="en-GB"/>
            <a:t>Post-16 Advisor (full-time)</a:t>
          </a:r>
        </a:p>
      </dgm:t>
    </dgm:pt>
    <dgm:pt modelId="{01D2D5B3-48BE-43B3-8EF8-520B3047A898}" type="parTrans" cxnId="{4738FF4D-400D-44B3-88D1-542A201E2546}">
      <dgm:prSet/>
      <dgm:spPr/>
      <dgm:t>
        <a:bodyPr/>
        <a:lstStyle/>
        <a:p>
          <a:endParaRPr lang="en-GB"/>
        </a:p>
      </dgm:t>
    </dgm:pt>
    <dgm:pt modelId="{47A86503-668E-4630-BC96-ABF8819AC94A}" type="sibTrans" cxnId="{4738FF4D-400D-44B3-88D1-542A201E2546}">
      <dgm:prSet/>
      <dgm:spPr/>
      <dgm:t>
        <a:bodyPr/>
        <a:lstStyle/>
        <a:p>
          <a:endParaRPr lang="en-GB"/>
        </a:p>
      </dgm:t>
    </dgm:pt>
    <dgm:pt modelId="{30147879-AC94-45B7-ABA9-5AE8FCDA01EA}">
      <dgm:prSet/>
      <dgm:spPr/>
      <dgm:t>
        <a:bodyPr/>
        <a:lstStyle/>
        <a:p>
          <a:r>
            <a:rPr lang="en-GB"/>
            <a:t>Early-Years Advisor (2 days)</a:t>
          </a:r>
        </a:p>
      </dgm:t>
    </dgm:pt>
    <dgm:pt modelId="{D3CCC840-6B81-4C7C-A712-9508A22F2901}" type="parTrans" cxnId="{1862FE04-645E-4F2F-BEB1-E82AA10FE54A}">
      <dgm:prSet/>
      <dgm:spPr/>
      <dgm:t>
        <a:bodyPr/>
        <a:lstStyle/>
        <a:p>
          <a:endParaRPr lang="en-GB"/>
        </a:p>
      </dgm:t>
    </dgm:pt>
    <dgm:pt modelId="{14DDF7B0-0B75-4A07-ADAC-D6C096B32247}" type="sibTrans" cxnId="{1862FE04-645E-4F2F-BEB1-E82AA10FE54A}">
      <dgm:prSet/>
      <dgm:spPr/>
      <dgm:t>
        <a:bodyPr/>
        <a:lstStyle/>
        <a:p>
          <a:endParaRPr lang="en-GB"/>
        </a:p>
      </dgm:t>
    </dgm:pt>
    <dgm:pt modelId="{C9A55AD4-ED6D-4E04-8228-A14B12F15CAE}">
      <dgm:prSet/>
      <dgm:spPr/>
      <dgm:t>
        <a:bodyPr/>
        <a:lstStyle/>
        <a:p>
          <a:r>
            <a:rPr lang="en-GB"/>
            <a:t>Transitions Lead (2 days)</a:t>
          </a:r>
        </a:p>
      </dgm:t>
    </dgm:pt>
    <dgm:pt modelId="{852819CB-20E2-4325-93E6-304A06BF1BB2}" type="parTrans" cxnId="{CD6E9B9A-4A56-40C9-9029-04D8F935C7DB}">
      <dgm:prSet/>
      <dgm:spPr/>
      <dgm:t>
        <a:bodyPr/>
        <a:lstStyle/>
        <a:p>
          <a:endParaRPr lang="en-GB"/>
        </a:p>
      </dgm:t>
    </dgm:pt>
    <dgm:pt modelId="{C8A70364-BF20-4897-9593-62B0EF70CB22}" type="sibTrans" cxnId="{CD6E9B9A-4A56-40C9-9029-04D8F935C7DB}">
      <dgm:prSet/>
      <dgm:spPr/>
      <dgm:t>
        <a:bodyPr/>
        <a:lstStyle/>
        <a:p>
          <a:endParaRPr lang="en-GB"/>
        </a:p>
      </dgm:t>
    </dgm:pt>
    <dgm:pt modelId="{51117FB0-F33B-4A3E-9F33-12694A9C408E}">
      <dgm:prSet/>
      <dgm:spPr/>
      <dgm:t>
        <a:bodyPr/>
        <a:lstStyle/>
        <a:p>
          <a:r>
            <a:rPr lang="en-GB"/>
            <a:t>Key Stage 4 mentor (3 days)</a:t>
          </a:r>
        </a:p>
      </dgm:t>
    </dgm:pt>
    <dgm:pt modelId="{5277F1CD-02FA-48A5-B0CA-1ADF6E33F871}" type="parTrans" cxnId="{87888119-0BBD-4E8D-87C5-6D9FC846C0FC}">
      <dgm:prSet/>
      <dgm:spPr/>
      <dgm:t>
        <a:bodyPr/>
        <a:lstStyle/>
        <a:p>
          <a:endParaRPr lang="en-GB"/>
        </a:p>
      </dgm:t>
    </dgm:pt>
    <dgm:pt modelId="{A4966FE7-1A17-439A-9A4A-FF1471A96457}" type="sibTrans" cxnId="{87888119-0BBD-4E8D-87C5-6D9FC846C0FC}">
      <dgm:prSet/>
      <dgm:spPr/>
      <dgm:t>
        <a:bodyPr/>
        <a:lstStyle/>
        <a:p>
          <a:endParaRPr lang="en-GB"/>
        </a:p>
      </dgm:t>
    </dgm:pt>
    <dgm:pt modelId="{D03FAADD-990D-46D9-81DA-3B3069EB7575}">
      <dgm:prSet/>
      <dgm:spPr/>
      <dgm:t>
        <a:bodyPr/>
        <a:lstStyle/>
        <a:p>
          <a:r>
            <a:rPr lang="en-GB"/>
            <a:t>Well-being mentor (3 days)</a:t>
          </a:r>
        </a:p>
      </dgm:t>
    </dgm:pt>
    <dgm:pt modelId="{321B434A-F895-4852-A2EF-2CEF3238C0DC}" type="parTrans" cxnId="{85824A2D-FF54-4847-8193-F9963058F16C}">
      <dgm:prSet/>
      <dgm:spPr/>
      <dgm:t>
        <a:bodyPr/>
        <a:lstStyle/>
        <a:p>
          <a:endParaRPr lang="en-GB"/>
        </a:p>
      </dgm:t>
    </dgm:pt>
    <dgm:pt modelId="{5E7DE403-F384-4D3D-8A36-9DB0597DF340}" type="sibTrans" cxnId="{85824A2D-FF54-4847-8193-F9963058F16C}">
      <dgm:prSet/>
      <dgm:spPr/>
      <dgm:t>
        <a:bodyPr/>
        <a:lstStyle/>
        <a:p>
          <a:endParaRPr lang="en-GB"/>
        </a:p>
      </dgm:t>
    </dgm:pt>
    <dgm:pt modelId="{6A471C64-AE89-4A2C-8CF3-B8D3033FBE54}">
      <dgm:prSet/>
      <dgm:spPr/>
      <dgm:t>
        <a:bodyPr/>
        <a:lstStyle/>
        <a:p>
          <a:r>
            <a:rPr lang="en-GB"/>
            <a:t>Education Opportunities Lead (3 days)</a:t>
          </a:r>
        </a:p>
      </dgm:t>
    </dgm:pt>
    <dgm:pt modelId="{E537FB6B-6CB6-4D7C-8412-77D3A1A3B086}" type="parTrans" cxnId="{EBEF37CF-5600-408D-BD1A-1305E42C9A41}">
      <dgm:prSet/>
      <dgm:spPr/>
      <dgm:t>
        <a:bodyPr/>
        <a:lstStyle/>
        <a:p>
          <a:endParaRPr lang="en-GB"/>
        </a:p>
      </dgm:t>
    </dgm:pt>
    <dgm:pt modelId="{95FA015A-09E1-4251-A26F-443EE9A60EA9}" type="sibTrans" cxnId="{EBEF37CF-5600-408D-BD1A-1305E42C9A41}">
      <dgm:prSet/>
      <dgm:spPr/>
      <dgm:t>
        <a:bodyPr/>
        <a:lstStyle/>
        <a:p>
          <a:endParaRPr lang="en-GB"/>
        </a:p>
      </dgm:t>
    </dgm:pt>
    <dgm:pt modelId="{A10B4763-AC4F-4E00-B137-B64C1C9717E8}">
      <dgm:prSet/>
      <dgm:spPr/>
      <dgm:t>
        <a:bodyPr/>
        <a:lstStyle/>
        <a:p>
          <a:r>
            <a:rPr lang="en-GB"/>
            <a:t>Education Psychologist (3 days)</a:t>
          </a:r>
        </a:p>
      </dgm:t>
    </dgm:pt>
    <dgm:pt modelId="{D2850F4D-A3E1-4A91-86BF-9285A62AA099}" type="parTrans" cxnId="{DE32ACB1-CEC7-42E9-8511-A08C9C9D4ECA}">
      <dgm:prSet/>
      <dgm:spPr/>
      <dgm:t>
        <a:bodyPr/>
        <a:lstStyle/>
        <a:p>
          <a:endParaRPr lang="en-GB"/>
        </a:p>
      </dgm:t>
    </dgm:pt>
    <dgm:pt modelId="{B1A3C6CD-C6CA-4A6A-9309-A6E3D0629B05}" type="sibTrans" cxnId="{DE32ACB1-CEC7-42E9-8511-A08C9C9D4ECA}">
      <dgm:prSet/>
      <dgm:spPr/>
      <dgm:t>
        <a:bodyPr/>
        <a:lstStyle/>
        <a:p>
          <a:endParaRPr lang="en-GB"/>
        </a:p>
      </dgm:t>
    </dgm:pt>
    <dgm:pt modelId="{2DCF5F12-D22B-41A1-951F-49822B96F659}" type="pres">
      <dgm:prSet presAssocID="{9E4BC2B5-0D7A-49B8-A0B0-887D029DC094}" presName="hierChild1" presStyleCnt="0">
        <dgm:presLayoutVars>
          <dgm:orgChart val="1"/>
          <dgm:chPref val="1"/>
          <dgm:dir/>
          <dgm:animOne val="branch"/>
          <dgm:animLvl val="lvl"/>
          <dgm:resizeHandles/>
        </dgm:presLayoutVars>
      </dgm:prSet>
      <dgm:spPr/>
    </dgm:pt>
    <dgm:pt modelId="{B6325ED4-AD59-48DD-A258-D26196F131AD}" type="pres">
      <dgm:prSet presAssocID="{0B85671C-66DD-40F2-B0C2-145B4E711F63}" presName="hierRoot1" presStyleCnt="0">
        <dgm:presLayoutVars>
          <dgm:hierBranch val="init"/>
        </dgm:presLayoutVars>
      </dgm:prSet>
      <dgm:spPr/>
    </dgm:pt>
    <dgm:pt modelId="{789FF742-48E8-4742-88E3-C97922AA3655}" type="pres">
      <dgm:prSet presAssocID="{0B85671C-66DD-40F2-B0C2-145B4E711F63}" presName="rootComposite1" presStyleCnt="0"/>
      <dgm:spPr/>
    </dgm:pt>
    <dgm:pt modelId="{B0495366-8A8E-4A49-813C-40CA368A90AB}" type="pres">
      <dgm:prSet presAssocID="{0B85671C-66DD-40F2-B0C2-145B4E711F63}" presName="rootText1" presStyleLbl="node0" presStyleIdx="0" presStyleCnt="1">
        <dgm:presLayoutVars>
          <dgm:chPref val="3"/>
        </dgm:presLayoutVars>
      </dgm:prSet>
      <dgm:spPr/>
    </dgm:pt>
    <dgm:pt modelId="{AB0E99F6-755F-403C-AB6F-982E7C87AB7A}" type="pres">
      <dgm:prSet presAssocID="{0B85671C-66DD-40F2-B0C2-145B4E711F63}" presName="rootConnector1" presStyleLbl="node1" presStyleIdx="0" presStyleCnt="0"/>
      <dgm:spPr/>
    </dgm:pt>
    <dgm:pt modelId="{042B69AA-0A69-4C67-98DD-796CCDDC9418}" type="pres">
      <dgm:prSet presAssocID="{0B85671C-66DD-40F2-B0C2-145B4E711F63}" presName="hierChild2" presStyleCnt="0"/>
      <dgm:spPr/>
    </dgm:pt>
    <dgm:pt modelId="{6AF13DB2-BF2C-4624-95FD-D7629D288277}" type="pres">
      <dgm:prSet presAssocID="{AA6E03F8-6FD0-45E8-8E12-45784B14DF81}" presName="Name37" presStyleLbl="parChTrans1D2" presStyleIdx="0" presStyleCnt="6"/>
      <dgm:spPr/>
    </dgm:pt>
    <dgm:pt modelId="{22903CE1-1F69-4A5F-AF3B-E50CB318A831}" type="pres">
      <dgm:prSet presAssocID="{BC9F4B48-BC7C-4D23-9D52-536D225CA8B0}" presName="hierRoot2" presStyleCnt="0">
        <dgm:presLayoutVars>
          <dgm:hierBranch val="init"/>
        </dgm:presLayoutVars>
      </dgm:prSet>
      <dgm:spPr/>
    </dgm:pt>
    <dgm:pt modelId="{7BDE9A2F-9FC4-4F40-87BC-DDFF3B850D02}" type="pres">
      <dgm:prSet presAssocID="{BC9F4B48-BC7C-4D23-9D52-536D225CA8B0}" presName="rootComposite" presStyleCnt="0"/>
      <dgm:spPr/>
    </dgm:pt>
    <dgm:pt modelId="{62FAFEC1-05C6-41F2-9930-BD532CC6CBC0}" type="pres">
      <dgm:prSet presAssocID="{BC9F4B48-BC7C-4D23-9D52-536D225CA8B0}" presName="rootText" presStyleLbl="node2" presStyleIdx="0" presStyleCnt="6">
        <dgm:presLayoutVars>
          <dgm:chPref val="3"/>
        </dgm:presLayoutVars>
      </dgm:prSet>
      <dgm:spPr/>
    </dgm:pt>
    <dgm:pt modelId="{276B3B45-95A9-400C-9DF4-55F6973C0A1E}" type="pres">
      <dgm:prSet presAssocID="{BC9F4B48-BC7C-4D23-9D52-536D225CA8B0}" presName="rootConnector" presStyleLbl="node2" presStyleIdx="0" presStyleCnt="6"/>
      <dgm:spPr/>
    </dgm:pt>
    <dgm:pt modelId="{DFA94FF5-7C06-45FB-B5C3-B6D8DBAB03AE}" type="pres">
      <dgm:prSet presAssocID="{BC9F4B48-BC7C-4D23-9D52-536D225CA8B0}" presName="hierChild4" presStyleCnt="0"/>
      <dgm:spPr/>
    </dgm:pt>
    <dgm:pt modelId="{FC398B7B-6DF6-467E-B31E-50310199CA4C}" type="pres">
      <dgm:prSet presAssocID="{A27B05D9-5AAB-439C-8351-DD8EC5DE105D}" presName="Name37" presStyleLbl="parChTrans1D3" presStyleIdx="0" presStyleCnt="6"/>
      <dgm:spPr/>
    </dgm:pt>
    <dgm:pt modelId="{A1EFE6AC-E28D-40B9-B177-529AA456B0C8}" type="pres">
      <dgm:prSet presAssocID="{31E94684-E83C-491A-98CE-3A6515A03603}" presName="hierRoot2" presStyleCnt="0">
        <dgm:presLayoutVars>
          <dgm:hierBranch val="init"/>
        </dgm:presLayoutVars>
      </dgm:prSet>
      <dgm:spPr/>
    </dgm:pt>
    <dgm:pt modelId="{F80D439E-B60F-483A-BC40-3AEF0481266C}" type="pres">
      <dgm:prSet presAssocID="{31E94684-E83C-491A-98CE-3A6515A03603}" presName="rootComposite" presStyleCnt="0"/>
      <dgm:spPr/>
    </dgm:pt>
    <dgm:pt modelId="{F399B67E-5D26-4F99-9E46-6067C3C1ECE2}" type="pres">
      <dgm:prSet presAssocID="{31E94684-E83C-491A-98CE-3A6515A03603}" presName="rootText" presStyleLbl="node3" presStyleIdx="0" presStyleCnt="6">
        <dgm:presLayoutVars>
          <dgm:chPref val="3"/>
        </dgm:presLayoutVars>
      </dgm:prSet>
      <dgm:spPr/>
    </dgm:pt>
    <dgm:pt modelId="{5EB420E4-7359-44C1-86CC-56FBBA968829}" type="pres">
      <dgm:prSet presAssocID="{31E94684-E83C-491A-98CE-3A6515A03603}" presName="rootConnector" presStyleLbl="node3" presStyleIdx="0" presStyleCnt="6"/>
      <dgm:spPr/>
    </dgm:pt>
    <dgm:pt modelId="{684C45D3-580B-4A59-8785-572ED79EE916}" type="pres">
      <dgm:prSet presAssocID="{31E94684-E83C-491A-98CE-3A6515A03603}" presName="hierChild4" presStyleCnt="0"/>
      <dgm:spPr/>
    </dgm:pt>
    <dgm:pt modelId="{8E8CB6FA-3CF5-49C0-951A-0371EB375972}" type="pres">
      <dgm:prSet presAssocID="{31E94684-E83C-491A-98CE-3A6515A03603}" presName="hierChild5" presStyleCnt="0"/>
      <dgm:spPr/>
    </dgm:pt>
    <dgm:pt modelId="{720A3E9E-89F4-4DCD-9DBF-81BAABF0FE78}" type="pres">
      <dgm:prSet presAssocID="{5AD95DFD-FCC2-4D5F-8C16-61BAB3C6A9EB}" presName="Name37" presStyleLbl="parChTrans1D3" presStyleIdx="1" presStyleCnt="6"/>
      <dgm:spPr/>
    </dgm:pt>
    <dgm:pt modelId="{EEF2D909-4B83-416E-94E9-17B55D6F5B40}" type="pres">
      <dgm:prSet presAssocID="{2D878370-18CF-4155-9EA8-84D7A5BE919A}" presName="hierRoot2" presStyleCnt="0">
        <dgm:presLayoutVars>
          <dgm:hierBranch val="init"/>
        </dgm:presLayoutVars>
      </dgm:prSet>
      <dgm:spPr/>
    </dgm:pt>
    <dgm:pt modelId="{20CABC88-9E4C-49B9-B714-7FB3DAFA4AC9}" type="pres">
      <dgm:prSet presAssocID="{2D878370-18CF-4155-9EA8-84D7A5BE919A}" presName="rootComposite" presStyleCnt="0"/>
      <dgm:spPr/>
    </dgm:pt>
    <dgm:pt modelId="{08F6B867-0BAB-4156-ADF6-A0F794BE0809}" type="pres">
      <dgm:prSet presAssocID="{2D878370-18CF-4155-9EA8-84D7A5BE919A}" presName="rootText" presStyleLbl="node3" presStyleIdx="1" presStyleCnt="6">
        <dgm:presLayoutVars>
          <dgm:chPref val="3"/>
        </dgm:presLayoutVars>
      </dgm:prSet>
      <dgm:spPr/>
    </dgm:pt>
    <dgm:pt modelId="{DA785F77-79A4-45FF-BDBF-86EA147E5960}" type="pres">
      <dgm:prSet presAssocID="{2D878370-18CF-4155-9EA8-84D7A5BE919A}" presName="rootConnector" presStyleLbl="node3" presStyleIdx="1" presStyleCnt="6"/>
      <dgm:spPr/>
    </dgm:pt>
    <dgm:pt modelId="{F3095676-3FFB-4700-B2CE-BEB1A10B1682}" type="pres">
      <dgm:prSet presAssocID="{2D878370-18CF-4155-9EA8-84D7A5BE919A}" presName="hierChild4" presStyleCnt="0"/>
      <dgm:spPr/>
    </dgm:pt>
    <dgm:pt modelId="{FEB330D9-D7DB-4861-A1F4-2CBB6F9FE184}" type="pres">
      <dgm:prSet presAssocID="{2D878370-18CF-4155-9EA8-84D7A5BE919A}" presName="hierChild5" presStyleCnt="0"/>
      <dgm:spPr/>
    </dgm:pt>
    <dgm:pt modelId="{8B95BCD9-81E3-4113-B281-C2441FD8DC4A}" type="pres">
      <dgm:prSet presAssocID="{01D2D5B3-48BE-43B3-8EF8-520B3047A898}" presName="Name37" presStyleLbl="parChTrans1D3" presStyleIdx="2" presStyleCnt="6"/>
      <dgm:spPr/>
    </dgm:pt>
    <dgm:pt modelId="{CD483922-1179-44E1-99C4-21E38F98F321}" type="pres">
      <dgm:prSet presAssocID="{8D376586-3312-4463-BEAA-A299615C624C}" presName="hierRoot2" presStyleCnt="0">
        <dgm:presLayoutVars>
          <dgm:hierBranch val="init"/>
        </dgm:presLayoutVars>
      </dgm:prSet>
      <dgm:spPr/>
    </dgm:pt>
    <dgm:pt modelId="{424E017F-B9C5-4AF0-BABB-A64824C34F2F}" type="pres">
      <dgm:prSet presAssocID="{8D376586-3312-4463-BEAA-A299615C624C}" presName="rootComposite" presStyleCnt="0"/>
      <dgm:spPr/>
    </dgm:pt>
    <dgm:pt modelId="{5701A07A-B526-4C2C-B8C1-F8DFF5DCAB37}" type="pres">
      <dgm:prSet presAssocID="{8D376586-3312-4463-BEAA-A299615C624C}" presName="rootText" presStyleLbl="node3" presStyleIdx="2" presStyleCnt="6">
        <dgm:presLayoutVars>
          <dgm:chPref val="3"/>
        </dgm:presLayoutVars>
      </dgm:prSet>
      <dgm:spPr/>
    </dgm:pt>
    <dgm:pt modelId="{C5B95B05-4BDD-4333-9A20-CAAB7315F67C}" type="pres">
      <dgm:prSet presAssocID="{8D376586-3312-4463-BEAA-A299615C624C}" presName="rootConnector" presStyleLbl="node3" presStyleIdx="2" presStyleCnt="6"/>
      <dgm:spPr/>
    </dgm:pt>
    <dgm:pt modelId="{E52F9D13-45B3-4F2C-B18D-B73211939CA4}" type="pres">
      <dgm:prSet presAssocID="{8D376586-3312-4463-BEAA-A299615C624C}" presName="hierChild4" presStyleCnt="0"/>
      <dgm:spPr/>
    </dgm:pt>
    <dgm:pt modelId="{4671BE0A-2664-44AF-B88C-E726D6122073}" type="pres">
      <dgm:prSet presAssocID="{8D376586-3312-4463-BEAA-A299615C624C}" presName="hierChild5" presStyleCnt="0"/>
      <dgm:spPr/>
    </dgm:pt>
    <dgm:pt modelId="{2A904365-57D8-4AC4-AD2B-3C9EE2ABB64A}" type="pres">
      <dgm:prSet presAssocID="{BC9F4B48-BC7C-4D23-9D52-536D225CA8B0}" presName="hierChild5" presStyleCnt="0"/>
      <dgm:spPr/>
    </dgm:pt>
    <dgm:pt modelId="{073A1D2E-F9ED-4E99-81EF-A209471F96D0}" type="pres">
      <dgm:prSet presAssocID="{542F88BE-9DBE-4B25-9E99-D115C118319F}" presName="Name37" presStyleLbl="parChTrans1D2" presStyleIdx="1" presStyleCnt="6"/>
      <dgm:spPr/>
    </dgm:pt>
    <dgm:pt modelId="{3D6EF4A9-E6F0-48E7-B210-1E361B0815B1}" type="pres">
      <dgm:prSet presAssocID="{A4218BD5-EB2D-4347-A08A-D16D3AE6FAF0}" presName="hierRoot2" presStyleCnt="0">
        <dgm:presLayoutVars>
          <dgm:hierBranch val="init"/>
        </dgm:presLayoutVars>
      </dgm:prSet>
      <dgm:spPr/>
    </dgm:pt>
    <dgm:pt modelId="{C4DB30E6-4CF9-4DA9-86FB-B5FC771742B9}" type="pres">
      <dgm:prSet presAssocID="{A4218BD5-EB2D-4347-A08A-D16D3AE6FAF0}" presName="rootComposite" presStyleCnt="0"/>
      <dgm:spPr/>
    </dgm:pt>
    <dgm:pt modelId="{46DD064D-A318-45D5-887A-6ACB8548641C}" type="pres">
      <dgm:prSet presAssocID="{A4218BD5-EB2D-4347-A08A-D16D3AE6FAF0}" presName="rootText" presStyleLbl="node2" presStyleIdx="1" presStyleCnt="6">
        <dgm:presLayoutVars>
          <dgm:chPref val="3"/>
        </dgm:presLayoutVars>
      </dgm:prSet>
      <dgm:spPr/>
    </dgm:pt>
    <dgm:pt modelId="{03E33886-FBB4-4598-A998-76A67D844F16}" type="pres">
      <dgm:prSet presAssocID="{A4218BD5-EB2D-4347-A08A-D16D3AE6FAF0}" presName="rootConnector" presStyleLbl="node2" presStyleIdx="1" presStyleCnt="6"/>
      <dgm:spPr/>
    </dgm:pt>
    <dgm:pt modelId="{AC120371-A44E-4476-873D-2BBD7BC5837B}" type="pres">
      <dgm:prSet presAssocID="{A4218BD5-EB2D-4347-A08A-D16D3AE6FAF0}" presName="hierChild4" presStyleCnt="0"/>
      <dgm:spPr/>
    </dgm:pt>
    <dgm:pt modelId="{D0A80B53-934E-4661-AD04-14FCA437B451}" type="pres">
      <dgm:prSet presAssocID="{A4218BD5-EB2D-4347-A08A-D16D3AE6FAF0}" presName="hierChild5" presStyleCnt="0"/>
      <dgm:spPr/>
    </dgm:pt>
    <dgm:pt modelId="{F6C77914-45BE-4B42-9208-B9DC8AD7C9CF}" type="pres">
      <dgm:prSet presAssocID="{0490D7B0-D84F-4E17-B87B-F90E7519AD45}" presName="Name37" presStyleLbl="parChTrans1D2" presStyleIdx="2" presStyleCnt="6"/>
      <dgm:spPr/>
    </dgm:pt>
    <dgm:pt modelId="{1D6F15EB-9C8E-4EC9-ADF6-C75B39B66CD4}" type="pres">
      <dgm:prSet presAssocID="{626E5565-2866-4A23-A43A-963CF8F6D951}" presName="hierRoot2" presStyleCnt="0">
        <dgm:presLayoutVars>
          <dgm:hierBranch val="init"/>
        </dgm:presLayoutVars>
      </dgm:prSet>
      <dgm:spPr/>
    </dgm:pt>
    <dgm:pt modelId="{22315AD5-65DC-44C7-9171-F7F7F01CB126}" type="pres">
      <dgm:prSet presAssocID="{626E5565-2866-4A23-A43A-963CF8F6D951}" presName="rootComposite" presStyleCnt="0"/>
      <dgm:spPr/>
    </dgm:pt>
    <dgm:pt modelId="{C7D88831-7886-4E6F-A26F-FFA80BE121AB}" type="pres">
      <dgm:prSet presAssocID="{626E5565-2866-4A23-A43A-963CF8F6D951}" presName="rootText" presStyleLbl="node2" presStyleIdx="2" presStyleCnt="6">
        <dgm:presLayoutVars>
          <dgm:chPref val="3"/>
        </dgm:presLayoutVars>
      </dgm:prSet>
      <dgm:spPr/>
    </dgm:pt>
    <dgm:pt modelId="{F103E299-31BE-4BC7-ACB2-16CFB923E38A}" type="pres">
      <dgm:prSet presAssocID="{626E5565-2866-4A23-A43A-963CF8F6D951}" presName="rootConnector" presStyleLbl="node2" presStyleIdx="2" presStyleCnt="6"/>
      <dgm:spPr/>
    </dgm:pt>
    <dgm:pt modelId="{DD14EA2C-7145-4029-B702-5DF8204DEA41}" type="pres">
      <dgm:prSet presAssocID="{626E5565-2866-4A23-A43A-963CF8F6D951}" presName="hierChild4" presStyleCnt="0"/>
      <dgm:spPr/>
    </dgm:pt>
    <dgm:pt modelId="{64C7D261-D5E7-4163-91C9-5EAE8EE52C83}" type="pres">
      <dgm:prSet presAssocID="{E537FB6B-6CB6-4D7C-8412-77D3A1A3B086}" presName="Name37" presStyleLbl="parChTrans1D3" presStyleIdx="3" presStyleCnt="6"/>
      <dgm:spPr/>
    </dgm:pt>
    <dgm:pt modelId="{62A107B9-274B-4856-AB5A-F89F3E13A032}" type="pres">
      <dgm:prSet presAssocID="{6A471C64-AE89-4A2C-8CF3-B8D3033FBE54}" presName="hierRoot2" presStyleCnt="0">
        <dgm:presLayoutVars>
          <dgm:hierBranch val="init"/>
        </dgm:presLayoutVars>
      </dgm:prSet>
      <dgm:spPr/>
    </dgm:pt>
    <dgm:pt modelId="{E637A979-8E0B-4254-8F29-8C1A2C53B363}" type="pres">
      <dgm:prSet presAssocID="{6A471C64-AE89-4A2C-8CF3-B8D3033FBE54}" presName="rootComposite" presStyleCnt="0"/>
      <dgm:spPr/>
    </dgm:pt>
    <dgm:pt modelId="{34059195-C2DA-424D-8D0D-A346AC25966D}" type="pres">
      <dgm:prSet presAssocID="{6A471C64-AE89-4A2C-8CF3-B8D3033FBE54}" presName="rootText" presStyleLbl="node3" presStyleIdx="3" presStyleCnt="6">
        <dgm:presLayoutVars>
          <dgm:chPref val="3"/>
        </dgm:presLayoutVars>
      </dgm:prSet>
      <dgm:spPr/>
    </dgm:pt>
    <dgm:pt modelId="{4A61F2D5-0C36-4A98-8C82-C808D39A4971}" type="pres">
      <dgm:prSet presAssocID="{6A471C64-AE89-4A2C-8CF3-B8D3033FBE54}" presName="rootConnector" presStyleLbl="node3" presStyleIdx="3" presStyleCnt="6"/>
      <dgm:spPr/>
    </dgm:pt>
    <dgm:pt modelId="{78C595FA-A798-411D-96B9-6050AA59F26B}" type="pres">
      <dgm:prSet presAssocID="{6A471C64-AE89-4A2C-8CF3-B8D3033FBE54}" presName="hierChild4" presStyleCnt="0"/>
      <dgm:spPr/>
    </dgm:pt>
    <dgm:pt modelId="{18F63BDA-5BA4-43F6-9B33-7DCB689CB3EA}" type="pres">
      <dgm:prSet presAssocID="{6A471C64-AE89-4A2C-8CF3-B8D3033FBE54}" presName="hierChild5" presStyleCnt="0"/>
      <dgm:spPr/>
    </dgm:pt>
    <dgm:pt modelId="{0150B583-E95B-48F5-AA08-9C42ED9E58F2}" type="pres">
      <dgm:prSet presAssocID="{626E5565-2866-4A23-A43A-963CF8F6D951}" presName="hierChild5" presStyleCnt="0"/>
      <dgm:spPr/>
    </dgm:pt>
    <dgm:pt modelId="{1B168384-297C-4E19-9F9B-D8667E819515}" type="pres">
      <dgm:prSet presAssocID="{D3CCC840-6B81-4C7C-A712-9508A22F2901}" presName="Name37" presStyleLbl="parChTrans1D2" presStyleIdx="3" presStyleCnt="6"/>
      <dgm:spPr/>
    </dgm:pt>
    <dgm:pt modelId="{993D3509-CCF0-4B8D-ABD3-914A9FB94090}" type="pres">
      <dgm:prSet presAssocID="{30147879-AC94-45B7-ABA9-5AE8FCDA01EA}" presName="hierRoot2" presStyleCnt="0">
        <dgm:presLayoutVars>
          <dgm:hierBranch val="init"/>
        </dgm:presLayoutVars>
      </dgm:prSet>
      <dgm:spPr/>
    </dgm:pt>
    <dgm:pt modelId="{1290DD06-DD6E-44A4-9B09-B7DDD8FD7F97}" type="pres">
      <dgm:prSet presAssocID="{30147879-AC94-45B7-ABA9-5AE8FCDA01EA}" presName="rootComposite" presStyleCnt="0"/>
      <dgm:spPr/>
    </dgm:pt>
    <dgm:pt modelId="{0EE77068-F9F2-4D8B-A0AD-8149874E15A5}" type="pres">
      <dgm:prSet presAssocID="{30147879-AC94-45B7-ABA9-5AE8FCDA01EA}" presName="rootText" presStyleLbl="node2" presStyleIdx="3" presStyleCnt="6">
        <dgm:presLayoutVars>
          <dgm:chPref val="3"/>
        </dgm:presLayoutVars>
      </dgm:prSet>
      <dgm:spPr/>
    </dgm:pt>
    <dgm:pt modelId="{4C9A3CFC-9120-4D00-B7B1-4DDF0FB48A3B}" type="pres">
      <dgm:prSet presAssocID="{30147879-AC94-45B7-ABA9-5AE8FCDA01EA}" presName="rootConnector" presStyleLbl="node2" presStyleIdx="3" presStyleCnt="6"/>
      <dgm:spPr/>
    </dgm:pt>
    <dgm:pt modelId="{20A5A94E-30AB-4B45-9385-AEF804ECE4B2}" type="pres">
      <dgm:prSet presAssocID="{30147879-AC94-45B7-ABA9-5AE8FCDA01EA}" presName="hierChild4" presStyleCnt="0"/>
      <dgm:spPr/>
    </dgm:pt>
    <dgm:pt modelId="{B7CCA535-1973-4420-BB8C-47B719E34219}" type="pres">
      <dgm:prSet presAssocID="{321B434A-F895-4852-A2EF-2CEF3238C0DC}" presName="Name37" presStyleLbl="parChTrans1D3" presStyleIdx="4" presStyleCnt="6"/>
      <dgm:spPr/>
    </dgm:pt>
    <dgm:pt modelId="{452B1216-6539-4F67-80A4-47F5870EF0D5}" type="pres">
      <dgm:prSet presAssocID="{D03FAADD-990D-46D9-81DA-3B3069EB7575}" presName="hierRoot2" presStyleCnt="0">
        <dgm:presLayoutVars>
          <dgm:hierBranch val="init"/>
        </dgm:presLayoutVars>
      </dgm:prSet>
      <dgm:spPr/>
    </dgm:pt>
    <dgm:pt modelId="{AD6AAD3D-3A77-45E5-967B-9D5ECD0D94D4}" type="pres">
      <dgm:prSet presAssocID="{D03FAADD-990D-46D9-81DA-3B3069EB7575}" presName="rootComposite" presStyleCnt="0"/>
      <dgm:spPr/>
    </dgm:pt>
    <dgm:pt modelId="{64D641AB-A1AB-4D83-9A71-E9879B471068}" type="pres">
      <dgm:prSet presAssocID="{D03FAADD-990D-46D9-81DA-3B3069EB7575}" presName="rootText" presStyleLbl="node3" presStyleIdx="4" presStyleCnt="6">
        <dgm:presLayoutVars>
          <dgm:chPref val="3"/>
        </dgm:presLayoutVars>
      </dgm:prSet>
      <dgm:spPr/>
    </dgm:pt>
    <dgm:pt modelId="{2380B67F-695E-42E8-9016-7920B564E6A0}" type="pres">
      <dgm:prSet presAssocID="{D03FAADD-990D-46D9-81DA-3B3069EB7575}" presName="rootConnector" presStyleLbl="node3" presStyleIdx="4" presStyleCnt="6"/>
      <dgm:spPr/>
    </dgm:pt>
    <dgm:pt modelId="{E693BE38-9BD8-491F-B93B-57B578CB73C2}" type="pres">
      <dgm:prSet presAssocID="{D03FAADD-990D-46D9-81DA-3B3069EB7575}" presName="hierChild4" presStyleCnt="0"/>
      <dgm:spPr/>
    </dgm:pt>
    <dgm:pt modelId="{8B2B8A1F-D265-45EE-A595-A475494D16EA}" type="pres">
      <dgm:prSet presAssocID="{D03FAADD-990D-46D9-81DA-3B3069EB7575}" presName="hierChild5" presStyleCnt="0"/>
      <dgm:spPr/>
    </dgm:pt>
    <dgm:pt modelId="{239B5A71-90C4-42A6-B5EF-B6919B73FF95}" type="pres">
      <dgm:prSet presAssocID="{30147879-AC94-45B7-ABA9-5AE8FCDA01EA}" presName="hierChild5" presStyleCnt="0"/>
      <dgm:spPr/>
    </dgm:pt>
    <dgm:pt modelId="{5246607E-3635-467A-96D8-3155504F6531}" type="pres">
      <dgm:prSet presAssocID="{852819CB-20E2-4325-93E6-304A06BF1BB2}" presName="Name37" presStyleLbl="parChTrans1D2" presStyleIdx="4" presStyleCnt="6"/>
      <dgm:spPr/>
    </dgm:pt>
    <dgm:pt modelId="{8C5C5176-D8B7-4729-8B9D-C1596DA02B92}" type="pres">
      <dgm:prSet presAssocID="{C9A55AD4-ED6D-4E04-8228-A14B12F15CAE}" presName="hierRoot2" presStyleCnt="0">
        <dgm:presLayoutVars>
          <dgm:hierBranch val="init"/>
        </dgm:presLayoutVars>
      </dgm:prSet>
      <dgm:spPr/>
    </dgm:pt>
    <dgm:pt modelId="{D21FE6B9-45EC-4D2C-A799-945E8B07DEED}" type="pres">
      <dgm:prSet presAssocID="{C9A55AD4-ED6D-4E04-8228-A14B12F15CAE}" presName="rootComposite" presStyleCnt="0"/>
      <dgm:spPr/>
    </dgm:pt>
    <dgm:pt modelId="{AE9685EE-2B76-42A6-BDAE-EA3F00211E3D}" type="pres">
      <dgm:prSet presAssocID="{C9A55AD4-ED6D-4E04-8228-A14B12F15CAE}" presName="rootText" presStyleLbl="node2" presStyleIdx="4" presStyleCnt="6">
        <dgm:presLayoutVars>
          <dgm:chPref val="3"/>
        </dgm:presLayoutVars>
      </dgm:prSet>
      <dgm:spPr/>
    </dgm:pt>
    <dgm:pt modelId="{1E929188-EC97-4AEE-B655-00F0E1C5B395}" type="pres">
      <dgm:prSet presAssocID="{C9A55AD4-ED6D-4E04-8228-A14B12F15CAE}" presName="rootConnector" presStyleLbl="node2" presStyleIdx="4" presStyleCnt="6"/>
      <dgm:spPr/>
    </dgm:pt>
    <dgm:pt modelId="{7CA984BB-43DC-4FD9-88A8-0ED603F70791}" type="pres">
      <dgm:prSet presAssocID="{C9A55AD4-ED6D-4E04-8228-A14B12F15CAE}" presName="hierChild4" presStyleCnt="0"/>
      <dgm:spPr/>
    </dgm:pt>
    <dgm:pt modelId="{B0A09DED-A230-4D57-9CD8-BEAADF8194E7}" type="pres">
      <dgm:prSet presAssocID="{5277F1CD-02FA-48A5-B0CA-1ADF6E33F871}" presName="Name37" presStyleLbl="parChTrans1D3" presStyleIdx="5" presStyleCnt="6"/>
      <dgm:spPr/>
    </dgm:pt>
    <dgm:pt modelId="{C933CD6E-58E6-43C0-A583-82E956E38572}" type="pres">
      <dgm:prSet presAssocID="{51117FB0-F33B-4A3E-9F33-12694A9C408E}" presName="hierRoot2" presStyleCnt="0">
        <dgm:presLayoutVars>
          <dgm:hierBranch val="init"/>
        </dgm:presLayoutVars>
      </dgm:prSet>
      <dgm:spPr/>
    </dgm:pt>
    <dgm:pt modelId="{160B3D13-647E-4835-94B0-CF68129EBF29}" type="pres">
      <dgm:prSet presAssocID="{51117FB0-F33B-4A3E-9F33-12694A9C408E}" presName="rootComposite" presStyleCnt="0"/>
      <dgm:spPr/>
    </dgm:pt>
    <dgm:pt modelId="{8E837281-AAD2-46C2-9F14-F7ABA0304C35}" type="pres">
      <dgm:prSet presAssocID="{51117FB0-F33B-4A3E-9F33-12694A9C408E}" presName="rootText" presStyleLbl="node3" presStyleIdx="5" presStyleCnt="6">
        <dgm:presLayoutVars>
          <dgm:chPref val="3"/>
        </dgm:presLayoutVars>
      </dgm:prSet>
      <dgm:spPr/>
    </dgm:pt>
    <dgm:pt modelId="{D6E7A3E4-68A6-4185-9355-96978748079B}" type="pres">
      <dgm:prSet presAssocID="{51117FB0-F33B-4A3E-9F33-12694A9C408E}" presName="rootConnector" presStyleLbl="node3" presStyleIdx="5" presStyleCnt="6"/>
      <dgm:spPr/>
    </dgm:pt>
    <dgm:pt modelId="{A20612BF-8C39-4A39-854B-0724F00AD07E}" type="pres">
      <dgm:prSet presAssocID="{51117FB0-F33B-4A3E-9F33-12694A9C408E}" presName="hierChild4" presStyleCnt="0"/>
      <dgm:spPr/>
    </dgm:pt>
    <dgm:pt modelId="{42C6CB8C-D009-4F52-B4FD-7415515244F5}" type="pres">
      <dgm:prSet presAssocID="{51117FB0-F33B-4A3E-9F33-12694A9C408E}" presName="hierChild5" presStyleCnt="0"/>
      <dgm:spPr/>
    </dgm:pt>
    <dgm:pt modelId="{D30E20B8-A940-4EA7-935E-B45306F6B9A0}" type="pres">
      <dgm:prSet presAssocID="{C9A55AD4-ED6D-4E04-8228-A14B12F15CAE}" presName="hierChild5" presStyleCnt="0"/>
      <dgm:spPr/>
    </dgm:pt>
    <dgm:pt modelId="{8F7DBC4A-2976-4801-9C05-3435B60DA982}" type="pres">
      <dgm:prSet presAssocID="{D2850F4D-A3E1-4A91-86BF-9285A62AA099}" presName="Name37" presStyleLbl="parChTrans1D2" presStyleIdx="5" presStyleCnt="6"/>
      <dgm:spPr/>
    </dgm:pt>
    <dgm:pt modelId="{0A5077E7-576C-440D-BC8D-75DB2EAA4B8C}" type="pres">
      <dgm:prSet presAssocID="{A10B4763-AC4F-4E00-B137-B64C1C9717E8}" presName="hierRoot2" presStyleCnt="0">
        <dgm:presLayoutVars>
          <dgm:hierBranch val="init"/>
        </dgm:presLayoutVars>
      </dgm:prSet>
      <dgm:spPr/>
    </dgm:pt>
    <dgm:pt modelId="{87AEC376-CA7A-496F-9491-54414385822B}" type="pres">
      <dgm:prSet presAssocID="{A10B4763-AC4F-4E00-B137-B64C1C9717E8}" presName="rootComposite" presStyleCnt="0"/>
      <dgm:spPr/>
    </dgm:pt>
    <dgm:pt modelId="{80CBF6B2-8CAF-4164-9AA7-01FADB03DA97}" type="pres">
      <dgm:prSet presAssocID="{A10B4763-AC4F-4E00-B137-B64C1C9717E8}" presName="rootText" presStyleLbl="node2" presStyleIdx="5" presStyleCnt="6">
        <dgm:presLayoutVars>
          <dgm:chPref val="3"/>
        </dgm:presLayoutVars>
      </dgm:prSet>
      <dgm:spPr/>
    </dgm:pt>
    <dgm:pt modelId="{005A9DF0-40DD-4527-B21B-7FB5B7626CA0}" type="pres">
      <dgm:prSet presAssocID="{A10B4763-AC4F-4E00-B137-B64C1C9717E8}" presName="rootConnector" presStyleLbl="node2" presStyleIdx="5" presStyleCnt="6"/>
      <dgm:spPr/>
    </dgm:pt>
    <dgm:pt modelId="{4395A970-AA9E-419C-9B6C-134B83A367CE}" type="pres">
      <dgm:prSet presAssocID="{A10B4763-AC4F-4E00-B137-B64C1C9717E8}" presName="hierChild4" presStyleCnt="0"/>
      <dgm:spPr/>
    </dgm:pt>
    <dgm:pt modelId="{EC7A133A-F42D-4A4D-90AD-BAA9555BB942}" type="pres">
      <dgm:prSet presAssocID="{A10B4763-AC4F-4E00-B137-B64C1C9717E8}" presName="hierChild5" presStyleCnt="0"/>
      <dgm:spPr/>
    </dgm:pt>
    <dgm:pt modelId="{EE0BA3BD-823C-4929-93F0-E6FEEC98D672}" type="pres">
      <dgm:prSet presAssocID="{0B85671C-66DD-40F2-B0C2-145B4E711F63}" presName="hierChild3" presStyleCnt="0"/>
      <dgm:spPr/>
    </dgm:pt>
  </dgm:ptLst>
  <dgm:cxnLst>
    <dgm:cxn modelId="{1862FE04-645E-4F2F-BEB1-E82AA10FE54A}" srcId="{0B85671C-66DD-40F2-B0C2-145B4E711F63}" destId="{30147879-AC94-45B7-ABA9-5AE8FCDA01EA}" srcOrd="3" destOrd="0" parTransId="{D3CCC840-6B81-4C7C-A712-9508A22F2901}" sibTransId="{14DDF7B0-0B75-4A07-ADAC-D6C096B32247}"/>
    <dgm:cxn modelId="{7682E00E-FCAC-4AAC-A1F4-9996788B506D}" type="presOf" srcId="{6A471C64-AE89-4A2C-8CF3-B8D3033FBE54}" destId="{4A61F2D5-0C36-4A98-8C82-C808D39A4971}" srcOrd="1" destOrd="0" presId="urn:microsoft.com/office/officeart/2005/8/layout/orgChart1"/>
    <dgm:cxn modelId="{BF8D2011-5F93-4F1E-BE30-FE2D883FA1F3}" type="presOf" srcId="{31E94684-E83C-491A-98CE-3A6515A03603}" destId="{F399B67E-5D26-4F99-9E46-6067C3C1ECE2}" srcOrd="0" destOrd="0" presId="urn:microsoft.com/office/officeart/2005/8/layout/orgChart1"/>
    <dgm:cxn modelId="{CF1D4B15-FE07-4EE6-BDA9-A8DED968693C}" type="presOf" srcId="{D03FAADD-990D-46D9-81DA-3B3069EB7575}" destId="{64D641AB-A1AB-4D83-9A71-E9879B471068}" srcOrd="0" destOrd="0" presId="urn:microsoft.com/office/officeart/2005/8/layout/orgChart1"/>
    <dgm:cxn modelId="{87888119-0BBD-4E8D-87C5-6D9FC846C0FC}" srcId="{C9A55AD4-ED6D-4E04-8228-A14B12F15CAE}" destId="{51117FB0-F33B-4A3E-9F33-12694A9C408E}" srcOrd="0" destOrd="0" parTransId="{5277F1CD-02FA-48A5-B0CA-1ADF6E33F871}" sibTransId="{A4966FE7-1A17-439A-9A4A-FF1471A96457}"/>
    <dgm:cxn modelId="{14A6481F-364D-40B5-9BB5-83A199148359}" type="presOf" srcId="{6A471C64-AE89-4A2C-8CF3-B8D3033FBE54}" destId="{34059195-C2DA-424D-8D0D-A346AC25966D}" srcOrd="0" destOrd="0" presId="urn:microsoft.com/office/officeart/2005/8/layout/orgChart1"/>
    <dgm:cxn modelId="{FB5D1822-D2D9-46B9-9955-F16645B6649E}" type="presOf" srcId="{9E4BC2B5-0D7A-49B8-A0B0-887D029DC094}" destId="{2DCF5F12-D22B-41A1-951F-49822B96F659}" srcOrd="0" destOrd="0" presId="urn:microsoft.com/office/officeart/2005/8/layout/orgChart1"/>
    <dgm:cxn modelId="{85824A2D-FF54-4847-8193-F9963058F16C}" srcId="{30147879-AC94-45B7-ABA9-5AE8FCDA01EA}" destId="{D03FAADD-990D-46D9-81DA-3B3069EB7575}" srcOrd="0" destOrd="0" parTransId="{321B434A-F895-4852-A2EF-2CEF3238C0DC}" sibTransId="{5E7DE403-F384-4D3D-8A36-9DB0597DF340}"/>
    <dgm:cxn modelId="{8567A334-3C9C-477B-943E-0ED0B1A86681}" type="presOf" srcId="{542F88BE-9DBE-4B25-9E99-D115C118319F}" destId="{073A1D2E-F9ED-4E99-81EF-A209471F96D0}" srcOrd="0" destOrd="0" presId="urn:microsoft.com/office/officeart/2005/8/layout/orgChart1"/>
    <dgm:cxn modelId="{436CC534-B2AF-4AD6-A23A-23A115166A4C}" type="presOf" srcId="{51117FB0-F33B-4A3E-9F33-12694A9C408E}" destId="{D6E7A3E4-68A6-4185-9355-96978748079B}" srcOrd="1" destOrd="0" presId="urn:microsoft.com/office/officeart/2005/8/layout/orgChart1"/>
    <dgm:cxn modelId="{E2FB8535-55CB-44C9-8600-96826D0049B1}" type="presOf" srcId="{51117FB0-F33B-4A3E-9F33-12694A9C408E}" destId="{8E837281-AAD2-46C2-9F14-F7ABA0304C35}" srcOrd="0" destOrd="0" presId="urn:microsoft.com/office/officeart/2005/8/layout/orgChart1"/>
    <dgm:cxn modelId="{5229EB38-2CD5-404C-AA38-CFA47ECBC9C1}" type="presOf" srcId="{D3CCC840-6B81-4C7C-A712-9508A22F2901}" destId="{1B168384-297C-4E19-9F9B-D8667E819515}" srcOrd="0" destOrd="0" presId="urn:microsoft.com/office/officeart/2005/8/layout/orgChart1"/>
    <dgm:cxn modelId="{C994DB3A-2C2B-42AF-B025-563B016B0304}" type="presOf" srcId="{BC9F4B48-BC7C-4D23-9D52-536D225CA8B0}" destId="{276B3B45-95A9-400C-9DF4-55F6973C0A1E}" srcOrd="1" destOrd="0" presId="urn:microsoft.com/office/officeart/2005/8/layout/orgChart1"/>
    <dgm:cxn modelId="{EE07A43E-80A0-4EB0-AB23-532F4A51EFB2}" type="presOf" srcId="{30147879-AC94-45B7-ABA9-5AE8FCDA01EA}" destId="{0EE77068-F9F2-4D8B-A0AD-8149874E15A5}" srcOrd="0" destOrd="0" presId="urn:microsoft.com/office/officeart/2005/8/layout/orgChart1"/>
    <dgm:cxn modelId="{9D63E55F-F1F4-4F3B-BE11-7101A35248B9}" type="presOf" srcId="{5277F1CD-02FA-48A5-B0CA-1ADF6E33F871}" destId="{B0A09DED-A230-4D57-9CD8-BEAADF8194E7}" srcOrd="0" destOrd="0" presId="urn:microsoft.com/office/officeart/2005/8/layout/orgChart1"/>
    <dgm:cxn modelId="{D5B29943-60A2-43F2-A84B-3989C4CE3FEB}" srcId="{0B85671C-66DD-40F2-B0C2-145B4E711F63}" destId="{BC9F4B48-BC7C-4D23-9D52-536D225CA8B0}" srcOrd="0" destOrd="0" parTransId="{AA6E03F8-6FD0-45E8-8E12-45784B14DF81}" sibTransId="{3740A309-D6C4-463F-9166-C65652AB8BD8}"/>
    <dgm:cxn modelId="{9DBF374A-9E7F-41B3-A9C6-1FAC589DDFB9}" type="presOf" srcId="{0B85671C-66DD-40F2-B0C2-145B4E711F63}" destId="{B0495366-8A8E-4A49-813C-40CA368A90AB}" srcOrd="0" destOrd="0" presId="urn:microsoft.com/office/officeart/2005/8/layout/orgChart1"/>
    <dgm:cxn modelId="{E74D334B-8CB6-467F-A5AB-F7DC65E120E9}" type="presOf" srcId="{852819CB-20E2-4325-93E6-304A06BF1BB2}" destId="{5246607E-3635-467A-96D8-3155504F6531}" srcOrd="0" destOrd="0" presId="urn:microsoft.com/office/officeart/2005/8/layout/orgChart1"/>
    <dgm:cxn modelId="{4FA7596C-CE04-49A6-A429-7B26FCFC6BD8}" type="presOf" srcId="{30147879-AC94-45B7-ABA9-5AE8FCDA01EA}" destId="{4C9A3CFC-9120-4D00-B7B1-4DDF0FB48A3B}" srcOrd="1" destOrd="0" presId="urn:microsoft.com/office/officeart/2005/8/layout/orgChart1"/>
    <dgm:cxn modelId="{2926B86C-73A4-4044-ACA8-08D42164C200}" type="presOf" srcId="{BC9F4B48-BC7C-4D23-9D52-536D225CA8B0}" destId="{62FAFEC1-05C6-41F2-9930-BD532CC6CBC0}" srcOrd="0" destOrd="0" presId="urn:microsoft.com/office/officeart/2005/8/layout/orgChart1"/>
    <dgm:cxn modelId="{4738FF4D-400D-44B3-88D1-542A201E2546}" srcId="{BC9F4B48-BC7C-4D23-9D52-536D225CA8B0}" destId="{8D376586-3312-4463-BEAA-A299615C624C}" srcOrd="2" destOrd="0" parTransId="{01D2D5B3-48BE-43B3-8EF8-520B3047A898}" sibTransId="{47A86503-668E-4630-BC96-ABF8819AC94A}"/>
    <dgm:cxn modelId="{5B45A56E-3D56-4224-9226-DABF06EA6229}" type="presOf" srcId="{2D878370-18CF-4155-9EA8-84D7A5BE919A}" destId="{DA785F77-79A4-45FF-BDBF-86EA147E5960}" srcOrd="1" destOrd="0" presId="urn:microsoft.com/office/officeart/2005/8/layout/orgChart1"/>
    <dgm:cxn modelId="{D8D2A84E-5301-4BB8-A5CA-9F050C30EA8B}" type="presOf" srcId="{321B434A-F895-4852-A2EF-2CEF3238C0DC}" destId="{B7CCA535-1973-4420-BB8C-47B719E34219}" srcOrd="0" destOrd="0" presId="urn:microsoft.com/office/officeart/2005/8/layout/orgChart1"/>
    <dgm:cxn modelId="{EEF33652-DD3E-480B-BD59-F72BB114F35F}" type="presOf" srcId="{E537FB6B-6CB6-4D7C-8412-77D3A1A3B086}" destId="{64C7D261-D5E7-4163-91C9-5EAE8EE52C83}" srcOrd="0" destOrd="0" presId="urn:microsoft.com/office/officeart/2005/8/layout/orgChart1"/>
    <dgm:cxn modelId="{FAF3F854-E05F-462B-864B-198942F344A3}" type="presOf" srcId="{A4218BD5-EB2D-4347-A08A-D16D3AE6FAF0}" destId="{03E33886-FBB4-4598-A998-76A67D844F16}" srcOrd="1" destOrd="0" presId="urn:microsoft.com/office/officeart/2005/8/layout/orgChart1"/>
    <dgm:cxn modelId="{1AB5F675-D746-49FC-9BDF-C0B365833D3A}" type="presOf" srcId="{2D878370-18CF-4155-9EA8-84D7A5BE919A}" destId="{08F6B867-0BAB-4156-ADF6-A0F794BE0809}" srcOrd="0" destOrd="0" presId="urn:microsoft.com/office/officeart/2005/8/layout/orgChart1"/>
    <dgm:cxn modelId="{C5180377-2B5C-4C32-972A-9950C1410064}" type="presOf" srcId="{626E5565-2866-4A23-A43A-963CF8F6D951}" destId="{F103E299-31BE-4BC7-ACB2-16CFB923E38A}" srcOrd="1" destOrd="0" presId="urn:microsoft.com/office/officeart/2005/8/layout/orgChart1"/>
    <dgm:cxn modelId="{8ADAE478-15A7-48CB-AC48-FD45E61BA746}" type="presOf" srcId="{A10B4763-AC4F-4E00-B137-B64C1C9717E8}" destId="{005A9DF0-40DD-4527-B21B-7FB5B7626CA0}" srcOrd="1" destOrd="0" presId="urn:microsoft.com/office/officeart/2005/8/layout/orgChart1"/>
    <dgm:cxn modelId="{F8FB5C79-BC98-4970-81A8-E820A82997CB}" type="presOf" srcId="{5AD95DFD-FCC2-4D5F-8C16-61BAB3C6A9EB}" destId="{720A3E9E-89F4-4DCD-9DBF-81BAABF0FE78}" srcOrd="0" destOrd="0" presId="urn:microsoft.com/office/officeart/2005/8/layout/orgChart1"/>
    <dgm:cxn modelId="{08779D80-70F5-4EFA-B276-19807F9574BF}" type="presOf" srcId="{D03FAADD-990D-46D9-81DA-3B3069EB7575}" destId="{2380B67F-695E-42E8-9016-7920B564E6A0}" srcOrd="1" destOrd="0" presId="urn:microsoft.com/office/officeart/2005/8/layout/orgChart1"/>
    <dgm:cxn modelId="{8841858D-9D88-4B02-887A-0B388F1B4DF1}" type="presOf" srcId="{31E94684-E83C-491A-98CE-3A6515A03603}" destId="{5EB420E4-7359-44C1-86CC-56FBBA968829}" srcOrd="1" destOrd="0" presId="urn:microsoft.com/office/officeart/2005/8/layout/orgChart1"/>
    <dgm:cxn modelId="{8B648B93-99B3-4112-9D5E-0B5069B2538C}" srcId="{BC9F4B48-BC7C-4D23-9D52-536D225CA8B0}" destId="{2D878370-18CF-4155-9EA8-84D7A5BE919A}" srcOrd="1" destOrd="0" parTransId="{5AD95DFD-FCC2-4D5F-8C16-61BAB3C6A9EB}" sibTransId="{915AF716-B619-48B8-BC7B-1C0804CB39EE}"/>
    <dgm:cxn modelId="{CD6E9B9A-4A56-40C9-9029-04D8F935C7DB}" srcId="{0B85671C-66DD-40F2-B0C2-145B4E711F63}" destId="{C9A55AD4-ED6D-4E04-8228-A14B12F15CAE}" srcOrd="4" destOrd="0" parTransId="{852819CB-20E2-4325-93E6-304A06BF1BB2}" sibTransId="{C8A70364-BF20-4897-9593-62B0EF70CB22}"/>
    <dgm:cxn modelId="{A143C19E-79B6-4AC5-A3D4-000CCE35CC61}" type="presOf" srcId="{C9A55AD4-ED6D-4E04-8228-A14B12F15CAE}" destId="{1E929188-EC97-4AEE-B655-00F0E1C5B395}" srcOrd="1" destOrd="0" presId="urn:microsoft.com/office/officeart/2005/8/layout/orgChart1"/>
    <dgm:cxn modelId="{99E1F29F-6577-49AA-B623-CECC649002EC}" srcId="{0B85671C-66DD-40F2-B0C2-145B4E711F63}" destId="{626E5565-2866-4A23-A43A-963CF8F6D951}" srcOrd="2" destOrd="0" parTransId="{0490D7B0-D84F-4E17-B87B-F90E7519AD45}" sibTransId="{41EFAAEC-DC52-45F0-912A-5A50BAEF1FF7}"/>
    <dgm:cxn modelId="{EF3DE0AA-8C00-4F19-B2D8-52402DFB97FE}" type="presOf" srcId="{8D376586-3312-4463-BEAA-A299615C624C}" destId="{5701A07A-B526-4C2C-B8C1-F8DFF5DCAB37}" srcOrd="0" destOrd="0" presId="urn:microsoft.com/office/officeart/2005/8/layout/orgChart1"/>
    <dgm:cxn modelId="{A496CCAF-1F26-4E0B-992B-8C0F0A22F61C}" srcId="{BC9F4B48-BC7C-4D23-9D52-536D225CA8B0}" destId="{31E94684-E83C-491A-98CE-3A6515A03603}" srcOrd="0" destOrd="0" parTransId="{A27B05D9-5AAB-439C-8351-DD8EC5DE105D}" sibTransId="{3E148C59-1BB6-4120-962E-8E3699009521}"/>
    <dgm:cxn modelId="{DE32ACB1-CEC7-42E9-8511-A08C9C9D4ECA}" srcId="{0B85671C-66DD-40F2-B0C2-145B4E711F63}" destId="{A10B4763-AC4F-4E00-B137-B64C1C9717E8}" srcOrd="5" destOrd="0" parTransId="{D2850F4D-A3E1-4A91-86BF-9285A62AA099}" sibTransId="{B1A3C6CD-C6CA-4A6A-9309-A6E3D0629B05}"/>
    <dgm:cxn modelId="{E4EBD8B1-970A-4541-9EA2-C4509B8AA23C}" type="presOf" srcId="{AA6E03F8-6FD0-45E8-8E12-45784B14DF81}" destId="{6AF13DB2-BF2C-4624-95FD-D7629D288277}" srcOrd="0" destOrd="0" presId="urn:microsoft.com/office/officeart/2005/8/layout/orgChart1"/>
    <dgm:cxn modelId="{4A8189BC-B2A5-4D72-A192-584E6C04544A}" type="presOf" srcId="{8D376586-3312-4463-BEAA-A299615C624C}" destId="{C5B95B05-4BDD-4333-9A20-CAAB7315F67C}" srcOrd="1" destOrd="0" presId="urn:microsoft.com/office/officeart/2005/8/layout/orgChart1"/>
    <dgm:cxn modelId="{2171BBC1-71F9-4758-A580-B6CAC7D60277}" type="presOf" srcId="{0B85671C-66DD-40F2-B0C2-145B4E711F63}" destId="{AB0E99F6-755F-403C-AB6F-982E7C87AB7A}" srcOrd="1" destOrd="0" presId="urn:microsoft.com/office/officeart/2005/8/layout/orgChart1"/>
    <dgm:cxn modelId="{9C5A11CD-CD4A-431E-A9D8-3FBFEEFD3CA1}" type="presOf" srcId="{C9A55AD4-ED6D-4E04-8228-A14B12F15CAE}" destId="{AE9685EE-2B76-42A6-BDAE-EA3F00211E3D}" srcOrd="0" destOrd="0" presId="urn:microsoft.com/office/officeart/2005/8/layout/orgChart1"/>
    <dgm:cxn modelId="{EBEF37CF-5600-408D-BD1A-1305E42C9A41}" srcId="{626E5565-2866-4A23-A43A-963CF8F6D951}" destId="{6A471C64-AE89-4A2C-8CF3-B8D3033FBE54}" srcOrd="0" destOrd="0" parTransId="{E537FB6B-6CB6-4D7C-8412-77D3A1A3B086}" sibTransId="{95FA015A-09E1-4251-A26F-443EE9A60EA9}"/>
    <dgm:cxn modelId="{1AD428D8-849C-45C4-A8D4-027E1A2D1655}" type="presOf" srcId="{D2850F4D-A3E1-4A91-86BF-9285A62AA099}" destId="{8F7DBC4A-2976-4801-9C05-3435B60DA982}" srcOrd="0" destOrd="0" presId="urn:microsoft.com/office/officeart/2005/8/layout/orgChart1"/>
    <dgm:cxn modelId="{998222D9-D408-4AA4-8DCB-F7888BDF52F7}" type="presOf" srcId="{01D2D5B3-48BE-43B3-8EF8-520B3047A898}" destId="{8B95BCD9-81E3-4113-B281-C2441FD8DC4A}" srcOrd="0" destOrd="0" presId="urn:microsoft.com/office/officeart/2005/8/layout/orgChart1"/>
    <dgm:cxn modelId="{7FD5BFDC-3D40-40E0-B2DF-64543702F6EC}" type="presOf" srcId="{A27B05D9-5AAB-439C-8351-DD8EC5DE105D}" destId="{FC398B7B-6DF6-467E-B31E-50310199CA4C}" srcOrd="0" destOrd="0" presId="urn:microsoft.com/office/officeart/2005/8/layout/orgChart1"/>
    <dgm:cxn modelId="{5B7D91DE-DCC8-438C-BD5D-74E4320E8FA3}" type="presOf" srcId="{A4218BD5-EB2D-4347-A08A-D16D3AE6FAF0}" destId="{46DD064D-A318-45D5-887A-6ACB8548641C}" srcOrd="0" destOrd="0" presId="urn:microsoft.com/office/officeart/2005/8/layout/orgChart1"/>
    <dgm:cxn modelId="{D60898E1-845F-45D3-9A2E-8801D7695B66}" srcId="{9E4BC2B5-0D7A-49B8-A0B0-887D029DC094}" destId="{0B85671C-66DD-40F2-B0C2-145B4E711F63}" srcOrd="0" destOrd="0" parTransId="{A3557DB8-2DFB-45AA-A325-FF02B5314C1D}" sibTransId="{8DC3F4A3-3FD0-4FF6-8591-60913ED343FB}"/>
    <dgm:cxn modelId="{A34A9FE7-B30F-4B58-A659-348D0EA58D43}" type="presOf" srcId="{A10B4763-AC4F-4E00-B137-B64C1C9717E8}" destId="{80CBF6B2-8CAF-4164-9AA7-01FADB03DA97}" srcOrd="0" destOrd="0" presId="urn:microsoft.com/office/officeart/2005/8/layout/orgChart1"/>
    <dgm:cxn modelId="{715467F9-F1D1-4182-9AB4-66957074B39F}" type="presOf" srcId="{626E5565-2866-4A23-A43A-963CF8F6D951}" destId="{C7D88831-7886-4E6F-A26F-FFA80BE121AB}" srcOrd="0" destOrd="0" presId="urn:microsoft.com/office/officeart/2005/8/layout/orgChart1"/>
    <dgm:cxn modelId="{CB6259FB-625F-4572-858F-D600C86B22CC}" type="presOf" srcId="{0490D7B0-D84F-4E17-B87B-F90E7519AD45}" destId="{F6C77914-45BE-4B42-9208-B9DC8AD7C9CF}" srcOrd="0" destOrd="0" presId="urn:microsoft.com/office/officeart/2005/8/layout/orgChart1"/>
    <dgm:cxn modelId="{4F8CBBFD-CBDC-4DC3-A8E4-A1665A99FF6D}" srcId="{0B85671C-66DD-40F2-B0C2-145B4E711F63}" destId="{A4218BD5-EB2D-4347-A08A-D16D3AE6FAF0}" srcOrd="1" destOrd="0" parTransId="{542F88BE-9DBE-4B25-9E99-D115C118319F}" sibTransId="{CCC83C36-3EEA-478D-94AF-612B6E09C44F}"/>
    <dgm:cxn modelId="{AA5495B5-F9DC-4189-9171-E2472A3FA9E8}" type="presParOf" srcId="{2DCF5F12-D22B-41A1-951F-49822B96F659}" destId="{B6325ED4-AD59-48DD-A258-D26196F131AD}" srcOrd="0" destOrd="0" presId="urn:microsoft.com/office/officeart/2005/8/layout/orgChart1"/>
    <dgm:cxn modelId="{408993F8-ACEA-419E-8A27-B525744A193D}" type="presParOf" srcId="{B6325ED4-AD59-48DD-A258-D26196F131AD}" destId="{789FF742-48E8-4742-88E3-C97922AA3655}" srcOrd="0" destOrd="0" presId="urn:microsoft.com/office/officeart/2005/8/layout/orgChart1"/>
    <dgm:cxn modelId="{95ECE57E-4F59-43DC-B969-4391393EDDC0}" type="presParOf" srcId="{789FF742-48E8-4742-88E3-C97922AA3655}" destId="{B0495366-8A8E-4A49-813C-40CA368A90AB}" srcOrd="0" destOrd="0" presId="urn:microsoft.com/office/officeart/2005/8/layout/orgChart1"/>
    <dgm:cxn modelId="{317DA319-EE3C-4080-806B-A2880CE888E6}" type="presParOf" srcId="{789FF742-48E8-4742-88E3-C97922AA3655}" destId="{AB0E99F6-755F-403C-AB6F-982E7C87AB7A}" srcOrd="1" destOrd="0" presId="urn:microsoft.com/office/officeart/2005/8/layout/orgChart1"/>
    <dgm:cxn modelId="{CBF31B7E-D77B-48A1-A924-82714011695B}" type="presParOf" srcId="{B6325ED4-AD59-48DD-A258-D26196F131AD}" destId="{042B69AA-0A69-4C67-98DD-796CCDDC9418}" srcOrd="1" destOrd="0" presId="urn:microsoft.com/office/officeart/2005/8/layout/orgChart1"/>
    <dgm:cxn modelId="{2C92725D-983A-4EB9-B562-BD824AEC1934}" type="presParOf" srcId="{042B69AA-0A69-4C67-98DD-796CCDDC9418}" destId="{6AF13DB2-BF2C-4624-95FD-D7629D288277}" srcOrd="0" destOrd="0" presId="urn:microsoft.com/office/officeart/2005/8/layout/orgChart1"/>
    <dgm:cxn modelId="{6316184C-1D2F-4F00-A2C6-A5C7FF3B714B}" type="presParOf" srcId="{042B69AA-0A69-4C67-98DD-796CCDDC9418}" destId="{22903CE1-1F69-4A5F-AF3B-E50CB318A831}" srcOrd="1" destOrd="0" presId="urn:microsoft.com/office/officeart/2005/8/layout/orgChart1"/>
    <dgm:cxn modelId="{22C2AC9B-9D18-4A25-BC8D-3CCB8348174B}" type="presParOf" srcId="{22903CE1-1F69-4A5F-AF3B-E50CB318A831}" destId="{7BDE9A2F-9FC4-4F40-87BC-DDFF3B850D02}" srcOrd="0" destOrd="0" presId="urn:microsoft.com/office/officeart/2005/8/layout/orgChart1"/>
    <dgm:cxn modelId="{4ACE4DC7-778B-48B1-A9B4-058CF755DBB2}" type="presParOf" srcId="{7BDE9A2F-9FC4-4F40-87BC-DDFF3B850D02}" destId="{62FAFEC1-05C6-41F2-9930-BD532CC6CBC0}" srcOrd="0" destOrd="0" presId="urn:microsoft.com/office/officeart/2005/8/layout/orgChart1"/>
    <dgm:cxn modelId="{50260E9D-A88A-439A-8255-B347C360CEC6}" type="presParOf" srcId="{7BDE9A2F-9FC4-4F40-87BC-DDFF3B850D02}" destId="{276B3B45-95A9-400C-9DF4-55F6973C0A1E}" srcOrd="1" destOrd="0" presId="urn:microsoft.com/office/officeart/2005/8/layout/orgChart1"/>
    <dgm:cxn modelId="{07BC32A1-51B9-4125-8B03-535D1327C1EF}" type="presParOf" srcId="{22903CE1-1F69-4A5F-AF3B-E50CB318A831}" destId="{DFA94FF5-7C06-45FB-B5C3-B6D8DBAB03AE}" srcOrd="1" destOrd="0" presId="urn:microsoft.com/office/officeart/2005/8/layout/orgChart1"/>
    <dgm:cxn modelId="{0DA6E3D1-737D-48A1-9901-2E26843F5562}" type="presParOf" srcId="{DFA94FF5-7C06-45FB-B5C3-B6D8DBAB03AE}" destId="{FC398B7B-6DF6-467E-B31E-50310199CA4C}" srcOrd="0" destOrd="0" presId="urn:microsoft.com/office/officeart/2005/8/layout/orgChart1"/>
    <dgm:cxn modelId="{B504296E-55DC-43CE-9785-E99C2322DC3A}" type="presParOf" srcId="{DFA94FF5-7C06-45FB-B5C3-B6D8DBAB03AE}" destId="{A1EFE6AC-E28D-40B9-B177-529AA456B0C8}" srcOrd="1" destOrd="0" presId="urn:microsoft.com/office/officeart/2005/8/layout/orgChart1"/>
    <dgm:cxn modelId="{F9438902-31FB-4A65-B07F-307E11D69244}" type="presParOf" srcId="{A1EFE6AC-E28D-40B9-B177-529AA456B0C8}" destId="{F80D439E-B60F-483A-BC40-3AEF0481266C}" srcOrd="0" destOrd="0" presId="urn:microsoft.com/office/officeart/2005/8/layout/orgChart1"/>
    <dgm:cxn modelId="{0BAC6302-7028-47AA-9F22-1FBA5956A166}" type="presParOf" srcId="{F80D439E-B60F-483A-BC40-3AEF0481266C}" destId="{F399B67E-5D26-4F99-9E46-6067C3C1ECE2}" srcOrd="0" destOrd="0" presId="urn:microsoft.com/office/officeart/2005/8/layout/orgChart1"/>
    <dgm:cxn modelId="{761D3037-F470-463E-8D2B-C31E2AB17CD6}" type="presParOf" srcId="{F80D439E-B60F-483A-BC40-3AEF0481266C}" destId="{5EB420E4-7359-44C1-86CC-56FBBA968829}" srcOrd="1" destOrd="0" presId="urn:microsoft.com/office/officeart/2005/8/layout/orgChart1"/>
    <dgm:cxn modelId="{F3D55B8B-93C8-4D76-BEB6-AFCDD598FBBA}" type="presParOf" srcId="{A1EFE6AC-E28D-40B9-B177-529AA456B0C8}" destId="{684C45D3-580B-4A59-8785-572ED79EE916}" srcOrd="1" destOrd="0" presId="urn:microsoft.com/office/officeart/2005/8/layout/orgChart1"/>
    <dgm:cxn modelId="{6C8F3275-D310-468D-A837-A0DA86208742}" type="presParOf" srcId="{A1EFE6AC-E28D-40B9-B177-529AA456B0C8}" destId="{8E8CB6FA-3CF5-49C0-951A-0371EB375972}" srcOrd="2" destOrd="0" presId="urn:microsoft.com/office/officeart/2005/8/layout/orgChart1"/>
    <dgm:cxn modelId="{E764B5CA-030A-4240-B84F-39788B309379}" type="presParOf" srcId="{DFA94FF5-7C06-45FB-B5C3-B6D8DBAB03AE}" destId="{720A3E9E-89F4-4DCD-9DBF-81BAABF0FE78}" srcOrd="2" destOrd="0" presId="urn:microsoft.com/office/officeart/2005/8/layout/orgChart1"/>
    <dgm:cxn modelId="{FB4ABD15-E2ED-48BD-9EF6-2936F3A73475}" type="presParOf" srcId="{DFA94FF5-7C06-45FB-B5C3-B6D8DBAB03AE}" destId="{EEF2D909-4B83-416E-94E9-17B55D6F5B40}" srcOrd="3" destOrd="0" presId="urn:microsoft.com/office/officeart/2005/8/layout/orgChart1"/>
    <dgm:cxn modelId="{F9F2D070-4023-455F-BFCB-ABF72572D1F4}" type="presParOf" srcId="{EEF2D909-4B83-416E-94E9-17B55D6F5B40}" destId="{20CABC88-9E4C-49B9-B714-7FB3DAFA4AC9}" srcOrd="0" destOrd="0" presId="urn:microsoft.com/office/officeart/2005/8/layout/orgChart1"/>
    <dgm:cxn modelId="{335B206B-E0D7-40AA-802A-5202078BF2C8}" type="presParOf" srcId="{20CABC88-9E4C-49B9-B714-7FB3DAFA4AC9}" destId="{08F6B867-0BAB-4156-ADF6-A0F794BE0809}" srcOrd="0" destOrd="0" presId="urn:microsoft.com/office/officeart/2005/8/layout/orgChart1"/>
    <dgm:cxn modelId="{78324ECB-876D-4BE9-AA8A-EE53CF62D889}" type="presParOf" srcId="{20CABC88-9E4C-49B9-B714-7FB3DAFA4AC9}" destId="{DA785F77-79A4-45FF-BDBF-86EA147E5960}" srcOrd="1" destOrd="0" presId="urn:microsoft.com/office/officeart/2005/8/layout/orgChart1"/>
    <dgm:cxn modelId="{DF3B62A9-9872-4F58-ADA2-51A3304F0891}" type="presParOf" srcId="{EEF2D909-4B83-416E-94E9-17B55D6F5B40}" destId="{F3095676-3FFB-4700-B2CE-BEB1A10B1682}" srcOrd="1" destOrd="0" presId="urn:microsoft.com/office/officeart/2005/8/layout/orgChart1"/>
    <dgm:cxn modelId="{7F6A377C-B219-43B9-8479-40C51AF68B2C}" type="presParOf" srcId="{EEF2D909-4B83-416E-94E9-17B55D6F5B40}" destId="{FEB330D9-D7DB-4861-A1F4-2CBB6F9FE184}" srcOrd="2" destOrd="0" presId="urn:microsoft.com/office/officeart/2005/8/layout/orgChart1"/>
    <dgm:cxn modelId="{0C730948-E4B0-4EA4-8681-B8F89F3998E3}" type="presParOf" srcId="{DFA94FF5-7C06-45FB-B5C3-B6D8DBAB03AE}" destId="{8B95BCD9-81E3-4113-B281-C2441FD8DC4A}" srcOrd="4" destOrd="0" presId="urn:microsoft.com/office/officeart/2005/8/layout/orgChart1"/>
    <dgm:cxn modelId="{C9B091EE-36A9-412C-B40C-95B9A0BB111C}" type="presParOf" srcId="{DFA94FF5-7C06-45FB-B5C3-B6D8DBAB03AE}" destId="{CD483922-1179-44E1-99C4-21E38F98F321}" srcOrd="5" destOrd="0" presId="urn:microsoft.com/office/officeart/2005/8/layout/orgChart1"/>
    <dgm:cxn modelId="{9D69A9B3-1851-47B6-B040-5570567BA1AB}" type="presParOf" srcId="{CD483922-1179-44E1-99C4-21E38F98F321}" destId="{424E017F-B9C5-4AF0-BABB-A64824C34F2F}" srcOrd="0" destOrd="0" presId="urn:microsoft.com/office/officeart/2005/8/layout/orgChart1"/>
    <dgm:cxn modelId="{5B9E6116-DCD1-4C0E-8561-651C9796E998}" type="presParOf" srcId="{424E017F-B9C5-4AF0-BABB-A64824C34F2F}" destId="{5701A07A-B526-4C2C-B8C1-F8DFF5DCAB37}" srcOrd="0" destOrd="0" presId="urn:microsoft.com/office/officeart/2005/8/layout/orgChart1"/>
    <dgm:cxn modelId="{C1A4151B-F836-4B83-AD2A-023F878975A6}" type="presParOf" srcId="{424E017F-B9C5-4AF0-BABB-A64824C34F2F}" destId="{C5B95B05-4BDD-4333-9A20-CAAB7315F67C}" srcOrd="1" destOrd="0" presId="urn:microsoft.com/office/officeart/2005/8/layout/orgChart1"/>
    <dgm:cxn modelId="{13BDD82E-8D93-4E31-B5F3-6365D5A53A56}" type="presParOf" srcId="{CD483922-1179-44E1-99C4-21E38F98F321}" destId="{E52F9D13-45B3-4F2C-B18D-B73211939CA4}" srcOrd="1" destOrd="0" presId="urn:microsoft.com/office/officeart/2005/8/layout/orgChart1"/>
    <dgm:cxn modelId="{CE258F2B-F464-43BA-B903-C29D52715A91}" type="presParOf" srcId="{CD483922-1179-44E1-99C4-21E38F98F321}" destId="{4671BE0A-2664-44AF-B88C-E726D6122073}" srcOrd="2" destOrd="0" presId="urn:microsoft.com/office/officeart/2005/8/layout/orgChart1"/>
    <dgm:cxn modelId="{AA7FE693-7D6E-4C6B-B6F1-1FA61C3B4088}" type="presParOf" srcId="{22903CE1-1F69-4A5F-AF3B-E50CB318A831}" destId="{2A904365-57D8-4AC4-AD2B-3C9EE2ABB64A}" srcOrd="2" destOrd="0" presId="urn:microsoft.com/office/officeart/2005/8/layout/orgChart1"/>
    <dgm:cxn modelId="{F1B0CDA8-14C4-4EE9-BA0A-C4584522AA15}" type="presParOf" srcId="{042B69AA-0A69-4C67-98DD-796CCDDC9418}" destId="{073A1D2E-F9ED-4E99-81EF-A209471F96D0}" srcOrd="2" destOrd="0" presId="urn:microsoft.com/office/officeart/2005/8/layout/orgChart1"/>
    <dgm:cxn modelId="{66A59530-598D-4BBD-8052-4BE504ECE100}" type="presParOf" srcId="{042B69AA-0A69-4C67-98DD-796CCDDC9418}" destId="{3D6EF4A9-E6F0-48E7-B210-1E361B0815B1}" srcOrd="3" destOrd="0" presId="urn:microsoft.com/office/officeart/2005/8/layout/orgChart1"/>
    <dgm:cxn modelId="{0F379707-08A4-4660-B9D9-6E697B053C4C}" type="presParOf" srcId="{3D6EF4A9-E6F0-48E7-B210-1E361B0815B1}" destId="{C4DB30E6-4CF9-4DA9-86FB-B5FC771742B9}" srcOrd="0" destOrd="0" presId="urn:microsoft.com/office/officeart/2005/8/layout/orgChart1"/>
    <dgm:cxn modelId="{B825352A-48B3-4C33-AB81-FC02FF0C05F7}" type="presParOf" srcId="{C4DB30E6-4CF9-4DA9-86FB-B5FC771742B9}" destId="{46DD064D-A318-45D5-887A-6ACB8548641C}" srcOrd="0" destOrd="0" presId="urn:microsoft.com/office/officeart/2005/8/layout/orgChart1"/>
    <dgm:cxn modelId="{AF45E606-93D5-4821-8F73-76180869C9AA}" type="presParOf" srcId="{C4DB30E6-4CF9-4DA9-86FB-B5FC771742B9}" destId="{03E33886-FBB4-4598-A998-76A67D844F16}" srcOrd="1" destOrd="0" presId="urn:microsoft.com/office/officeart/2005/8/layout/orgChart1"/>
    <dgm:cxn modelId="{810C2B35-60FD-408D-8009-35A369F937F3}" type="presParOf" srcId="{3D6EF4A9-E6F0-48E7-B210-1E361B0815B1}" destId="{AC120371-A44E-4476-873D-2BBD7BC5837B}" srcOrd="1" destOrd="0" presId="urn:microsoft.com/office/officeart/2005/8/layout/orgChart1"/>
    <dgm:cxn modelId="{7F9C3374-173F-45D9-949C-65A5EA292845}" type="presParOf" srcId="{3D6EF4A9-E6F0-48E7-B210-1E361B0815B1}" destId="{D0A80B53-934E-4661-AD04-14FCA437B451}" srcOrd="2" destOrd="0" presId="urn:microsoft.com/office/officeart/2005/8/layout/orgChart1"/>
    <dgm:cxn modelId="{FEAA6974-4D63-4164-8FBC-A2463E81D336}" type="presParOf" srcId="{042B69AA-0A69-4C67-98DD-796CCDDC9418}" destId="{F6C77914-45BE-4B42-9208-B9DC8AD7C9CF}" srcOrd="4" destOrd="0" presId="urn:microsoft.com/office/officeart/2005/8/layout/orgChart1"/>
    <dgm:cxn modelId="{62900C3F-FCDD-46DB-A4DB-C4ED74708E74}" type="presParOf" srcId="{042B69AA-0A69-4C67-98DD-796CCDDC9418}" destId="{1D6F15EB-9C8E-4EC9-ADF6-C75B39B66CD4}" srcOrd="5" destOrd="0" presId="urn:microsoft.com/office/officeart/2005/8/layout/orgChart1"/>
    <dgm:cxn modelId="{548E849C-93F0-43B6-90F2-B5B470D25ED8}" type="presParOf" srcId="{1D6F15EB-9C8E-4EC9-ADF6-C75B39B66CD4}" destId="{22315AD5-65DC-44C7-9171-F7F7F01CB126}" srcOrd="0" destOrd="0" presId="urn:microsoft.com/office/officeart/2005/8/layout/orgChart1"/>
    <dgm:cxn modelId="{8235F5D3-E098-4D6C-8E32-F3335E369BB3}" type="presParOf" srcId="{22315AD5-65DC-44C7-9171-F7F7F01CB126}" destId="{C7D88831-7886-4E6F-A26F-FFA80BE121AB}" srcOrd="0" destOrd="0" presId="urn:microsoft.com/office/officeart/2005/8/layout/orgChart1"/>
    <dgm:cxn modelId="{D2966115-FECF-4DDF-94C2-F8F7C3B9F3B9}" type="presParOf" srcId="{22315AD5-65DC-44C7-9171-F7F7F01CB126}" destId="{F103E299-31BE-4BC7-ACB2-16CFB923E38A}" srcOrd="1" destOrd="0" presId="urn:microsoft.com/office/officeart/2005/8/layout/orgChart1"/>
    <dgm:cxn modelId="{95C1007A-BA89-4B73-B889-5D5E504F3150}" type="presParOf" srcId="{1D6F15EB-9C8E-4EC9-ADF6-C75B39B66CD4}" destId="{DD14EA2C-7145-4029-B702-5DF8204DEA41}" srcOrd="1" destOrd="0" presId="urn:microsoft.com/office/officeart/2005/8/layout/orgChart1"/>
    <dgm:cxn modelId="{D6E1D487-94CA-4061-BE61-FB1D649712E1}" type="presParOf" srcId="{DD14EA2C-7145-4029-B702-5DF8204DEA41}" destId="{64C7D261-D5E7-4163-91C9-5EAE8EE52C83}" srcOrd="0" destOrd="0" presId="urn:microsoft.com/office/officeart/2005/8/layout/orgChart1"/>
    <dgm:cxn modelId="{A9AA8627-9A90-415E-8CC0-A950FF10A092}" type="presParOf" srcId="{DD14EA2C-7145-4029-B702-5DF8204DEA41}" destId="{62A107B9-274B-4856-AB5A-F89F3E13A032}" srcOrd="1" destOrd="0" presId="urn:microsoft.com/office/officeart/2005/8/layout/orgChart1"/>
    <dgm:cxn modelId="{FEA5C3D6-8BB6-4A9E-9848-FEF57FF5F54F}" type="presParOf" srcId="{62A107B9-274B-4856-AB5A-F89F3E13A032}" destId="{E637A979-8E0B-4254-8F29-8C1A2C53B363}" srcOrd="0" destOrd="0" presId="urn:microsoft.com/office/officeart/2005/8/layout/orgChart1"/>
    <dgm:cxn modelId="{E32DE6B7-2741-49FF-8434-BF9B531A4603}" type="presParOf" srcId="{E637A979-8E0B-4254-8F29-8C1A2C53B363}" destId="{34059195-C2DA-424D-8D0D-A346AC25966D}" srcOrd="0" destOrd="0" presId="urn:microsoft.com/office/officeart/2005/8/layout/orgChart1"/>
    <dgm:cxn modelId="{F6BF4FCB-98D4-49F1-8529-4560F9DB1F75}" type="presParOf" srcId="{E637A979-8E0B-4254-8F29-8C1A2C53B363}" destId="{4A61F2D5-0C36-4A98-8C82-C808D39A4971}" srcOrd="1" destOrd="0" presId="urn:microsoft.com/office/officeart/2005/8/layout/orgChart1"/>
    <dgm:cxn modelId="{F19DBA02-6C8C-4F9C-B9C6-38A033872BB9}" type="presParOf" srcId="{62A107B9-274B-4856-AB5A-F89F3E13A032}" destId="{78C595FA-A798-411D-96B9-6050AA59F26B}" srcOrd="1" destOrd="0" presId="urn:microsoft.com/office/officeart/2005/8/layout/orgChart1"/>
    <dgm:cxn modelId="{8DAE4DD0-ABA1-4B2D-8A29-5F9388303B1B}" type="presParOf" srcId="{62A107B9-274B-4856-AB5A-F89F3E13A032}" destId="{18F63BDA-5BA4-43F6-9B33-7DCB689CB3EA}" srcOrd="2" destOrd="0" presId="urn:microsoft.com/office/officeart/2005/8/layout/orgChart1"/>
    <dgm:cxn modelId="{1A405A5B-4BA3-4258-9EBF-B7BB3AD79790}" type="presParOf" srcId="{1D6F15EB-9C8E-4EC9-ADF6-C75B39B66CD4}" destId="{0150B583-E95B-48F5-AA08-9C42ED9E58F2}" srcOrd="2" destOrd="0" presId="urn:microsoft.com/office/officeart/2005/8/layout/orgChart1"/>
    <dgm:cxn modelId="{823AEE31-BCBD-42DA-BAAC-A03B3D7B5611}" type="presParOf" srcId="{042B69AA-0A69-4C67-98DD-796CCDDC9418}" destId="{1B168384-297C-4E19-9F9B-D8667E819515}" srcOrd="6" destOrd="0" presId="urn:microsoft.com/office/officeart/2005/8/layout/orgChart1"/>
    <dgm:cxn modelId="{9384BD48-5967-4737-B06C-8773CC26DAF4}" type="presParOf" srcId="{042B69AA-0A69-4C67-98DD-796CCDDC9418}" destId="{993D3509-CCF0-4B8D-ABD3-914A9FB94090}" srcOrd="7" destOrd="0" presId="urn:microsoft.com/office/officeart/2005/8/layout/orgChart1"/>
    <dgm:cxn modelId="{8941BE95-B159-46E8-9504-BEAF3C2D7FFE}" type="presParOf" srcId="{993D3509-CCF0-4B8D-ABD3-914A9FB94090}" destId="{1290DD06-DD6E-44A4-9B09-B7DDD8FD7F97}" srcOrd="0" destOrd="0" presId="urn:microsoft.com/office/officeart/2005/8/layout/orgChart1"/>
    <dgm:cxn modelId="{C93A04D4-1801-4EBF-A679-D92D9F978B9C}" type="presParOf" srcId="{1290DD06-DD6E-44A4-9B09-B7DDD8FD7F97}" destId="{0EE77068-F9F2-4D8B-A0AD-8149874E15A5}" srcOrd="0" destOrd="0" presId="urn:microsoft.com/office/officeart/2005/8/layout/orgChart1"/>
    <dgm:cxn modelId="{B493118B-AA9B-4F15-A576-1FE04FD6998F}" type="presParOf" srcId="{1290DD06-DD6E-44A4-9B09-B7DDD8FD7F97}" destId="{4C9A3CFC-9120-4D00-B7B1-4DDF0FB48A3B}" srcOrd="1" destOrd="0" presId="urn:microsoft.com/office/officeart/2005/8/layout/orgChart1"/>
    <dgm:cxn modelId="{D53DF052-6F2A-48F6-AFF9-EA453C34A07B}" type="presParOf" srcId="{993D3509-CCF0-4B8D-ABD3-914A9FB94090}" destId="{20A5A94E-30AB-4B45-9385-AEF804ECE4B2}" srcOrd="1" destOrd="0" presId="urn:microsoft.com/office/officeart/2005/8/layout/orgChart1"/>
    <dgm:cxn modelId="{4E5B485E-07C2-4808-AAE6-5F0B3281ABBE}" type="presParOf" srcId="{20A5A94E-30AB-4B45-9385-AEF804ECE4B2}" destId="{B7CCA535-1973-4420-BB8C-47B719E34219}" srcOrd="0" destOrd="0" presId="urn:microsoft.com/office/officeart/2005/8/layout/orgChart1"/>
    <dgm:cxn modelId="{CAA1129E-C769-468C-AC77-92D09DB19251}" type="presParOf" srcId="{20A5A94E-30AB-4B45-9385-AEF804ECE4B2}" destId="{452B1216-6539-4F67-80A4-47F5870EF0D5}" srcOrd="1" destOrd="0" presId="urn:microsoft.com/office/officeart/2005/8/layout/orgChart1"/>
    <dgm:cxn modelId="{D05E2302-D3CC-4FD6-8E13-166E7DCA3364}" type="presParOf" srcId="{452B1216-6539-4F67-80A4-47F5870EF0D5}" destId="{AD6AAD3D-3A77-45E5-967B-9D5ECD0D94D4}" srcOrd="0" destOrd="0" presId="urn:microsoft.com/office/officeart/2005/8/layout/orgChart1"/>
    <dgm:cxn modelId="{309CC11A-67AD-4187-9442-1956A4E98FC0}" type="presParOf" srcId="{AD6AAD3D-3A77-45E5-967B-9D5ECD0D94D4}" destId="{64D641AB-A1AB-4D83-9A71-E9879B471068}" srcOrd="0" destOrd="0" presId="urn:microsoft.com/office/officeart/2005/8/layout/orgChart1"/>
    <dgm:cxn modelId="{5480805F-BECA-4A07-ACF9-5B61C36F6BB0}" type="presParOf" srcId="{AD6AAD3D-3A77-45E5-967B-9D5ECD0D94D4}" destId="{2380B67F-695E-42E8-9016-7920B564E6A0}" srcOrd="1" destOrd="0" presId="urn:microsoft.com/office/officeart/2005/8/layout/orgChart1"/>
    <dgm:cxn modelId="{75C1F92F-6223-401F-8DF1-4E7EB9106763}" type="presParOf" srcId="{452B1216-6539-4F67-80A4-47F5870EF0D5}" destId="{E693BE38-9BD8-491F-B93B-57B578CB73C2}" srcOrd="1" destOrd="0" presId="urn:microsoft.com/office/officeart/2005/8/layout/orgChart1"/>
    <dgm:cxn modelId="{6CD54735-5460-4DB4-BE26-49CF8F008220}" type="presParOf" srcId="{452B1216-6539-4F67-80A4-47F5870EF0D5}" destId="{8B2B8A1F-D265-45EE-A595-A475494D16EA}" srcOrd="2" destOrd="0" presId="urn:microsoft.com/office/officeart/2005/8/layout/orgChart1"/>
    <dgm:cxn modelId="{8D8B00FF-C966-4EA7-9613-22CC0E48B561}" type="presParOf" srcId="{993D3509-CCF0-4B8D-ABD3-914A9FB94090}" destId="{239B5A71-90C4-42A6-B5EF-B6919B73FF95}" srcOrd="2" destOrd="0" presId="urn:microsoft.com/office/officeart/2005/8/layout/orgChart1"/>
    <dgm:cxn modelId="{164FAD95-1A4C-4BBB-89A3-9162D6A983D9}" type="presParOf" srcId="{042B69AA-0A69-4C67-98DD-796CCDDC9418}" destId="{5246607E-3635-467A-96D8-3155504F6531}" srcOrd="8" destOrd="0" presId="urn:microsoft.com/office/officeart/2005/8/layout/orgChart1"/>
    <dgm:cxn modelId="{2AA6B1E1-1A5E-43D0-B91C-518E63FBF7CD}" type="presParOf" srcId="{042B69AA-0A69-4C67-98DD-796CCDDC9418}" destId="{8C5C5176-D8B7-4729-8B9D-C1596DA02B92}" srcOrd="9" destOrd="0" presId="urn:microsoft.com/office/officeart/2005/8/layout/orgChart1"/>
    <dgm:cxn modelId="{05CE54F4-8BA7-43F3-B6A9-80A5139EB4D2}" type="presParOf" srcId="{8C5C5176-D8B7-4729-8B9D-C1596DA02B92}" destId="{D21FE6B9-45EC-4D2C-A799-945E8B07DEED}" srcOrd="0" destOrd="0" presId="urn:microsoft.com/office/officeart/2005/8/layout/orgChart1"/>
    <dgm:cxn modelId="{642B75DF-64A2-47F1-9B2D-1A76E9EF9721}" type="presParOf" srcId="{D21FE6B9-45EC-4D2C-A799-945E8B07DEED}" destId="{AE9685EE-2B76-42A6-BDAE-EA3F00211E3D}" srcOrd="0" destOrd="0" presId="urn:microsoft.com/office/officeart/2005/8/layout/orgChart1"/>
    <dgm:cxn modelId="{393CC77C-CABE-4663-874A-424450CFD5F4}" type="presParOf" srcId="{D21FE6B9-45EC-4D2C-A799-945E8B07DEED}" destId="{1E929188-EC97-4AEE-B655-00F0E1C5B395}" srcOrd="1" destOrd="0" presId="urn:microsoft.com/office/officeart/2005/8/layout/orgChart1"/>
    <dgm:cxn modelId="{7D2F27AB-F980-4975-B5AF-B4B9A03EF389}" type="presParOf" srcId="{8C5C5176-D8B7-4729-8B9D-C1596DA02B92}" destId="{7CA984BB-43DC-4FD9-88A8-0ED603F70791}" srcOrd="1" destOrd="0" presId="urn:microsoft.com/office/officeart/2005/8/layout/orgChart1"/>
    <dgm:cxn modelId="{AF39BCD0-2F8D-4925-B1AA-F018CF79A208}" type="presParOf" srcId="{7CA984BB-43DC-4FD9-88A8-0ED603F70791}" destId="{B0A09DED-A230-4D57-9CD8-BEAADF8194E7}" srcOrd="0" destOrd="0" presId="urn:microsoft.com/office/officeart/2005/8/layout/orgChart1"/>
    <dgm:cxn modelId="{F0442594-B543-482F-AB8A-5BE193F23A3D}" type="presParOf" srcId="{7CA984BB-43DC-4FD9-88A8-0ED603F70791}" destId="{C933CD6E-58E6-43C0-A583-82E956E38572}" srcOrd="1" destOrd="0" presId="urn:microsoft.com/office/officeart/2005/8/layout/orgChart1"/>
    <dgm:cxn modelId="{D3A3C6DC-FD47-49C7-81EA-D3D2A9729027}" type="presParOf" srcId="{C933CD6E-58E6-43C0-A583-82E956E38572}" destId="{160B3D13-647E-4835-94B0-CF68129EBF29}" srcOrd="0" destOrd="0" presId="urn:microsoft.com/office/officeart/2005/8/layout/orgChart1"/>
    <dgm:cxn modelId="{D84B8D7F-A2C2-4F62-A564-6F7CD6523078}" type="presParOf" srcId="{160B3D13-647E-4835-94B0-CF68129EBF29}" destId="{8E837281-AAD2-46C2-9F14-F7ABA0304C35}" srcOrd="0" destOrd="0" presId="urn:microsoft.com/office/officeart/2005/8/layout/orgChart1"/>
    <dgm:cxn modelId="{7122980F-14B8-43F7-A6B5-EFDF07FE335F}" type="presParOf" srcId="{160B3D13-647E-4835-94B0-CF68129EBF29}" destId="{D6E7A3E4-68A6-4185-9355-96978748079B}" srcOrd="1" destOrd="0" presId="urn:microsoft.com/office/officeart/2005/8/layout/orgChart1"/>
    <dgm:cxn modelId="{08AD42FE-0DA9-4982-B30C-D73535491721}" type="presParOf" srcId="{C933CD6E-58E6-43C0-A583-82E956E38572}" destId="{A20612BF-8C39-4A39-854B-0724F00AD07E}" srcOrd="1" destOrd="0" presId="urn:microsoft.com/office/officeart/2005/8/layout/orgChart1"/>
    <dgm:cxn modelId="{BDD2BC6E-E222-4866-910D-B2B71451FB8C}" type="presParOf" srcId="{C933CD6E-58E6-43C0-A583-82E956E38572}" destId="{42C6CB8C-D009-4F52-B4FD-7415515244F5}" srcOrd="2" destOrd="0" presId="urn:microsoft.com/office/officeart/2005/8/layout/orgChart1"/>
    <dgm:cxn modelId="{ED4A2D5A-46CF-484D-ABC9-A1654DBCC880}" type="presParOf" srcId="{8C5C5176-D8B7-4729-8B9D-C1596DA02B92}" destId="{D30E20B8-A940-4EA7-935E-B45306F6B9A0}" srcOrd="2" destOrd="0" presId="urn:microsoft.com/office/officeart/2005/8/layout/orgChart1"/>
    <dgm:cxn modelId="{69984D57-2E67-4EAF-AE2D-E2374277B9B2}" type="presParOf" srcId="{042B69AA-0A69-4C67-98DD-796CCDDC9418}" destId="{8F7DBC4A-2976-4801-9C05-3435B60DA982}" srcOrd="10" destOrd="0" presId="urn:microsoft.com/office/officeart/2005/8/layout/orgChart1"/>
    <dgm:cxn modelId="{6EA09812-1D8C-46B7-9740-DCE209C2C4D4}" type="presParOf" srcId="{042B69AA-0A69-4C67-98DD-796CCDDC9418}" destId="{0A5077E7-576C-440D-BC8D-75DB2EAA4B8C}" srcOrd="11" destOrd="0" presId="urn:microsoft.com/office/officeart/2005/8/layout/orgChart1"/>
    <dgm:cxn modelId="{FB631E96-FEAC-4004-9007-AD427CAE6CED}" type="presParOf" srcId="{0A5077E7-576C-440D-BC8D-75DB2EAA4B8C}" destId="{87AEC376-CA7A-496F-9491-54414385822B}" srcOrd="0" destOrd="0" presId="urn:microsoft.com/office/officeart/2005/8/layout/orgChart1"/>
    <dgm:cxn modelId="{32DED10F-7464-478E-9C3E-4051EFFCC877}" type="presParOf" srcId="{87AEC376-CA7A-496F-9491-54414385822B}" destId="{80CBF6B2-8CAF-4164-9AA7-01FADB03DA97}" srcOrd="0" destOrd="0" presId="urn:microsoft.com/office/officeart/2005/8/layout/orgChart1"/>
    <dgm:cxn modelId="{2ECD9AAB-BD68-46C2-91BE-425411B9FAF7}" type="presParOf" srcId="{87AEC376-CA7A-496F-9491-54414385822B}" destId="{005A9DF0-40DD-4527-B21B-7FB5B7626CA0}" srcOrd="1" destOrd="0" presId="urn:microsoft.com/office/officeart/2005/8/layout/orgChart1"/>
    <dgm:cxn modelId="{7C1615FE-E8C9-4D11-88F4-4F2180B216D6}" type="presParOf" srcId="{0A5077E7-576C-440D-BC8D-75DB2EAA4B8C}" destId="{4395A970-AA9E-419C-9B6C-134B83A367CE}" srcOrd="1" destOrd="0" presId="urn:microsoft.com/office/officeart/2005/8/layout/orgChart1"/>
    <dgm:cxn modelId="{F3B4BE49-74F3-423C-9B2D-168315BFE3A1}" type="presParOf" srcId="{0A5077E7-576C-440D-BC8D-75DB2EAA4B8C}" destId="{EC7A133A-F42D-4A4D-90AD-BAA9555BB942}" srcOrd="2" destOrd="0" presId="urn:microsoft.com/office/officeart/2005/8/layout/orgChart1"/>
    <dgm:cxn modelId="{1CC98BF5-37D5-4092-A1F7-5901B78BF142}" type="presParOf" srcId="{B6325ED4-AD59-48DD-A258-D26196F131AD}" destId="{EE0BA3BD-823C-4929-93F0-E6FEEC98D6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DBC4A-2976-4801-9C05-3435B60DA982}">
      <dsp:nvSpPr>
        <dsp:cNvPr id="0" name=""/>
        <dsp:cNvSpPr/>
      </dsp:nvSpPr>
      <dsp:spPr>
        <a:xfrm>
          <a:off x="4816135" y="1185613"/>
          <a:ext cx="4130378" cy="286737"/>
        </a:xfrm>
        <a:custGeom>
          <a:avLst/>
          <a:gdLst/>
          <a:ahLst/>
          <a:cxnLst/>
          <a:rect l="0" t="0" r="0" b="0"/>
          <a:pathLst>
            <a:path>
              <a:moveTo>
                <a:pt x="0" y="0"/>
              </a:moveTo>
              <a:lnTo>
                <a:pt x="0" y="143368"/>
              </a:lnTo>
              <a:lnTo>
                <a:pt x="4130378" y="143368"/>
              </a:lnTo>
              <a:lnTo>
                <a:pt x="4130378" y="286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A09DED-A230-4D57-9CD8-BEAADF8194E7}">
      <dsp:nvSpPr>
        <dsp:cNvPr id="0" name=""/>
        <dsp:cNvSpPr/>
      </dsp:nvSpPr>
      <dsp:spPr>
        <a:xfrm>
          <a:off x="6748197" y="2155058"/>
          <a:ext cx="204812" cy="628090"/>
        </a:xfrm>
        <a:custGeom>
          <a:avLst/>
          <a:gdLst/>
          <a:ahLst/>
          <a:cxnLst/>
          <a:rect l="0" t="0" r="0" b="0"/>
          <a:pathLst>
            <a:path>
              <a:moveTo>
                <a:pt x="0" y="0"/>
              </a:moveTo>
              <a:lnTo>
                <a:pt x="0" y="628090"/>
              </a:lnTo>
              <a:lnTo>
                <a:pt x="204812" y="6280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46607E-3635-467A-96D8-3155504F6531}">
      <dsp:nvSpPr>
        <dsp:cNvPr id="0" name=""/>
        <dsp:cNvSpPr/>
      </dsp:nvSpPr>
      <dsp:spPr>
        <a:xfrm>
          <a:off x="4816135" y="1185613"/>
          <a:ext cx="2478227" cy="286737"/>
        </a:xfrm>
        <a:custGeom>
          <a:avLst/>
          <a:gdLst/>
          <a:ahLst/>
          <a:cxnLst/>
          <a:rect l="0" t="0" r="0" b="0"/>
          <a:pathLst>
            <a:path>
              <a:moveTo>
                <a:pt x="0" y="0"/>
              </a:moveTo>
              <a:lnTo>
                <a:pt x="0" y="143368"/>
              </a:lnTo>
              <a:lnTo>
                <a:pt x="2478227" y="143368"/>
              </a:lnTo>
              <a:lnTo>
                <a:pt x="2478227" y="286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CCA535-1973-4420-BB8C-47B719E34219}">
      <dsp:nvSpPr>
        <dsp:cNvPr id="0" name=""/>
        <dsp:cNvSpPr/>
      </dsp:nvSpPr>
      <dsp:spPr>
        <a:xfrm>
          <a:off x="5096045" y="2155058"/>
          <a:ext cx="204812" cy="628090"/>
        </a:xfrm>
        <a:custGeom>
          <a:avLst/>
          <a:gdLst/>
          <a:ahLst/>
          <a:cxnLst/>
          <a:rect l="0" t="0" r="0" b="0"/>
          <a:pathLst>
            <a:path>
              <a:moveTo>
                <a:pt x="0" y="0"/>
              </a:moveTo>
              <a:lnTo>
                <a:pt x="0" y="628090"/>
              </a:lnTo>
              <a:lnTo>
                <a:pt x="204812" y="6280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68384-297C-4E19-9F9B-D8667E819515}">
      <dsp:nvSpPr>
        <dsp:cNvPr id="0" name=""/>
        <dsp:cNvSpPr/>
      </dsp:nvSpPr>
      <dsp:spPr>
        <a:xfrm>
          <a:off x="4816135" y="1185613"/>
          <a:ext cx="826075" cy="286737"/>
        </a:xfrm>
        <a:custGeom>
          <a:avLst/>
          <a:gdLst/>
          <a:ahLst/>
          <a:cxnLst/>
          <a:rect l="0" t="0" r="0" b="0"/>
          <a:pathLst>
            <a:path>
              <a:moveTo>
                <a:pt x="0" y="0"/>
              </a:moveTo>
              <a:lnTo>
                <a:pt x="0" y="143368"/>
              </a:lnTo>
              <a:lnTo>
                <a:pt x="826075" y="143368"/>
              </a:lnTo>
              <a:lnTo>
                <a:pt x="826075" y="286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C7D261-D5E7-4163-91C9-5EAE8EE52C83}">
      <dsp:nvSpPr>
        <dsp:cNvPr id="0" name=""/>
        <dsp:cNvSpPr/>
      </dsp:nvSpPr>
      <dsp:spPr>
        <a:xfrm>
          <a:off x="3443894" y="2155058"/>
          <a:ext cx="204812" cy="628090"/>
        </a:xfrm>
        <a:custGeom>
          <a:avLst/>
          <a:gdLst/>
          <a:ahLst/>
          <a:cxnLst/>
          <a:rect l="0" t="0" r="0" b="0"/>
          <a:pathLst>
            <a:path>
              <a:moveTo>
                <a:pt x="0" y="0"/>
              </a:moveTo>
              <a:lnTo>
                <a:pt x="0" y="628090"/>
              </a:lnTo>
              <a:lnTo>
                <a:pt x="204812" y="6280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C77914-45BE-4B42-9208-B9DC8AD7C9CF}">
      <dsp:nvSpPr>
        <dsp:cNvPr id="0" name=""/>
        <dsp:cNvSpPr/>
      </dsp:nvSpPr>
      <dsp:spPr>
        <a:xfrm>
          <a:off x="3990060" y="1185613"/>
          <a:ext cx="826075" cy="286737"/>
        </a:xfrm>
        <a:custGeom>
          <a:avLst/>
          <a:gdLst/>
          <a:ahLst/>
          <a:cxnLst/>
          <a:rect l="0" t="0" r="0" b="0"/>
          <a:pathLst>
            <a:path>
              <a:moveTo>
                <a:pt x="826075" y="0"/>
              </a:moveTo>
              <a:lnTo>
                <a:pt x="826075" y="143368"/>
              </a:lnTo>
              <a:lnTo>
                <a:pt x="0" y="143368"/>
              </a:lnTo>
              <a:lnTo>
                <a:pt x="0" y="286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3A1D2E-F9ED-4E99-81EF-A209471F96D0}">
      <dsp:nvSpPr>
        <dsp:cNvPr id="0" name=""/>
        <dsp:cNvSpPr/>
      </dsp:nvSpPr>
      <dsp:spPr>
        <a:xfrm>
          <a:off x="2337908" y="1185613"/>
          <a:ext cx="2478227" cy="286737"/>
        </a:xfrm>
        <a:custGeom>
          <a:avLst/>
          <a:gdLst/>
          <a:ahLst/>
          <a:cxnLst/>
          <a:rect l="0" t="0" r="0" b="0"/>
          <a:pathLst>
            <a:path>
              <a:moveTo>
                <a:pt x="2478227" y="0"/>
              </a:moveTo>
              <a:lnTo>
                <a:pt x="2478227" y="143368"/>
              </a:lnTo>
              <a:lnTo>
                <a:pt x="0" y="143368"/>
              </a:lnTo>
              <a:lnTo>
                <a:pt x="0" y="286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5BCD9-81E3-4113-B281-C2441FD8DC4A}">
      <dsp:nvSpPr>
        <dsp:cNvPr id="0" name=""/>
        <dsp:cNvSpPr/>
      </dsp:nvSpPr>
      <dsp:spPr>
        <a:xfrm>
          <a:off x="139591" y="2155058"/>
          <a:ext cx="204812" cy="2566979"/>
        </a:xfrm>
        <a:custGeom>
          <a:avLst/>
          <a:gdLst/>
          <a:ahLst/>
          <a:cxnLst/>
          <a:rect l="0" t="0" r="0" b="0"/>
          <a:pathLst>
            <a:path>
              <a:moveTo>
                <a:pt x="0" y="0"/>
              </a:moveTo>
              <a:lnTo>
                <a:pt x="0" y="2566979"/>
              </a:lnTo>
              <a:lnTo>
                <a:pt x="204812" y="25669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0A3E9E-89F4-4DCD-9DBF-81BAABF0FE78}">
      <dsp:nvSpPr>
        <dsp:cNvPr id="0" name=""/>
        <dsp:cNvSpPr/>
      </dsp:nvSpPr>
      <dsp:spPr>
        <a:xfrm>
          <a:off x="139591" y="2155058"/>
          <a:ext cx="204812" cy="1597535"/>
        </a:xfrm>
        <a:custGeom>
          <a:avLst/>
          <a:gdLst/>
          <a:ahLst/>
          <a:cxnLst/>
          <a:rect l="0" t="0" r="0" b="0"/>
          <a:pathLst>
            <a:path>
              <a:moveTo>
                <a:pt x="0" y="0"/>
              </a:moveTo>
              <a:lnTo>
                <a:pt x="0" y="1597535"/>
              </a:lnTo>
              <a:lnTo>
                <a:pt x="204812" y="15975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398B7B-6DF6-467E-B31E-50310199CA4C}">
      <dsp:nvSpPr>
        <dsp:cNvPr id="0" name=""/>
        <dsp:cNvSpPr/>
      </dsp:nvSpPr>
      <dsp:spPr>
        <a:xfrm>
          <a:off x="139591" y="2155058"/>
          <a:ext cx="204812" cy="628090"/>
        </a:xfrm>
        <a:custGeom>
          <a:avLst/>
          <a:gdLst/>
          <a:ahLst/>
          <a:cxnLst/>
          <a:rect l="0" t="0" r="0" b="0"/>
          <a:pathLst>
            <a:path>
              <a:moveTo>
                <a:pt x="0" y="0"/>
              </a:moveTo>
              <a:lnTo>
                <a:pt x="0" y="628090"/>
              </a:lnTo>
              <a:lnTo>
                <a:pt x="204812" y="6280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F13DB2-BF2C-4624-95FD-D7629D288277}">
      <dsp:nvSpPr>
        <dsp:cNvPr id="0" name=""/>
        <dsp:cNvSpPr/>
      </dsp:nvSpPr>
      <dsp:spPr>
        <a:xfrm>
          <a:off x="685757" y="1185613"/>
          <a:ext cx="4130378" cy="286737"/>
        </a:xfrm>
        <a:custGeom>
          <a:avLst/>
          <a:gdLst/>
          <a:ahLst/>
          <a:cxnLst/>
          <a:rect l="0" t="0" r="0" b="0"/>
          <a:pathLst>
            <a:path>
              <a:moveTo>
                <a:pt x="4130378" y="0"/>
              </a:moveTo>
              <a:lnTo>
                <a:pt x="4130378" y="143368"/>
              </a:lnTo>
              <a:lnTo>
                <a:pt x="0" y="143368"/>
              </a:lnTo>
              <a:lnTo>
                <a:pt x="0" y="286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495366-8A8E-4A49-813C-40CA368A90AB}">
      <dsp:nvSpPr>
        <dsp:cNvPr id="0" name=""/>
        <dsp:cNvSpPr/>
      </dsp:nvSpPr>
      <dsp:spPr>
        <a:xfrm>
          <a:off x="4133428" y="502906"/>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Virtual School Head (full-time)</a:t>
          </a:r>
        </a:p>
      </dsp:txBody>
      <dsp:txXfrm>
        <a:off x="4133428" y="502906"/>
        <a:ext cx="1365414" cy="682707"/>
      </dsp:txXfrm>
    </dsp:sp>
    <dsp:sp modelId="{62FAFEC1-05C6-41F2-9930-BD532CC6CBC0}">
      <dsp:nvSpPr>
        <dsp:cNvPr id="0" name=""/>
        <dsp:cNvSpPr/>
      </dsp:nvSpPr>
      <dsp:spPr>
        <a:xfrm>
          <a:off x="3049" y="1472351"/>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Virtual School Deputy Head (full time)</a:t>
          </a:r>
        </a:p>
      </dsp:txBody>
      <dsp:txXfrm>
        <a:off x="3049" y="1472351"/>
        <a:ext cx="1365414" cy="682707"/>
      </dsp:txXfrm>
    </dsp:sp>
    <dsp:sp modelId="{F399B67E-5D26-4F99-9E46-6067C3C1ECE2}">
      <dsp:nvSpPr>
        <dsp:cNvPr id="0" name=""/>
        <dsp:cNvSpPr/>
      </dsp:nvSpPr>
      <dsp:spPr>
        <a:xfrm>
          <a:off x="344403" y="2441795"/>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Primary PEP Lead (full-time)</a:t>
          </a:r>
        </a:p>
      </dsp:txBody>
      <dsp:txXfrm>
        <a:off x="344403" y="2441795"/>
        <a:ext cx="1365414" cy="682707"/>
      </dsp:txXfrm>
    </dsp:sp>
    <dsp:sp modelId="{08F6B867-0BAB-4156-ADF6-A0F794BE0809}">
      <dsp:nvSpPr>
        <dsp:cNvPr id="0" name=""/>
        <dsp:cNvSpPr/>
      </dsp:nvSpPr>
      <dsp:spPr>
        <a:xfrm>
          <a:off x="344403" y="3411239"/>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Secondary PEP Lead (full-time) </a:t>
          </a:r>
        </a:p>
      </dsp:txBody>
      <dsp:txXfrm>
        <a:off x="344403" y="3411239"/>
        <a:ext cx="1365414" cy="682707"/>
      </dsp:txXfrm>
    </dsp:sp>
    <dsp:sp modelId="{5701A07A-B526-4C2C-B8C1-F8DFF5DCAB37}">
      <dsp:nvSpPr>
        <dsp:cNvPr id="0" name=""/>
        <dsp:cNvSpPr/>
      </dsp:nvSpPr>
      <dsp:spPr>
        <a:xfrm>
          <a:off x="344403" y="4380684"/>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Post-16 Advisor (full-time)</a:t>
          </a:r>
        </a:p>
      </dsp:txBody>
      <dsp:txXfrm>
        <a:off x="344403" y="4380684"/>
        <a:ext cx="1365414" cy="682707"/>
      </dsp:txXfrm>
    </dsp:sp>
    <dsp:sp modelId="{46DD064D-A318-45D5-887A-6ACB8548641C}">
      <dsp:nvSpPr>
        <dsp:cNvPr id="0" name=""/>
        <dsp:cNvSpPr/>
      </dsp:nvSpPr>
      <dsp:spPr>
        <a:xfrm>
          <a:off x="1655201" y="1472351"/>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SEND Lead</a:t>
          </a:r>
        </a:p>
        <a:p>
          <a:pPr marL="0" lvl="0" indent="0" algn="ctr" defTabSz="666750">
            <a:lnSpc>
              <a:spcPct val="90000"/>
            </a:lnSpc>
            <a:spcBef>
              <a:spcPct val="0"/>
            </a:spcBef>
            <a:spcAft>
              <a:spcPct val="35000"/>
            </a:spcAft>
            <a:buNone/>
          </a:pPr>
          <a:r>
            <a:rPr lang="en-GB" sz="1500" kern="1200"/>
            <a:t> (full-time)</a:t>
          </a:r>
        </a:p>
      </dsp:txBody>
      <dsp:txXfrm>
        <a:off x="1655201" y="1472351"/>
        <a:ext cx="1365414" cy="682707"/>
      </dsp:txXfrm>
    </dsp:sp>
    <dsp:sp modelId="{C7D88831-7886-4E6F-A26F-FFA80BE121AB}">
      <dsp:nvSpPr>
        <dsp:cNvPr id="0" name=""/>
        <dsp:cNvSpPr/>
      </dsp:nvSpPr>
      <dsp:spPr>
        <a:xfrm>
          <a:off x="3307352" y="1472351"/>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Previously Looked after Lead (2 days)</a:t>
          </a:r>
        </a:p>
      </dsp:txBody>
      <dsp:txXfrm>
        <a:off x="3307352" y="1472351"/>
        <a:ext cx="1365414" cy="682707"/>
      </dsp:txXfrm>
    </dsp:sp>
    <dsp:sp modelId="{34059195-C2DA-424D-8D0D-A346AC25966D}">
      <dsp:nvSpPr>
        <dsp:cNvPr id="0" name=""/>
        <dsp:cNvSpPr/>
      </dsp:nvSpPr>
      <dsp:spPr>
        <a:xfrm>
          <a:off x="3648706" y="2441795"/>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Education Opportunities Lead (3 days)</a:t>
          </a:r>
        </a:p>
      </dsp:txBody>
      <dsp:txXfrm>
        <a:off x="3648706" y="2441795"/>
        <a:ext cx="1365414" cy="682707"/>
      </dsp:txXfrm>
    </dsp:sp>
    <dsp:sp modelId="{0EE77068-F9F2-4D8B-A0AD-8149874E15A5}">
      <dsp:nvSpPr>
        <dsp:cNvPr id="0" name=""/>
        <dsp:cNvSpPr/>
      </dsp:nvSpPr>
      <dsp:spPr>
        <a:xfrm>
          <a:off x="4959504" y="1472351"/>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Early-Years Advisor (2 days)</a:t>
          </a:r>
        </a:p>
      </dsp:txBody>
      <dsp:txXfrm>
        <a:off x="4959504" y="1472351"/>
        <a:ext cx="1365414" cy="682707"/>
      </dsp:txXfrm>
    </dsp:sp>
    <dsp:sp modelId="{64D641AB-A1AB-4D83-9A71-E9879B471068}">
      <dsp:nvSpPr>
        <dsp:cNvPr id="0" name=""/>
        <dsp:cNvSpPr/>
      </dsp:nvSpPr>
      <dsp:spPr>
        <a:xfrm>
          <a:off x="5300858" y="2441795"/>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Well-being mentor (3 days)</a:t>
          </a:r>
        </a:p>
      </dsp:txBody>
      <dsp:txXfrm>
        <a:off x="5300858" y="2441795"/>
        <a:ext cx="1365414" cy="682707"/>
      </dsp:txXfrm>
    </dsp:sp>
    <dsp:sp modelId="{AE9685EE-2B76-42A6-BDAE-EA3F00211E3D}">
      <dsp:nvSpPr>
        <dsp:cNvPr id="0" name=""/>
        <dsp:cNvSpPr/>
      </dsp:nvSpPr>
      <dsp:spPr>
        <a:xfrm>
          <a:off x="6611656" y="1472351"/>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Transitions Lead (2 days)</a:t>
          </a:r>
        </a:p>
      </dsp:txBody>
      <dsp:txXfrm>
        <a:off x="6611656" y="1472351"/>
        <a:ext cx="1365414" cy="682707"/>
      </dsp:txXfrm>
    </dsp:sp>
    <dsp:sp modelId="{8E837281-AAD2-46C2-9F14-F7ABA0304C35}">
      <dsp:nvSpPr>
        <dsp:cNvPr id="0" name=""/>
        <dsp:cNvSpPr/>
      </dsp:nvSpPr>
      <dsp:spPr>
        <a:xfrm>
          <a:off x="6953009" y="2441795"/>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Key Stage 4 mentor (3 days)</a:t>
          </a:r>
        </a:p>
      </dsp:txBody>
      <dsp:txXfrm>
        <a:off x="6953009" y="2441795"/>
        <a:ext cx="1365414" cy="682707"/>
      </dsp:txXfrm>
    </dsp:sp>
    <dsp:sp modelId="{80CBF6B2-8CAF-4164-9AA7-01FADB03DA97}">
      <dsp:nvSpPr>
        <dsp:cNvPr id="0" name=""/>
        <dsp:cNvSpPr/>
      </dsp:nvSpPr>
      <dsp:spPr>
        <a:xfrm>
          <a:off x="8263807" y="1472351"/>
          <a:ext cx="1365414" cy="682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Education Psychologist (3 days)</a:t>
          </a:r>
        </a:p>
      </dsp:txBody>
      <dsp:txXfrm>
        <a:off x="8263807" y="1472351"/>
        <a:ext cx="1365414" cy="6827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9F686D7-C247-4346-A7F3-07C9F01B854C}" type="datetimeFigureOut">
              <a:rPr lang="en-GB" smtClean="0"/>
              <a:t>26/10/2021</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4A176CD-4AFF-4DF7-8424-FD8F703923EB}" type="slidenum">
              <a:rPr lang="en-GB" smtClean="0"/>
              <a:t>‹#›</a:t>
            </a:fld>
            <a:endParaRPr lang="en-GB"/>
          </a:p>
        </p:txBody>
      </p:sp>
    </p:spTree>
    <p:extLst>
      <p:ext uri="{BB962C8B-B14F-4D97-AF65-F5344CB8AC3E}">
        <p14:creationId xmlns:p14="http://schemas.microsoft.com/office/powerpoint/2010/main" val="2114781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E7F1-C6AF-4EE6-A208-0E4D299136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7D116F7-394A-459A-8FA0-FA4F5BFE7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21A1F454-7AB6-41B2-8E94-B6FFACFD6D2B}"/>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5" name="Footer Placeholder 4">
            <a:extLst>
              <a:ext uri="{FF2B5EF4-FFF2-40B4-BE49-F238E27FC236}">
                <a16:creationId xmlns:a16="http://schemas.microsoft.com/office/drawing/2014/main" id="{C769221D-4418-4AEC-8E47-0F189EB304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F63411-67B6-4D4B-9476-A36554545F6C}"/>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283833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3220-8106-4465-A960-8EAB97FC5D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C357-4C21-44A4-BDF3-2CF43762B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46A1B-5A22-48DB-8FF0-47626B2796AC}"/>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5" name="Footer Placeholder 4">
            <a:extLst>
              <a:ext uri="{FF2B5EF4-FFF2-40B4-BE49-F238E27FC236}">
                <a16:creationId xmlns:a16="http://schemas.microsoft.com/office/drawing/2014/main" id="{4E158FD6-CF4F-4E84-97A2-23B00B7BE9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92DF1A-D088-4088-B5D8-20EDB875911F}"/>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24291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82E81-D160-4ADC-8A5B-0FAC67EAC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BF10DE-0657-44FD-84D5-34A40BD112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49A87-A796-4B60-A780-863495A8433E}"/>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5" name="Footer Placeholder 4">
            <a:extLst>
              <a:ext uri="{FF2B5EF4-FFF2-40B4-BE49-F238E27FC236}">
                <a16:creationId xmlns:a16="http://schemas.microsoft.com/office/drawing/2014/main" id="{29F2BB0C-638E-47B0-9818-CDA049C1CC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2849E-6785-4586-ACFC-7E54FB178E8C}"/>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419083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911D-F91E-4125-828A-DEDBA6E8C9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E59A15-E53C-43EF-9350-961867A734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C017DF-66A7-47D5-9E3D-733026B7FF97}"/>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5" name="Footer Placeholder 4">
            <a:extLst>
              <a:ext uri="{FF2B5EF4-FFF2-40B4-BE49-F238E27FC236}">
                <a16:creationId xmlns:a16="http://schemas.microsoft.com/office/drawing/2014/main" id="{C630CE00-8B25-4B79-9C88-B8CD4F8CAA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0C1AC6-0807-4EB9-B08F-305EDB4E9006}"/>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63912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3092-CF9D-4042-83EF-2A20E9192981}"/>
              </a:ext>
            </a:extLst>
          </p:cNvPr>
          <p:cNvSpPr>
            <a:spLocks noGrp="1"/>
          </p:cNvSpPr>
          <p:nvPr>
            <p:ph type="title"/>
          </p:nvPr>
        </p:nvSpPr>
        <p:spPr>
          <a:xfrm>
            <a:off x="831850" y="614186"/>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FE8E67B-1A63-417B-AB6D-4FAB59DF5E3A}"/>
              </a:ext>
            </a:extLst>
          </p:cNvPr>
          <p:cNvSpPr>
            <a:spLocks noGrp="1"/>
          </p:cNvSpPr>
          <p:nvPr>
            <p:ph type="body" idx="1"/>
          </p:nvPr>
        </p:nvSpPr>
        <p:spPr>
          <a:xfrm>
            <a:off x="844550" y="34669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810637-AF99-4BCB-8CAF-E6B6B93EF884}"/>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5" name="Footer Placeholder 4">
            <a:extLst>
              <a:ext uri="{FF2B5EF4-FFF2-40B4-BE49-F238E27FC236}">
                <a16:creationId xmlns:a16="http://schemas.microsoft.com/office/drawing/2014/main" id="{4F80EE75-FF2D-49D4-8299-5FB4D7C5E3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52E4D7-74E1-492D-8538-DB1F190D3617}"/>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428347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4222-6AC1-4D74-A2B7-F7FD3D86A0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8FA100-4CA4-4623-80C8-8DB937A807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CA6402-CC3C-437D-8992-5142AFD2C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FFB6CA-6008-47BF-BF9A-F39E13A86B6A}"/>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6" name="Footer Placeholder 5">
            <a:extLst>
              <a:ext uri="{FF2B5EF4-FFF2-40B4-BE49-F238E27FC236}">
                <a16:creationId xmlns:a16="http://schemas.microsoft.com/office/drawing/2014/main" id="{A1D5079B-0719-46DF-AF90-B54D875FC1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E68A6E-9E18-41B4-94E7-BF14F82A21B7}"/>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108264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7AD9-3DE7-4081-9263-A050F3CEAEAA}"/>
              </a:ext>
            </a:extLst>
          </p:cNvPr>
          <p:cNvSpPr>
            <a:spLocks noGrp="1"/>
          </p:cNvSpPr>
          <p:nvPr>
            <p:ph type="title"/>
          </p:nvPr>
        </p:nvSpPr>
        <p:spPr>
          <a:xfrm>
            <a:off x="2631056" y="365125"/>
            <a:ext cx="8724331"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1FE937F-362F-44EC-BE90-2A273EE75935}"/>
              </a:ext>
            </a:extLst>
          </p:cNvPr>
          <p:cNvSpPr>
            <a:spLocks noGrp="1"/>
          </p:cNvSpPr>
          <p:nvPr>
            <p:ph type="body" idx="1"/>
          </p:nvPr>
        </p:nvSpPr>
        <p:spPr>
          <a:xfrm>
            <a:off x="362310" y="1681163"/>
            <a:ext cx="56352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36813-4DF6-4992-9E42-9718A7FBDB0D}"/>
              </a:ext>
            </a:extLst>
          </p:cNvPr>
          <p:cNvSpPr>
            <a:spLocks noGrp="1"/>
          </p:cNvSpPr>
          <p:nvPr>
            <p:ph sz="half" idx="2"/>
          </p:nvPr>
        </p:nvSpPr>
        <p:spPr>
          <a:xfrm>
            <a:off x="362310" y="2505075"/>
            <a:ext cx="56352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B10B2D-EBA0-4E24-A1EF-9D7C2A066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94A2D6-E7ED-4921-AEA2-6790A1E37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CC888F-3A5C-4204-9F3D-763CFC75DF06}"/>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8" name="Footer Placeholder 7">
            <a:extLst>
              <a:ext uri="{FF2B5EF4-FFF2-40B4-BE49-F238E27FC236}">
                <a16:creationId xmlns:a16="http://schemas.microsoft.com/office/drawing/2014/main" id="{1FD30E72-B51E-4C24-BF52-F67D09F50A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313EE8-FA36-438C-A6B4-F69ED274E8FF}"/>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106069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52EE-676E-403C-909A-84D9A07772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BB3AEB-5396-4A1B-A15A-F802C3F1527B}"/>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4" name="Footer Placeholder 3">
            <a:extLst>
              <a:ext uri="{FF2B5EF4-FFF2-40B4-BE49-F238E27FC236}">
                <a16:creationId xmlns:a16="http://schemas.microsoft.com/office/drawing/2014/main" id="{CDC74F18-F51D-4027-8DA7-40D5A083FA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559E53-16C5-4818-B7EB-BB44335497DE}"/>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34831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BD5F0-D3CF-41AF-9FF5-24B01904BFD1}"/>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3" name="Footer Placeholder 2">
            <a:extLst>
              <a:ext uri="{FF2B5EF4-FFF2-40B4-BE49-F238E27FC236}">
                <a16:creationId xmlns:a16="http://schemas.microsoft.com/office/drawing/2014/main" id="{BB214484-0250-47D2-B2C2-F953E3734B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3AD270-63AA-4CE7-8712-0462F551DBF0}"/>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188549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756C-51C5-4F09-A70D-6B6A8987581D}"/>
              </a:ext>
            </a:extLst>
          </p:cNvPr>
          <p:cNvSpPr>
            <a:spLocks noGrp="1"/>
          </p:cNvSpPr>
          <p:nvPr>
            <p:ph type="title"/>
          </p:nvPr>
        </p:nvSpPr>
        <p:spPr>
          <a:xfrm>
            <a:off x="2703090"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7802676-807F-4DBE-A576-CBA377AD23F0}"/>
              </a:ext>
            </a:extLst>
          </p:cNvPr>
          <p:cNvSpPr>
            <a:spLocks noGrp="1"/>
          </p:cNvSpPr>
          <p:nvPr>
            <p:ph idx="1"/>
          </p:nvPr>
        </p:nvSpPr>
        <p:spPr>
          <a:xfrm>
            <a:off x="6944264" y="1155940"/>
            <a:ext cx="4411124" cy="4705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997EDA-9F82-44BB-905F-1CF254724F86}"/>
              </a:ext>
            </a:extLst>
          </p:cNvPr>
          <p:cNvSpPr>
            <a:spLocks noGrp="1"/>
          </p:cNvSpPr>
          <p:nvPr>
            <p:ph type="body" sz="half" idx="2"/>
          </p:nvPr>
        </p:nvSpPr>
        <p:spPr>
          <a:xfrm>
            <a:off x="27030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91FD0-859C-482F-B1E5-39A4EE395E69}"/>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6" name="Footer Placeholder 5">
            <a:extLst>
              <a:ext uri="{FF2B5EF4-FFF2-40B4-BE49-F238E27FC236}">
                <a16:creationId xmlns:a16="http://schemas.microsoft.com/office/drawing/2014/main" id="{DC9FB5F7-AFF2-4BF1-A627-1870822914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EEA8E-D017-45D1-A4DE-4432A367C6DA}"/>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103578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479-FFAE-470A-9A8C-112DEBCDA854}"/>
              </a:ext>
            </a:extLst>
          </p:cNvPr>
          <p:cNvSpPr>
            <a:spLocks noGrp="1"/>
          </p:cNvSpPr>
          <p:nvPr>
            <p:ph type="title"/>
          </p:nvPr>
        </p:nvSpPr>
        <p:spPr>
          <a:xfrm>
            <a:off x="2194133" y="267424"/>
            <a:ext cx="3663204" cy="1450443"/>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E69951-FC8C-473B-A547-07E876183DA5}"/>
              </a:ext>
            </a:extLst>
          </p:cNvPr>
          <p:cNvSpPr>
            <a:spLocks noGrp="1"/>
          </p:cNvSpPr>
          <p:nvPr>
            <p:ph type="pic" idx="1"/>
          </p:nvPr>
        </p:nvSpPr>
        <p:spPr>
          <a:xfrm>
            <a:off x="6096000" y="349070"/>
            <a:ext cx="5661804" cy="45679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E27A29A0-3853-4DF0-9D0D-DC7ED826733C}"/>
              </a:ext>
            </a:extLst>
          </p:cNvPr>
          <p:cNvSpPr>
            <a:spLocks noGrp="1"/>
          </p:cNvSpPr>
          <p:nvPr>
            <p:ph type="body" sz="half" idx="2"/>
          </p:nvPr>
        </p:nvSpPr>
        <p:spPr>
          <a:xfrm>
            <a:off x="2194133" y="1867624"/>
            <a:ext cx="3663204" cy="34548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448D8-AD75-48E3-811B-AC68802C3B8B}"/>
              </a:ext>
            </a:extLst>
          </p:cNvPr>
          <p:cNvSpPr>
            <a:spLocks noGrp="1"/>
          </p:cNvSpPr>
          <p:nvPr>
            <p:ph type="dt" sz="half" idx="10"/>
          </p:nvPr>
        </p:nvSpPr>
        <p:spPr/>
        <p:txBody>
          <a:bodyPr/>
          <a:lstStyle/>
          <a:p>
            <a:fld id="{0E159436-CAD7-415E-873A-9119D1A17909}" type="datetimeFigureOut">
              <a:rPr lang="en-GB" smtClean="0"/>
              <a:t>26/10/2021</a:t>
            </a:fld>
            <a:endParaRPr lang="en-GB"/>
          </a:p>
        </p:txBody>
      </p:sp>
      <p:sp>
        <p:nvSpPr>
          <p:cNvPr id="6" name="Footer Placeholder 5">
            <a:extLst>
              <a:ext uri="{FF2B5EF4-FFF2-40B4-BE49-F238E27FC236}">
                <a16:creationId xmlns:a16="http://schemas.microsoft.com/office/drawing/2014/main" id="{4A28A1C3-092D-4D3B-8DF8-8FC1CEDB5C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79724A-8F0D-4D37-B300-54E81B85BF86}"/>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411089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B37B2-9118-46FC-BD23-B15BF11A1B0E}"/>
              </a:ext>
            </a:extLst>
          </p:cNvPr>
          <p:cNvSpPr>
            <a:spLocks noGrp="1"/>
          </p:cNvSpPr>
          <p:nvPr>
            <p:ph type="title"/>
          </p:nvPr>
        </p:nvSpPr>
        <p:spPr>
          <a:xfrm>
            <a:off x="2553418" y="365125"/>
            <a:ext cx="880038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2F6910B-AD30-4292-BB77-1A43DE93E02C}"/>
              </a:ext>
            </a:extLst>
          </p:cNvPr>
          <p:cNvSpPr>
            <a:spLocks noGrp="1"/>
          </p:cNvSpPr>
          <p:nvPr>
            <p:ph type="body" idx="1"/>
          </p:nvPr>
        </p:nvSpPr>
        <p:spPr>
          <a:xfrm>
            <a:off x="327804" y="1825625"/>
            <a:ext cx="1102599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A713869-DC8B-4B5E-8374-2299D434C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59436-CAD7-415E-873A-9119D1A17909}" type="datetimeFigureOut">
              <a:rPr lang="en-GB" smtClean="0"/>
              <a:t>26/10/2021</a:t>
            </a:fld>
            <a:endParaRPr lang="en-GB"/>
          </a:p>
        </p:txBody>
      </p:sp>
      <p:sp>
        <p:nvSpPr>
          <p:cNvPr id="5" name="Footer Placeholder 4">
            <a:extLst>
              <a:ext uri="{FF2B5EF4-FFF2-40B4-BE49-F238E27FC236}">
                <a16:creationId xmlns:a16="http://schemas.microsoft.com/office/drawing/2014/main" id="{381208A4-1F84-4D82-8A1B-5D6B5BAFE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35A914-27BA-4BB6-8F05-F0172088D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1AA7A-3ABB-408E-B5B3-11AAD49DEF5B}" type="slidenum">
              <a:rPr lang="en-GB" smtClean="0"/>
              <a:t>‹#›</a:t>
            </a:fld>
            <a:endParaRPr lang="en-GB"/>
          </a:p>
        </p:txBody>
      </p:sp>
      <p:pic>
        <p:nvPicPr>
          <p:cNvPr id="7" name="Picture 6">
            <a:extLst>
              <a:ext uri="{FF2B5EF4-FFF2-40B4-BE49-F238E27FC236}">
                <a16:creationId xmlns:a16="http://schemas.microsoft.com/office/drawing/2014/main" id="{E8716154-1A27-4154-80D4-AEF6CB04136A}"/>
              </a:ext>
            </a:extLst>
          </p:cNvPr>
          <p:cNvPicPr/>
          <p:nvPr userDrawn="1"/>
        </p:nvPicPr>
        <p:blipFill>
          <a:blip r:embed="rId13">
            <a:alphaModFix amt="16000"/>
            <a:extLst>
              <a:ext uri="{28A0092B-C50C-407E-A947-70E740481C1C}">
                <a14:useLocalDpi xmlns:a14="http://schemas.microsoft.com/office/drawing/2010/main" val="0"/>
              </a:ext>
            </a:extLst>
          </a:blip>
          <a:srcRect/>
          <a:stretch>
            <a:fillRect/>
          </a:stretch>
        </p:blipFill>
        <p:spPr bwMode="auto">
          <a:xfrm>
            <a:off x="-352927" y="141395"/>
            <a:ext cx="3315202" cy="1439755"/>
          </a:xfrm>
          <a:prstGeom prst="rect">
            <a:avLst/>
          </a:prstGeom>
          <a:noFill/>
          <a:ln>
            <a:noFill/>
          </a:ln>
        </p:spPr>
      </p:pic>
      <p:pic>
        <p:nvPicPr>
          <p:cNvPr id="16" name="Picture 15">
            <a:extLst>
              <a:ext uri="{FF2B5EF4-FFF2-40B4-BE49-F238E27FC236}">
                <a16:creationId xmlns:a16="http://schemas.microsoft.com/office/drawing/2014/main" id="{D8E0DC89-A27B-4F66-BE0E-1642DEEE90C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575150"/>
            <a:ext cx="12192000" cy="5346700"/>
          </a:xfrm>
          <a:prstGeom prst="rect">
            <a:avLst/>
          </a:prstGeom>
        </p:spPr>
      </p:pic>
    </p:spTree>
    <p:extLst>
      <p:ext uri="{BB962C8B-B14F-4D97-AF65-F5344CB8AC3E}">
        <p14:creationId xmlns:p14="http://schemas.microsoft.com/office/powerpoint/2010/main" val="310383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683556/Promoting_the_education_of_looked-after_children_and_previously_looked-after_children.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683561/The_designated_teacher_for_looked-after_and_previously_looked-after_children.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A6B752-1F12-46AB-8087-9831C871588F}"/>
              </a:ext>
            </a:extLst>
          </p:cNvPr>
          <p:cNvSpPr>
            <a:spLocks noGrp="1"/>
          </p:cNvSpPr>
          <p:nvPr>
            <p:ph type="title"/>
          </p:nvPr>
        </p:nvSpPr>
        <p:spPr>
          <a:xfrm>
            <a:off x="976544" y="1632135"/>
            <a:ext cx="9929499" cy="1325563"/>
          </a:xfrm>
        </p:spPr>
        <p:txBody>
          <a:bodyPr>
            <a:normAutofit fontScale="90000"/>
          </a:bodyPr>
          <a:lstStyle/>
          <a:p>
            <a:pPr marL="0" indent="0" algn="ctr">
              <a:lnSpc>
                <a:spcPct val="120000"/>
              </a:lnSpc>
              <a:spcBef>
                <a:spcPct val="0"/>
              </a:spcBef>
            </a:pPr>
            <a:br>
              <a:rPr lang="en-US" altLang="en-US" sz="4400" b="1" u="sng" dirty="0">
                <a:solidFill>
                  <a:schemeClr val="tx1"/>
                </a:solidFill>
              </a:rPr>
            </a:br>
            <a:br>
              <a:rPr lang="en-US" altLang="en-US" sz="4400" b="1" dirty="0">
                <a:solidFill>
                  <a:srgbClr val="0070C0"/>
                </a:solidFill>
              </a:rPr>
            </a:br>
            <a:br>
              <a:rPr lang="en-US" altLang="en-US" sz="4400" b="1" dirty="0">
                <a:solidFill>
                  <a:srgbClr val="0070C0"/>
                </a:solidFill>
              </a:rPr>
            </a:br>
            <a:r>
              <a:rPr lang="en-US" altLang="en-US" sz="4400" b="1" dirty="0">
                <a:solidFill>
                  <a:srgbClr val="0070C0"/>
                </a:solidFill>
              </a:rPr>
              <a:t>Bolton’s Virtual School </a:t>
            </a:r>
            <a:br>
              <a:rPr lang="en-US" altLang="en-US" sz="4400" b="1" dirty="0">
                <a:solidFill>
                  <a:srgbClr val="0070C0"/>
                </a:solidFill>
              </a:rPr>
            </a:br>
            <a:br>
              <a:rPr lang="en-US" altLang="en-US" sz="4400" b="1" dirty="0">
                <a:solidFill>
                  <a:srgbClr val="0070C0"/>
                </a:solidFill>
              </a:rPr>
            </a:br>
            <a:r>
              <a:rPr lang="en-US" altLang="en-US" sz="4400" b="1" dirty="0">
                <a:solidFill>
                  <a:srgbClr val="002060"/>
                </a:solidFill>
              </a:rPr>
              <a:t>Designated Teachers’ Forum </a:t>
            </a:r>
            <a:br>
              <a:rPr lang="en-US" altLang="en-US" sz="4400" b="1" dirty="0">
                <a:solidFill>
                  <a:srgbClr val="002060"/>
                </a:solidFill>
              </a:rPr>
            </a:br>
            <a:r>
              <a:rPr lang="en-US" altLang="en-US" sz="4400" b="1" dirty="0">
                <a:solidFill>
                  <a:srgbClr val="002060"/>
                </a:solidFill>
              </a:rPr>
              <a:t>July 2021</a:t>
            </a:r>
            <a:br>
              <a:rPr lang="en-US" altLang="en-US" sz="4400" b="1" dirty="0">
                <a:solidFill>
                  <a:srgbClr val="00B0F0"/>
                </a:solidFill>
              </a:rPr>
            </a:br>
            <a:r>
              <a:rPr lang="en-US" altLang="en-US" sz="4400" b="1" u="sng" dirty="0">
                <a:solidFill>
                  <a:srgbClr val="00B0F0"/>
                </a:solidFill>
              </a:rPr>
              <a:t>Virtual School Head – Lindsay Nelson</a:t>
            </a:r>
            <a:br>
              <a:rPr lang="en-US" altLang="en-US" sz="4400" b="1" dirty="0">
                <a:solidFill>
                  <a:srgbClr val="0070C0"/>
                </a:solidFill>
              </a:rPr>
            </a:br>
            <a:endParaRPr lang="en-GB" dirty="0"/>
          </a:p>
        </p:txBody>
      </p:sp>
    </p:spTree>
    <p:extLst>
      <p:ext uri="{BB962C8B-B14F-4D97-AF65-F5344CB8AC3E}">
        <p14:creationId xmlns:p14="http://schemas.microsoft.com/office/powerpoint/2010/main" val="311877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11F0-A671-4381-AD6D-0F89C16A10E1}"/>
              </a:ext>
            </a:extLst>
          </p:cNvPr>
          <p:cNvSpPr>
            <a:spLocks noGrp="1"/>
          </p:cNvSpPr>
          <p:nvPr>
            <p:ph type="title"/>
          </p:nvPr>
        </p:nvSpPr>
        <p:spPr>
          <a:xfrm>
            <a:off x="2947386" y="538234"/>
            <a:ext cx="8539579" cy="921635"/>
          </a:xfrm>
        </p:spPr>
        <p:txBody>
          <a:bodyPr anchor="ctr">
            <a:noAutofit/>
          </a:bodyPr>
          <a:lstStyle/>
          <a:p>
            <a:r>
              <a:rPr lang="en-GB" sz="3500" b="1" dirty="0">
                <a:solidFill>
                  <a:srgbClr val="00B0F0"/>
                </a:solidFill>
              </a:rPr>
              <a:t>Virtual School Head – Lindsay Nelson </a:t>
            </a:r>
            <a:r>
              <a:rPr lang="en-GB" sz="3500" b="1" dirty="0">
                <a:solidFill>
                  <a:srgbClr val="00B0F0"/>
                </a:solidFill>
                <a:effectLst/>
              </a:rPr>
              <a:t> </a:t>
            </a:r>
            <a:br>
              <a:rPr lang="en-GB" sz="3500" b="1" dirty="0">
                <a:solidFill>
                  <a:srgbClr val="00B0F0"/>
                </a:solidFill>
                <a:effectLst/>
              </a:rPr>
            </a:br>
            <a:endParaRPr lang="en-GB" sz="3500" b="1" dirty="0">
              <a:solidFill>
                <a:srgbClr val="00B0F0"/>
              </a:solidFill>
            </a:endParaRPr>
          </a:p>
        </p:txBody>
      </p:sp>
      <p:sp>
        <p:nvSpPr>
          <p:cNvPr id="3" name="Content Placeholder 2">
            <a:extLst>
              <a:ext uri="{FF2B5EF4-FFF2-40B4-BE49-F238E27FC236}">
                <a16:creationId xmlns:a16="http://schemas.microsoft.com/office/drawing/2014/main" id="{39F1927F-95B3-4F9C-A24C-0D3CDBD35859}"/>
              </a:ext>
            </a:extLst>
          </p:cNvPr>
          <p:cNvSpPr>
            <a:spLocks noGrp="1"/>
          </p:cNvSpPr>
          <p:nvPr>
            <p:ph sz="half" idx="1"/>
          </p:nvPr>
        </p:nvSpPr>
        <p:spPr>
          <a:xfrm>
            <a:off x="310718" y="1222148"/>
            <a:ext cx="8933895" cy="5097618"/>
          </a:xfrm>
        </p:spPr>
        <p:txBody>
          <a:bodyPr>
            <a:normAutofit fontScale="85000" lnSpcReduction="20000"/>
          </a:bodyPr>
          <a:lstStyle/>
          <a:p>
            <a:pPr marL="0" indent="0" algn="ctr">
              <a:lnSpc>
                <a:spcPct val="120000"/>
              </a:lnSpc>
              <a:buNone/>
            </a:pPr>
            <a:r>
              <a:rPr lang="en-GB" sz="1500" dirty="0">
                <a:effectLst/>
              </a:rPr>
              <a:t>	</a:t>
            </a:r>
            <a:r>
              <a:rPr lang="en-GB" sz="1500" i="1" dirty="0">
                <a:effectLst/>
              </a:rPr>
              <a:t>I joined Bolton as Virtual School Head in December 2020, my role is to oversee the education of looked after and previously looked after children. I am a qualified secondary teacher with Senior Leadership experience. My specialism was originally Art and Textiles before specialising within inclusion and becoming Inclusion Manager in a busy Manchester City Centre Secondary school. Where I supported vulnerable pupils and families running the on-site Nurture Provision, trying to prevent exclusions where possible. In 2014 I left mainstream education and joined Trafford’s Virtual School Team as Deputy Head, the last six years of my career have been focusing on the educational needs of looked after children and working closely with education provisions from Early Years to University to narrow the gap within attainment and ensuring Trafford’s Virtual School team continued to have high aspirations for our cohort. </a:t>
            </a:r>
          </a:p>
          <a:p>
            <a:pPr marL="0" indent="0">
              <a:buNone/>
            </a:pPr>
            <a:endParaRPr lang="en-GB" sz="1500" dirty="0">
              <a:effectLst/>
            </a:endParaRPr>
          </a:p>
          <a:p>
            <a:pPr marL="0" indent="0">
              <a:buNone/>
            </a:pPr>
            <a:r>
              <a:rPr lang="en-GB" sz="2100" b="1" dirty="0">
                <a:effectLst/>
              </a:rPr>
              <a:t>As Virtual School Head I am the strategic lead within Bolton ensuring that arrangements are in place to improve the educational experiences and outcomes for our looked after children, including those placed outside out of borough. There are six key operational areas I manage:</a:t>
            </a:r>
          </a:p>
          <a:p>
            <a:pPr marL="0" indent="0">
              <a:buNone/>
            </a:pPr>
            <a:r>
              <a:rPr lang="en-GB" sz="2100" b="1" dirty="0">
                <a:effectLst/>
              </a:rPr>
              <a:t>• know who is on the roll of Bolton’s Virtual School</a:t>
            </a:r>
          </a:p>
          <a:p>
            <a:pPr marL="0" indent="0">
              <a:buNone/>
            </a:pPr>
            <a:r>
              <a:rPr lang="en-GB" sz="2100" b="1" dirty="0">
                <a:effectLst/>
              </a:rPr>
              <a:t>• know where our looked after children live and where they go to school </a:t>
            </a:r>
          </a:p>
          <a:p>
            <a:pPr marL="0" indent="0">
              <a:buNone/>
            </a:pPr>
            <a:r>
              <a:rPr lang="en-GB" sz="2100" b="1" dirty="0">
                <a:effectLst/>
              </a:rPr>
              <a:t>• know, at any time, how they are doing and be able to say if that is good enough </a:t>
            </a:r>
          </a:p>
          <a:p>
            <a:pPr marL="0" indent="0">
              <a:buNone/>
            </a:pPr>
            <a:r>
              <a:rPr lang="en-GB" sz="2100" b="1" dirty="0">
                <a:effectLst/>
              </a:rPr>
              <a:t>• determine what actions to take if they are not doing well enough</a:t>
            </a:r>
          </a:p>
          <a:p>
            <a:pPr marL="0" indent="0">
              <a:buNone/>
            </a:pPr>
            <a:r>
              <a:rPr lang="en-GB" sz="2100" b="1" dirty="0">
                <a:effectLst/>
              </a:rPr>
              <a:t> • evaluate the impact of actions taken to improve attainment and progress</a:t>
            </a:r>
            <a:endParaRPr lang="en-GB" sz="2100" b="1" dirty="0"/>
          </a:p>
          <a:p>
            <a:pPr marL="0" indent="0">
              <a:buNone/>
            </a:pPr>
            <a:r>
              <a:rPr lang="en-GB" sz="2100" b="1" dirty="0">
                <a:effectLst/>
              </a:rPr>
              <a:t>• understand their accountabilities and how their school will be inspected and it’s impact judged. </a:t>
            </a:r>
          </a:p>
          <a:p>
            <a:pPr marL="0" indent="0">
              <a:buNone/>
            </a:pPr>
            <a:endParaRPr lang="en-GB" sz="1500" dirty="0"/>
          </a:p>
        </p:txBody>
      </p:sp>
      <p:pic>
        <p:nvPicPr>
          <p:cNvPr id="1026" name="Picture 2" descr="A picture containing person, indoor&#10;&#10;Description automatically generated">
            <a:extLst>
              <a:ext uri="{FF2B5EF4-FFF2-40B4-BE49-F238E27FC236}">
                <a16:creationId xmlns:a16="http://schemas.microsoft.com/office/drawing/2014/main" id="{7C355B07-0895-4BBC-80AF-30D2327261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99" b="26200"/>
          <a:stretch/>
        </p:blipFill>
        <p:spPr bwMode="auto">
          <a:xfrm>
            <a:off x="9534618" y="2221413"/>
            <a:ext cx="2444318" cy="20526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89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3CEB-E9F8-4522-BB87-647E9F6FB85C}"/>
              </a:ext>
            </a:extLst>
          </p:cNvPr>
          <p:cNvSpPr>
            <a:spLocks noGrp="1"/>
          </p:cNvSpPr>
          <p:nvPr>
            <p:ph type="title"/>
          </p:nvPr>
        </p:nvSpPr>
        <p:spPr/>
        <p:txBody>
          <a:bodyPr>
            <a:normAutofit fontScale="90000"/>
          </a:bodyPr>
          <a:lstStyle/>
          <a:p>
            <a:r>
              <a:rPr lang="en-GB" sz="4400" b="1" dirty="0">
                <a:solidFill>
                  <a:srgbClr val="00B0F0"/>
                </a:solidFill>
              </a:rPr>
              <a:t>Deputy Head – Catherine Hobday </a:t>
            </a:r>
            <a:br>
              <a:rPr lang="en-GB" sz="4400" b="1" dirty="0">
                <a:solidFill>
                  <a:srgbClr val="00B0F0"/>
                </a:solidFill>
              </a:rPr>
            </a:br>
            <a:endParaRPr lang="en-GB" dirty="0">
              <a:solidFill>
                <a:srgbClr val="00B0F0"/>
              </a:solidFill>
            </a:endParaRPr>
          </a:p>
        </p:txBody>
      </p:sp>
      <p:sp>
        <p:nvSpPr>
          <p:cNvPr id="8" name="TextBox 7">
            <a:extLst>
              <a:ext uri="{FF2B5EF4-FFF2-40B4-BE49-F238E27FC236}">
                <a16:creationId xmlns:a16="http://schemas.microsoft.com/office/drawing/2014/main" id="{A48A7BA6-8D82-43F8-927A-A8F645C07881}"/>
              </a:ext>
            </a:extLst>
          </p:cNvPr>
          <p:cNvSpPr txBox="1"/>
          <p:nvPr/>
        </p:nvSpPr>
        <p:spPr>
          <a:xfrm>
            <a:off x="204186" y="1690688"/>
            <a:ext cx="8094771" cy="2985433"/>
          </a:xfrm>
          <a:prstGeom prst="rect">
            <a:avLst/>
          </a:prstGeom>
          <a:noFill/>
        </p:spPr>
        <p:txBody>
          <a:bodyPr wrap="square">
            <a:spAutoFit/>
          </a:bodyPr>
          <a:lstStyle/>
          <a:p>
            <a:pPr algn="ctr"/>
            <a:r>
              <a:rPr lang="en-GB" sz="1700" i="1" dirty="0">
                <a:effectLst/>
                <a:latin typeface="Calibri" panose="020F0502020204030204" pitchFamily="34" charset="0"/>
                <a:ea typeface="Times New Roman" panose="02020603050405020304" pitchFamily="18" charset="0"/>
              </a:rPr>
              <a:t>I am a qualified Secondary teacher with 10 years teaching and middle leadership experience in a Tameside school. My specialism was Science with additional pastoral leadership roles as a year group progress manager, transition lead and head of Key Stage 3. I left mainstream education in 2014 and took on a management role within a Private Early Years setting, before joining Oldham Council as a SEND Officer. I have since progressed to being Senior SEND Officer focussing on the borough’s improvement journey towards the best outcomes for children and young people with SEND and EHCPs. As a result I have worked very closely with schools, SENDCOs, health colleagues and also with the Oldham Virtual School to ensure CLA with SEND receive the highest quality education and best possible outcomes. </a:t>
            </a:r>
            <a:endParaRPr lang="en-GB" sz="1700" i="1" dirty="0">
              <a:effectLst/>
              <a:latin typeface="Calibri" panose="020F0502020204030204" pitchFamily="34" charset="0"/>
              <a:ea typeface="Calibri" panose="020F0502020204030204" pitchFamily="34" charset="0"/>
            </a:endParaRPr>
          </a:p>
          <a:p>
            <a:endParaRPr lang="en-GB" dirty="0"/>
          </a:p>
        </p:txBody>
      </p:sp>
      <p:pic>
        <p:nvPicPr>
          <p:cNvPr id="9" name="Picture 2">
            <a:extLst>
              <a:ext uri="{FF2B5EF4-FFF2-40B4-BE49-F238E27FC236}">
                <a16:creationId xmlns:a16="http://schemas.microsoft.com/office/drawing/2014/main" id="{2A8E71E2-B1F7-401A-A0F2-A8290ED84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46" b="14571"/>
          <a:stretch/>
        </p:blipFill>
        <p:spPr bwMode="auto">
          <a:xfrm>
            <a:off x="8454598" y="1597981"/>
            <a:ext cx="3054842" cy="25653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5D2D53E-B36F-4EBA-9003-6021B5360DA4}"/>
              </a:ext>
            </a:extLst>
          </p:cNvPr>
          <p:cNvSpPr txBox="1"/>
          <p:nvPr/>
        </p:nvSpPr>
        <p:spPr>
          <a:xfrm>
            <a:off x="126506" y="4611737"/>
            <a:ext cx="11485485" cy="1754326"/>
          </a:xfrm>
          <a:prstGeom prst="rect">
            <a:avLst/>
          </a:prstGeom>
          <a:noFill/>
        </p:spPr>
        <p:txBody>
          <a:bodyPr wrap="square">
            <a:spAutoFit/>
          </a:bodyPr>
          <a:lstStyle/>
          <a:p>
            <a:pPr marL="342900" marR="0" lvl="0" indent="-342900" defTabSz="914400" rtl="0" fontAlgn="auto" hangingPunct="1">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US" b="1" i="0" u="none" strike="noStrike" kern="1200" cap="none" spc="0" baseline="0" dirty="0">
                <a:uFillTx/>
              </a:rPr>
              <a:t>To support the Virtual School Head in the overall management and leadership of the Virtual School and delivering a range of services to promote the education of Looked and Previously Looked After Children.</a:t>
            </a:r>
            <a:endParaRPr lang="en-GB" b="1" i="0" u="none" strike="noStrike" kern="1200" cap="none" spc="0" baseline="0" dirty="0">
              <a:uFillTx/>
            </a:endParaRPr>
          </a:p>
          <a:p>
            <a:pPr marL="342900" marR="0" lvl="0" indent="-342900" defTabSz="914400" rtl="0" fontAlgn="auto" hangingPunct="1">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US" b="1" i="0" u="none" strike="noStrike" kern="1200" cap="none" spc="0" baseline="0" dirty="0">
                <a:uFillTx/>
              </a:rPr>
              <a:t>To be responsible for day-to-day leadership and management of PEP Caseworkers and Post-16 Advisor.</a:t>
            </a:r>
            <a:endParaRPr lang="en-GB" b="1" i="0" u="none" strike="noStrike" kern="1200" cap="none" spc="0" baseline="0" dirty="0">
              <a:uFillTx/>
            </a:endParaRPr>
          </a:p>
          <a:p>
            <a:pPr marL="342900" marR="0" lvl="0" indent="-342900" defTabSz="914400" rtl="0" fontAlgn="auto" hangingPunct="1">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US" b="1" i="0" u="none" strike="noStrike" kern="1200" cap="none" spc="0" baseline="0" dirty="0">
                <a:uFillTx/>
              </a:rPr>
              <a:t>To be responsible for the Quality Assurance of Personal Education Plans.</a:t>
            </a:r>
            <a:endParaRPr lang="en-GB" b="1" i="0" u="none" strike="noStrike" kern="1200" cap="none" spc="0" baseline="0" dirty="0">
              <a:uFillTx/>
            </a:endParaRPr>
          </a:p>
          <a:p>
            <a:pPr marL="342900" marR="0" lvl="0" indent="-342900" defTabSz="914400" rtl="0" fontAlgn="auto" hangingPunct="1">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US" b="1" i="0" u="none" strike="noStrike" kern="1200" cap="none" spc="0" baseline="0" dirty="0">
                <a:uFillTx/>
              </a:rPr>
              <a:t>Catherine will </a:t>
            </a:r>
            <a:r>
              <a:rPr lang="en-US" b="1" i="0" u="none" strike="noStrike" kern="1200" cap="none" spc="0" baseline="0" dirty="0" err="1">
                <a:uFillTx/>
              </a:rPr>
              <a:t>deputise</a:t>
            </a:r>
            <a:r>
              <a:rPr lang="en-US" b="1" i="0" u="none" strike="noStrike" kern="1200" cap="none" spc="0" baseline="0" dirty="0">
                <a:uFillTx/>
              </a:rPr>
              <a:t> for the Virtual School Head as appropriate at strategic meetings and in management of the Virtual School team.</a:t>
            </a:r>
          </a:p>
        </p:txBody>
      </p:sp>
    </p:spTree>
    <p:extLst>
      <p:ext uri="{BB962C8B-B14F-4D97-AF65-F5344CB8AC3E}">
        <p14:creationId xmlns:p14="http://schemas.microsoft.com/office/powerpoint/2010/main" val="176590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B325-B609-4FDC-ACED-72F83C639B95}"/>
              </a:ext>
            </a:extLst>
          </p:cNvPr>
          <p:cNvSpPr>
            <a:spLocks noGrp="1"/>
          </p:cNvSpPr>
          <p:nvPr>
            <p:ph type="title"/>
          </p:nvPr>
        </p:nvSpPr>
        <p:spPr/>
        <p:txBody>
          <a:bodyPr/>
          <a:lstStyle/>
          <a:p>
            <a:r>
              <a:rPr lang="en-GB" dirty="0">
                <a:solidFill>
                  <a:srgbClr val="00B0F0"/>
                </a:solidFill>
              </a:rPr>
              <a:t>SEND Lead – Alexis Holt-Garner</a:t>
            </a:r>
            <a:br>
              <a:rPr lang="en-GB" dirty="0">
                <a:solidFill>
                  <a:srgbClr val="00B0F0"/>
                </a:solidFill>
              </a:rPr>
            </a:br>
            <a:endParaRPr lang="en-GB" dirty="0">
              <a:solidFill>
                <a:srgbClr val="00B0F0"/>
              </a:solidFill>
            </a:endParaRPr>
          </a:p>
        </p:txBody>
      </p:sp>
      <p:sp>
        <p:nvSpPr>
          <p:cNvPr id="3" name="Content Placeholder 2">
            <a:extLst>
              <a:ext uri="{FF2B5EF4-FFF2-40B4-BE49-F238E27FC236}">
                <a16:creationId xmlns:a16="http://schemas.microsoft.com/office/drawing/2014/main" id="{5F621213-1CA4-4BF4-B01C-E3B3C8DB6D47}"/>
              </a:ext>
            </a:extLst>
          </p:cNvPr>
          <p:cNvSpPr>
            <a:spLocks noGrp="1"/>
          </p:cNvSpPr>
          <p:nvPr>
            <p:ph idx="1"/>
          </p:nvPr>
        </p:nvSpPr>
        <p:spPr>
          <a:xfrm>
            <a:off x="203518" y="3570951"/>
            <a:ext cx="8638641" cy="2921924"/>
          </a:xfrm>
        </p:spPr>
        <p:txBody>
          <a:bodyPr>
            <a:normAutofit fontScale="55000" lnSpcReduction="20000"/>
          </a:bodyPr>
          <a:lstStyle/>
          <a:p>
            <a:pPr marL="285750" marR="0" lvl="0" indent="-285750" algn="l" defTabSz="914400" rtl="0" fontAlgn="auto" hangingPunct="1">
              <a:lnSpc>
                <a:spcPct val="115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r>
              <a:rPr lang="en-GB" sz="2800" b="1" i="0" u="none" strike="noStrike" kern="1200" cap="none" spc="0" baseline="0" dirty="0">
                <a:solidFill>
                  <a:srgbClr val="000000"/>
                </a:solidFill>
                <a:uFillTx/>
                <a:latin typeface="Arial" pitchFamily="34"/>
                <a:ea typeface="Times New Roman" pitchFamily="18"/>
                <a:cs typeface="Times New Roman" pitchFamily="18"/>
              </a:rPr>
              <a:t>To support the Virtual School Head in ensuring that Bolton Council fulfils its statutory duties in promoting the education of looked after and previously looked after children.</a:t>
            </a:r>
            <a:endParaRPr lang="en-GB" sz="2800" b="1" i="0" u="none" strike="noStrike" kern="1200" cap="none" spc="0" baseline="0" dirty="0">
              <a:solidFill>
                <a:srgbClr val="000000"/>
              </a:solidFill>
              <a:uFillTx/>
              <a:latin typeface="Calibri" pitchFamily="34"/>
              <a:ea typeface="Calibri" pitchFamily="34"/>
              <a:cs typeface="Times New Roman" pitchFamily="18"/>
            </a:endParaRPr>
          </a:p>
          <a:p>
            <a:pPr marL="285750" marR="0" lvl="0" indent="-285750" algn="just" defTabSz="914400" rtl="0" fontAlgn="auto" hangingPunct="1">
              <a:lnSpc>
                <a:spcPct val="115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r>
              <a:rPr lang="en-GB" sz="2800" b="1" i="0" u="none" strike="noStrike" kern="1200" cap="none" spc="0" baseline="0" dirty="0">
                <a:solidFill>
                  <a:srgbClr val="000000"/>
                </a:solidFill>
                <a:uFillTx/>
                <a:latin typeface="Arial" pitchFamily="34"/>
                <a:ea typeface="Times New Roman" pitchFamily="18"/>
                <a:cs typeface="Times New Roman" pitchFamily="18"/>
              </a:rPr>
              <a:t> To provide guidance and support with arrangements associated with the identification, information gathering, assessment, provision, and review and monitoring for looked after and previously looked after children and young people with special educational needs.</a:t>
            </a:r>
            <a:endParaRPr lang="en-GB" sz="2800" b="1" i="0" u="none" strike="noStrike" kern="1200" cap="none" spc="0" baseline="0" dirty="0">
              <a:solidFill>
                <a:srgbClr val="000000"/>
              </a:solidFill>
              <a:uFillTx/>
              <a:latin typeface="Calibri" pitchFamily="34"/>
              <a:ea typeface="Calibri" pitchFamily="34"/>
              <a:cs typeface="Times New Roman" pitchFamily="18"/>
            </a:endParaRPr>
          </a:p>
          <a:p>
            <a:pPr marL="285750" marR="0" lvl="0" indent="-285750" algn="just" defTabSz="914400" rtl="0" fontAlgn="auto" hangingPunct="1">
              <a:lnSpc>
                <a:spcPct val="115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r>
              <a:rPr lang="en-GB" sz="2800" b="1" i="0" u="none" strike="noStrike" kern="1200" cap="none" spc="0" baseline="0" dirty="0">
                <a:solidFill>
                  <a:srgbClr val="000000"/>
                </a:solidFill>
                <a:uFillTx/>
                <a:latin typeface="Arial" pitchFamily="34"/>
                <a:ea typeface="Times New Roman" pitchFamily="18"/>
                <a:cs typeface="Times New Roman" pitchFamily="18"/>
              </a:rPr>
              <a:t>To take a lead in cases of looked after children who have EHC Plans or where plans are in process.</a:t>
            </a:r>
            <a:endParaRPr lang="en-GB" sz="2800" b="1" i="0" u="none" strike="noStrike" kern="1200" cap="none" spc="0" baseline="0" dirty="0">
              <a:solidFill>
                <a:srgbClr val="000000"/>
              </a:solidFill>
              <a:uFillTx/>
              <a:latin typeface="Calibri" pitchFamily="34"/>
              <a:ea typeface="Calibri" pitchFamily="34"/>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1" i="0" u="none" strike="noStrike" kern="1200" cap="none" spc="0" baseline="0" dirty="0">
                <a:solidFill>
                  <a:srgbClr val="000000"/>
                </a:solidFill>
                <a:uFillTx/>
                <a:latin typeface="Arial" pitchFamily="34"/>
                <a:ea typeface="Times New Roman" pitchFamily="18"/>
              </a:rPr>
              <a:t>To attend SEN Panel within Bolton and other Local Authorities to ensure efficient information sharing and seamless processes.</a:t>
            </a:r>
            <a:endParaRPr lang="en-GB" sz="2800" b="1" i="0" u="none" strike="noStrike" kern="1200" cap="none" spc="0" baseline="0" dirty="0">
              <a:solidFill>
                <a:srgbClr val="000000"/>
              </a:solidFill>
              <a:uFillTx/>
              <a:latin typeface="Arial" pitchFamily="34"/>
              <a:ea typeface="Times New Roman" pitchFamily="18"/>
              <a:cs typeface="Times New Roman" pitchFamily="18"/>
            </a:endParaRPr>
          </a:p>
          <a:p>
            <a:pPr marL="0" indent="0">
              <a:buNone/>
            </a:pPr>
            <a:endParaRPr lang="en-GB" dirty="0"/>
          </a:p>
        </p:txBody>
      </p:sp>
      <p:sp>
        <p:nvSpPr>
          <p:cNvPr id="5" name="TextBox 4">
            <a:extLst>
              <a:ext uri="{FF2B5EF4-FFF2-40B4-BE49-F238E27FC236}">
                <a16:creationId xmlns:a16="http://schemas.microsoft.com/office/drawing/2014/main" id="{2E73FB72-ED8A-427E-AA2E-7AEADE46A037}"/>
              </a:ext>
            </a:extLst>
          </p:cNvPr>
          <p:cNvSpPr txBox="1"/>
          <p:nvPr/>
        </p:nvSpPr>
        <p:spPr>
          <a:xfrm>
            <a:off x="502629" y="1575566"/>
            <a:ext cx="8428306" cy="1815882"/>
          </a:xfrm>
          <a:prstGeom prst="rect">
            <a:avLst/>
          </a:prstGeom>
          <a:noFill/>
        </p:spPr>
        <p:txBody>
          <a:bodyPr wrap="square" rtlCol="0">
            <a:spAutoFit/>
          </a:bodyPr>
          <a:lstStyle/>
          <a:p>
            <a:pPr>
              <a:spcAft>
                <a:spcPts val="800"/>
              </a:spcAft>
            </a:pPr>
            <a:r>
              <a:rPr lang="en-GB" sz="1400" i="1" dirty="0">
                <a:latin typeface="Calibri" panose="020F0502020204030204" pitchFamily="34" charset="0"/>
                <a:ea typeface="Calibri" panose="020F0502020204030204" pitchFamily="34" charset="0"/>
              </a:rPr>
              <a:t>	</a:t>
            </a:r>
            <a:r>
              <a:rPr lang="en-GB" sz="1400" i="1" dirty="0">
                <a:effectLst/>
                <a:latin typeface="Calibri" panose="020F0502020204030204" pitchFamily="34" charset="0"/>
                <a:ea typeface="Calibri" panose="020F0502020204030204" pitchFamily="34" charset="0"/>
              </a:rPr>
              <a:t>I have worked in a variety of Special Education Needs schools as well as working as SENCO in a mainstream Secondary school. I am a fully qualified SENCO who has been working on the Senior Leadership Team in my current SEMH (Social, Emotional and Mental Health) school. I have written Education Health and Care Plans (EHCPs) for Tameside Council and I have worked with students with differing needs, including those with Profound Multiple Learning Difficulties, Autism and students in mainstream with Dyslexia. I have created networks for SENCOs and Designated Teacher’s to share best practice as well as support each other and I look forward to working with a variety of colleagues in Bolton to ensure high levels of support for looked after and previously looked after children.   </a:t>
            </a:r>
          </a:p>
        </p:txBody>
      </p:sp>
      <p:pic>
        <p:nvPicPr>
          <p:cNvPr id="9" name="Picture 8" descr="A person smiling for the camera&#10;&#10;Description automatically generated with low confidence">
            <a:extLst>
              <a:ext uri="{FF2B5EF4-FFF2-40B4-BE49-F238E27FC236}">
                <a16:creationId xmlns:a16="http://schemas.microsoft.com/office/drawing/2014/main" id="{5F44F538-0F42-415C-8B03-8539F927A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1087322"/>
            <a:ext cx="2634147" cy="4004886"/>
          </a:xfrm>
          <a:prstGeom prst="rect">
            <a:avLst/>
          </a:prstGeom>
        </p:spPr>
      </p:pic>
    </p:spTree>
    <p:extLst>
      <p:ext uri="{BB962C8B-B14F-4D97-AF65-F5344CB8AC3E}">
        <p14:creationId xmlns:p14="http://schemas.microsoft.com/office/powerpoint/2010/main" val="390641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0D5A-AAAA-47F6-8AD0-05E1DBD31B03}"/>
              </a:ext>
            </a:extLst>
          </p:cNvPr>
          <p:cNvSpPr>
            <a:spLocks noGrp="1"/>
          </p:cNvSpPr>
          <p:nvPr>
            <p:ph type="title"/>
          </p:nvPr>
        </p:nvSpPr>
        <p:spPr>
          <a:xfrm>
            <a:off x="2703090" y="457200"/>
            <a:ext cx="6973570" cy="1600200"/>
          </a:xfrm>
        </p:spPr>
        <p:txBody>
          <a:bodyPr>
            <a:noAutofit/>
          </a:bodyPr>
          <a:lstStyle/>
          <a:p>
            <a:r>
              <a:rPr lang="en-GB" sz="3300" b="1" dirty="0">
                <a:solidFill>
                  <a:srgbClr val="00B0F0"/>
                </a:solidFill>
              </a:rPr>
              <a:t>Secondary PEP Lead – Gillian Bentham </a:t>
            </a:r>
            <a:br>
              <a:rPr lang="en-GB" sz="3300" b="1" dirty="0">
                <a:solidFill>
                  <a:srgbClr val="00B0F0"/>
                </a:solidFill>
              </a:rPr>
            </a:br>
            <a:endParaRPr lang="en-GB" sz="3300" b="1" dirty="0">
              <a:solidFill>
                <a:srgbClr val="00B0F0"/>
              </a:solidFill>
            </a:endParaRPr>
          </a:p>
        </p:txBody>
      </p:sp>
      <p:sp>
        <p:nvSpPr>
          <p:cNvPr id="3" name="Content Placeholder 2">
            <a:extLst>
              <a:ext uri="{FF2B5EF4-FFF2-40B4-BE49-F238E27FC236}">
                <a16:creationId xmlns:a16="http://schemas.microsoft.com/office/drawing/2014/main" id="{1D00F89E-D330-4493-8036-2BE658C06BA6}"/>
              </a:ext>
            </a:extLst>
          </p:cNvPr>
          <p:cNvSpPr>
            <a:spLocks noGrp="1"/>
          </p:cNvSpPr>
          <p:nvPr>
            <p:ph idx="1"/>
          </p:nvPr>
        </p:nvSpPr>
        <p:spPr>
          <a:xfrm>
            <a:off x="258084" y="1839520"/>
            <a:ext cx="9152246" cy="4705110"/>
          </a:xfrm>
        </p:spPr>
        <p:txBody>
          <a:bodyPr>
            <a:normAutofit fontScale="85000" lnSpcReduction="10000"/>
          </a:bodyPr>
          <a:lstStyle/>
          <a:p>
            <a:pPr marL="0" indent="0" algn="ctr">
              <a:lnSpc>
                <a:spcPct val="110000"/>
              </a:lnSpc>
              <a:spcBef>
                <a:spcPts val="0"/>
              </a:spcBef>
              <a:buSzPct val="100000"/>
              <a:buNone/>
              <a:defRPr sz="1800" b="0" i="0" u="none" strike="noStrike" kern="0" cap="none" spc="0" baseline="0">
                <a:solidFill>
                  <a:srgbClr val="000000"/>
                </a:solidFill>
                <a:uFillTx/>
              </a:defRPr>
            </a:pPr>
            <a:r>
              <a:rPr lang="en-GB" sz="1800" dirty="0">
                <a:effectLst/>
                <a:latin typeface="Calibri" panose="020F0502020204030204" pitchFamily="34" charset="0"/>
                <a:ea typeface="Calibri" panose="020F0502020204030204" pitchFamily="34" charset="0"/>
              </a:rPr>
              <a:t> </a:t>
            </a:r>
            <a:r>
              <a:rPr lang="en-GB" sz="1800" i="1" dirty="0">
                <a:effectLst/>
                <a:latin typeface="Calibri" panose="020F0502020204030204" pitchFamily="34" charset="0"/>
                <a:ea typeface="Calibri" panose="020F0502020204030204" pitchFamily="34" charset="0"/>
              </a:rPr>
              <a:t>I have always worked in schools; firstly as an MFL teacher, then moved through the pastoral route to Head of Year, Deputy Headteacher and finally Safeguarding and Well-being Officer. I have always worked in Bolton and supported vulnerable students,  including working with the Virtual School and some of the team already. I  have experience of other virtual school's too with the Looked after children I have supported. I have lots of contacts in Bolton already and I am eager to get into schools and build a relationship with them so we can ensure our students are well supported and make the progress they need to get the best life chances they deserve.</a:t>
            </a:r>
          </a:p>
          <a:p>
            <a:pPr marL="342900" marR="0" lvl="0" indent="-342900" algn="l" defTabSz="914400" rtl="0" fontAlgn="auto" hangingPunct="1">
              <a:lnSpc>
                <a:spcPct val="11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endParaRPr lang="en-GB" dirty="0">
              <a:solidFill>
                <a:srgbClr val="000000"/>
              </a:solidFill>
              <a:latin typeface="Arial" pitchFamily="34"/>
              <a:ea typeface="Times New Roman" pitchFamily="18"/>
              <a:cs typeface="Arial" pitchFamily="34"/>
            </a:endParaRPr>
          </a:p>
          <a:p>
            <a:pPr marL="342900" marR="0" lvl="0" indent="-342900" algn="l" defTabSz="914400" rtl="0" fontAlgn="auto" hangingPunct="1">
              <a:lnSpc>
                <a:spcPct val="11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sz="2800" i="0" u="none" strike="noStrike" kern="1200" cap="none" spc="0" baseline="0" dirty="0">
                <a:solidFill>
                  <a:srgbClr val="000000"/>
                </a:solidFill>
                <a:uFillTx/>
                <a:latin typeface="Arial" pitchFamily="34"/>
                <a:ea typeface="Times New Roman" pitchFamily="18"/>
                <a:cs typeface="Arial" pitchFamily="34"/>
              </a:rPr>
              <a:t>Gill will be responsible for the Secondary cohort of looked after children, ensuring that termly PEP meetings are scheduled, completed within timescales and the personal education plan is a robust, living and working document. </a:t>
            </a:r>
          </a:p>
          <a:p>
            <a:pPr marL="0" marR="0" lvl="0" indent="0" algn="l" defTabSz="914400" rtl="0" fontAlgn="auto" hangingPunct="1">
              <a:lnSpc>
                <a:spcPct val="110000"/>
              </a:lnSpc>
              <a:spcBef>
                <a:spcPts val="0"/>
              </a:spcBef>
              <a:spcAft>
                <a:spcPts val="0"/>
              </a:spcAft>
              <a:buSzPct val="100000"/>
              <a:buNone/>
              <a:tabLst/>
              <a:defRPr sz="1800" b="0" i="0" u="none" strike="noStrike" kern="0" cap="none" spc="0" baseline="0">
                <a:solidFill>
                  <a:srgbClr val="000000"/>
                </a:solidFill>
                <a:uFillTx/>
              </a:defRPr>
            </a:pPr>
            <a:endParaRPr lang="en-GB" sz="2800" i="0" u="none" strike="noStrike" kern="1200" cap="none" spc="0" baseline="0" dirty="0">
              <a:solidFill>
                <a:srgbClr val="000000"/>
              </a:solidFill>
              <a:uFillTx/>
              <a:latin typeface="Arial" pitchFamily="34"/>
              <a:ea typeface="Times New Roman" pitchFamily="18"/>
              <a:cs typeface="Arial" pitchFamily="34"/>
            </a:endParaRPr>
          </a:p>
          <a:p>
            <a:pPr marL="342900" marR="0" lvl="0" indent="-342900" algn="l" defTabSz="914400" rtl="0" fontAlgn="auto" hangingPunct="1">
              <a:lnSpc>
                <a:spcPct val="110000"/>
              </a:lnSpc>
              <a:spcBef>
                <a:spcPts val="600"/>
              </a:spcBef>
              <a:spcAft>
                <a:spcPts val="0"/>
              </a:spcAft>
              <a:buSzPct val="100000"/>
              <a:buFont typeface="Symbol" pitchFamily="18"/>
              <a:buChar char=""/>
              <a:tabLst/>
              <a:defRPr sz="1800" b="0" i="0" u="none" strike="noStrike" kern="0" cap="none" spc="0" baseline="0">
                <a:solidFill>
                  <a:srgbClr val="000000"/>
                </a:solidFill>
                <a:uFillTx/>
              </a:defRPr>
            </a:pPr>
            <a:r>
              <a:rPr lang="en-GB" sz="2800" i="0" u="none" strike="noStrike" kern="1200" cap="none" spc="0" baseline="0" dirty="0">
                <a:solidFill>
                  <a:srgbClr val="000000"/>
                </a:solidFill>
                <a:uFillTx/>
                <a:latin typeface="Arial" pitchFamily="34"/>
                <a:ea typeface="Times New Roman" pitchFamily="18"/>
                <a:cs typeface="Arial" pitchFamily="34"/>
              </a:rPr>
              <a:t>Managing the Secondary cohort of looked after children and being responsible for promoting their educational achievements. </a:t>
            </a:r>
          </a:p>
          <a:p>
            <a:pPr marL="0" marR="0" lvl="0" indent="0" algn="l" defTabSz="914400" rtl="0" fontAlgn="auto" hangingPunct="1">
              <a:lnSpc>
                <a:spcPct val="110000"/>
              </a:lnSpc>
              <a:spcBef>
                <a:spcPts val="600"/>
              </a:spcBef>
              <a:spcAft>
                <a:spcPts val="0"/>
              </a:spcAft>
              <a:buSzPct val="100000"/>
              <a:buNone/>
              <a:tabLst/>
              <a:defRPr sz="1800" b="0" i="0" u="none" strike="noStrike" kern="0" cap="none" spc="0" baseline="0">
                <a:solidFill>
                  <a:srgbClr val="000000"/>
                </a:solidFill>
                <a:uFillTx/>
              </a:defRPr>
            </a:pPr>
            <a:endParaRPr lang="en-GB" sz="2800" i="0" u="none" strike="noStrike" kern="1200" cap="none" spc="0" baseline="0" dirty="0">
              <a:solidFill>
                <a:srgbClr val="000000"/>
              </a:solidFill>
              <a:uFillTx/>
              <a:latin typeface="Arial" pitchFamily="34"/>
              <a:ea typeface="Times New Roman" pitchFamily="18"/>
              <a:cs typeface="Arial" pitchFamily="34"/>
            </a:endParaRPr>
          </a:p>
          <a:p>
            <a:pPr marL="0" indent="0">
              <a:buNone/>
            </a:pPr>
            <a:endParaRPr lang="en-GB" dirty="0"/>
          </a:p>
        </p:txBody>
      </p:sp>
      <p:pic>
        <p:nvPicPr>
          <p:cNvPr id="5" name="Picture 4" descr="A person wearing glasses&#10;&#10;Description automatically generated with medium confidence">
            <a:extLst>
              <a:ext uri="{FF2B5EF4-FFF2-40B4-BE49-F238E27FC236}">
                <a16:creationId xmlns:a16="http://schemas.microsoft.com/office/drawing/2014/main" id="{E4D9B0A9-D029-4DE3-9641-C43B4D0E8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910" y="853173"/>
            <a:ext cx="2596923" cy="3338902"/>
          </a:xfrm>
          <a:prstGeom prst="rect">
            <a:avLst/>
          </a:prstGeom>
        </p:spPr>
      </p:pic>
    </p:spTree>
    <p:extLst>
      <p:ext uri="{BB962C8B-B14F-4D97-AF65-F5344CB8AC3E}">
        <p14:creationId xmlns:p14="http://schemas.microsoft.com/office/powerpoint/2010/main" val="70324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5EEE9-64EE-4704-9412-8510A31CE0F7}"/>
              </a:ext>
            </a:extLst>
          </p:cNvPr>
          <p:cNvSpPr>
            <a:spLocks noGrp="1"/>
          </p:cNvSpPr>
          <p:nvPr>
            <p:ph type="title"/>
          </p:nvPr>
        </p:nvSpPr>
        <p:spPr>
          <a:xfrm>
            <a:off x="2553418" y="365125"/>
            <a:ext cx="8800381" cy="1325563"/>
          </a:xfrm>
        </p:spPr>
        <p:txBody>
          <a:bodyPr anchor="ctr">
            <a:normAutofit/>
          </a:bodyPr>
          <a:lstStyle/>
          <a:p>
            <a:r>
              <a:rPr lang="en-GB" sz="3700" b="1" dirty="0">
                <a:solidFill>
                  <a:srgbClr val="00B0F0"/>
                </a:solidFill>
              </a:rPr>
              <a:t>Primary PEP Lead – Kim Young</a:t>
            </a:r>
            <a:br>
              <a:rPr lang="en-GB" sz="3700" b="1" dirty="0">
                <a:solidFill>
                  <a:srgbClr val="00B0F0"/>
                </a:solidFill>
              </a:rPr>
            </a:br>
            <a:endParaRPr lang="en-GB" sz="3700" b="1" dirty="0">
              <a:solidFill>
                <a:srgbClr val="00B0F0"/>
              </a:solidFill>
            </a:endParaRPr>
          </a:p>
        </p:txBody>
      </p:sp>
      <p:sp>
        <p:nvSpPr>
          <p:cNvPr id="3" name="Content Placeholder 2">
            <a:extLst>
              <a:ext uri="{FF2B5EF4-FFF2-40B4-BE49-F238E27FC236}">
                <a16:creationId xmlns:a16="http://schemas.microsoft.com/office/drawing/2014/main" id="{7D5F8499-B70D-4320-8AC9-D1A4CC33D48A}"/>
              </a:ext>
            </a:extLst>
          </p:cNvPr>
          <p:cNvSpPr>
            <a:spLocks noGrp="1"/>
          </p:cNvSpPr>
          <p:nvPr>
            <p:ph sz="half" idx="1"/>
          </p:nvPr>
        </p:nvSpPr>
        <p:spPr>
          <a:xfrm>
            <a:off x="112478" y="4317206"/>
            <a:ext cx="10658383" cy="4351338"/>
          </a:xfrm>
        </p:spPr>
        <p:txBody>
          <a:bodyPr>
            <a:normAutofit/>
          </a:bodyPr>
          <a:lstStyle/>
          <a:p>
            <a:pPr marL="342900" marR="0" lvl="0" indent="-342900" defTabSz="914400" rtl="0" fontAlgn="auto" hangingPunct="1">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b="1" i="0" u="none" strike="noStrike" kern="1200" cap="none" spc="0" baseline="0" dirty="0">
                <a:uFillTx/>
              </a:rPr>
              <a:t>Kim will be responsible for the Primary cohort of looked after children, ensuring that termly PEP meetings are scheduled, completed within timescales and the personal education plan is a robust, living and working document. </a:t>
            </a:r>
          </a:p>
          <a:p>
            <a:pPr marL="0" marR="0" lvl="0" indent="0" defTabSz="914400" rtl="0" fontAlgn="auto" hangingPunct="1">
              <a:spcBef>
                <a:spcPts val="0"/>
              </a:spcBef>
              <a:spcAft>
                <a:spcPts val="0"/>
              </a:spcAft>
              <a:buSzPct val="100000"/>
              <a:buNone/>
              <a:tabLst/>
              <a:defRPr sz="1800" b="0" i="0" u="none" strike="noStrike" kern="0" cap="none" spc="0" baseline="0">
                <a:solidFill>
                  <a:srgbClr val="000000"/>
                </a:solidFill>
                <a:uFillTx/>
              </a:defRPr>
            </a:pPr>
            <a:endParaRPr lang="en-GB" b="1" i="0" u="none" strike="noStrike" kern="1200" cap="none" spc="0" baseline="0" dirty="0">
              <a:uFillTx/>
            </a:endParaRPr>
          </a:p>
          <a:p>
            <a:pPr marL="342900" marR="0" lvl="0" indent="-342900" defTabSz="914400" rtl="0" fontAlgn="auto" hangingPunct="1">
              <a:spcBef>
                <a:spcPts val="600"/>
              </a:spcBef>
              <a:spcAft>
                <a:spcPts val="0"/>
              </a:spcAft>
              <a:buSzPct val="100000"/>
              <a:buFont typeface="Symbol" pitchFamily="18"/>
              <a:buChar char=""/>
              <a:tabLst/>
              <a:defRPr sz="1800" b="0" i="0" u="none" strike="noStrike" kern="0" cap="none" spc="0" baseline="0">
                <a:solidFill>
                  <a:srgbClr val="000000"/>
                </a:solidFill>
                <a:uFillTx/>
              </a:defRPr>
            </a:pPr>
            <a:r>
              <a:rPr lang="en-GB" b="1" i="0" u="none" strike="noStrike" kern="1200" cap="none" spc="0" baseline="0" dirty="0">
                <a:uFillTx/>
              </a:rPr>
              <a:t>Managing the primary cohort of looked after children and being responsible for promoting their educational achievements. </a:t>
            </a:r>
          </a:p>
          <a:p>
            <a:pPr marL="0" indent="0">
              <a:buNone/>
            </a:pPr>
            <a:endParaRPr lang="en-GB" b="1" dirty="0"/>
          </a:p>
        </p:txBody>
      </p:sp>
      <p:pic>
        <p:nvPicPr>
          <p:cNvPr id="5" name="Picture 4" descr="A picture containing person, clothing&#10;&#10;Description automatically generated">
            <a:extLst>
              <a:ext uri="{FF2B5EF4-FFF2-40B4-BE49-F238E27FC236}">
                <a16:creationId xmlns:a16="http://schemas.microsoft.com/office/drawing/2014/main" id="{6ABBCC36-8995-4A01-90BF-3D8675CD53B5}"/>
              </a:ext>
            </a:extLst>
          </p:cNvPr>
          <p:cNvPicPr>
            <a:picLocks noChangeAspect="1"/>
          </p:cNvPicPr>
          <p:nvPr/>
        </p:nvPicPr>
        <p:blipFill rotWithShape="1">
          <a:blip r:embed="rId2">
            <a:extLst>
              <a:ext uri="{28A0092B-C50C-407E-A947-70E740481C1C}">
                <a14:useLocalDpi xmlns:a14="http://schemas.microsoft.com/office/drawing/2010/main" val="0"/>
              </a:ext>
            </a:extLst>
          </a:blip>
          <a:srcRect t="15259" b="21759"/>
          <a:stretch/>
        </p:blipFill>
        <p:spPr>
          <a:xfrm>
            <a:off x="8421976" y="1357008"/>
            <a:ext cx="3272291" cy="2747963"/>
          </a:xfrm>
          <a:prstGeom prst="rect">
            <a:avLst/>
          </a:prstGeom>
          <a:noFill/>
        </p:spPr>
      </p:pic>
      <p:sp>
        <p:nvSpPr>
          <p:cNvPr id="6" name="TextBox 5">
            <a:extLst>
              <a:ext uri="{FF2B5EF4-FFF2-40B4-BE49-F238E27FC236}">
                <a16:creationId xmlns:a16="http://schemas.microsoft.com/office/drawing/2014/main" id="{CE235BAC-99AD-4CC4-8160-4C03FF3DB4BF}"/>
              </a:ext>
            </a:extLst>
          </p:cNvPr>
          <p:cNvSpPr txBox="1"/>
          <p:nvPr/>
        </p:nvSpPr>
        <p:spPr>
          <a:xfrm>
            <a:off x="192377" y="1690688"/>
            <a:ext cx="8229599" cy="2262158"/>
          </a:xfrm>
          <a:prstGeom prst="rect">
            <a:avLst/>
          </a:prstGeom>
          <a:noFill/>
        </p:spPr>
        <p:txBody>
          <a:bodyPr wrap="square" rtlCol="0">
            <a:spAutoFit/>
          </a:bodyPr>
          <a:lstStyle/>
          <a:p>
            <a:r>
              <a:rPr lang="en-GB" i="1" dirty="0">
                <a:latin typeface="Calibri" panose="020F0502020204030204" pitchFamily="34" charset="0"/>
                <a:ea typeface="Calibri" panose="020F0502020204030204" pitchFamily="34" charset="0"/>
              </a:rPr>
              <a:t>	</a:t>
            </a:r>
            <a:r>
              <a:rPr lang="en-GB" sz="1500" i="1" dirty="0">
                <a:effectLst/>
                <a:latin typeface="Calibri" panose="020F0502020204030204" pitchFamily="34" charset="0"/>
                <a:ea typeface="Calibri" panose="020F0502020204030204" pitchFamily="34" charset="0"/>
              </a:rPr>
              <a:t>Previously I had a career within Human Resources for Manchester City Council before completing my </a:t>
            </a:r>
            <a:r>
              <a:rPr lang="en-GB" sz="1500" i="1" dirty="0" err="1">
                <a:effectLst/>
                <a:latin typeface="Calibri" panose="020F0502020204030204" pitchFamily="34" charset="0"/>
                <a:ea typeface="Calibri" panose="020F0502020204030204" pitchFamily="34" charset="0"/>
              </a:rPr>
              <a:t>PgCE</a:t>
            </a:r>
            <a:r>
              <a:rPr lang="en-GB" sz="1500" i="1" dirty="0">
                <a:effectLst/>
                <a:latin typeface="Calibri" panose="020F0502020204030204" pitchFamily="34" charset="0"/>
                <a:ea typeface="Calibri" panose="020F0502020204030204" pitchFamily="34" charset="0"/>
              </a:rPr>
              <a:t> and qualifying as a primary school teacher. I spent five years working within Salford as a KS1/2 teacher and SMSC Lead, with a focus on children’s mental health and wellbeing. In 2020 I joined Holy Cross College in Bury, to further enhance my skill set by taking on a pastoral role. Here I developed my work on the wellbeing of young adults throughout an unusual and challenging year, due to the global pandemic.  With an abundance of new skills acquired I realised that Primary was my passion, therefore I am really looking forward to working with the Schools in Bolton to focus on the education of looked after children, their attainment, aspirations, and wellbeing. </a:t>
            </a:r>
            <a:endParaRPr lang="en-GB" sz="15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55363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D5A4-CE49-47B1-A079-D8DCCC30F91D}"/>
              </a:ext>
            </a:extLst>
          </p:cNvPr>
          <p:cNvSpPr>
            <a:spLocks noGrp="1"/>
          </p:cNvSpPr>
          <p:nvPr>
            <p:ph type="title"/>
          </p:nvPr>
        </p:nvSpPr>
        <p:spPr>
          <a:xfrm>
            <a:off x="3577701" y="-421689"/>
            <a:ext cx="7039992" cy="1600200"/>
          </a:xfrm>
        </p:spPr>
        <p:txBody>
          <a:bodyPr anchor="b">
            <a:normAutofit/>
          </a:bodyPr>
          <a:lstStyle/>
          <a:p>
            <a:r>
              <a:rPr lang="en-GB" b="1" dirty="0">
                <a:solidFill>
                  <a:srgbClr val="00B0F0"/>
                </a:solidFill>
              </a:rPr>
              <a:t>Post-16 Advisor – Debbie Selby </a:t>
            </a:r>
          </a:p>
        </p:txBody>
      </p:sp>
      <p:pic>
        <p:nvPicPr>
          <p:cNvPr id="2050" name="id-A77A48B0-90F8-4671-96C9-7729183B1C05" descr="Image.jpeg">
            <a:extLst>
              <a:ext uri="{FF2B5EF4-FFF2-40B4-BE49-F238E27FC236}">
                <a16:creationId xmlns:a16="http://schemas.microsoft.com/office/drawing/2014/main" id="{E41B26F9-8587-4DF0-8B45-97369CC450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26" r="2" b="6377"/>
          <a:stretch/>
        </p:blipFill>
        <p:spPr bwMode="auto">
          <a:xfrm>
            <a:off x="8451542" y="1683428"/>
            <a:ext cx="2406697" cy="25670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 name="Text Placeholder 3">
            <a:extLst>
              <a:ext uri="{FF2B5EF4-FFF2-40B4-BE49-F238E27FC236}">
                <a16:creationId xmlns:a16="http://schemas.microsoft.com/office/drawing/2014/main" id="{2615D003-C973-4986-B4E2-C2E051BA623B}"/>
              </a:ext>
            </a:extLst>
          </p:cNvPr>
          <p:cNvSpPr>
            <a:spLocks noGrp="1"/>
          </p:cNvSpPr>
          <p:nvPr>
            <p:ph type="body" sz="half" idx="2"/>
          </p:nvPr>
        </p:nvSpPr>
        <p:spPr>
          <a:xfrm>
            <a:off x="275208" y="1683428"/>
            <a:ext cx="7483875" cy="4185560"/>
          </a:xfrm>
        </p:spPr>
        <p:txBody>
          <a:bodyPr>
            <a:normAutofit fontScale="92500" lnSpcReduction="20000"/>
          </a:bodyPr>
          <a:lstStyle/>
          <a:p>
            <a:pPr algn="ctr">
              <a:lnSpc>
                <a:spcPct val="100000"/>
              </a:lnSpc>
              <a:spcBef>
                <a:spcPts val="0"/>
              </a:spcBef>
              <a:buSzPct val="100000"/>
              <a:defRPr sz="1800" b="0" i="0" u="none" strike="noStrike" kern="0" cap="none" spc="0" baseline="0">
                <a:solidFill>
                  <a:srgbClr val="000000"/>
                </a:solidFill>
                <a:uFillTx/>
              </a:defRPr>
            </a:pPr>
            <a:r>
              <a:rPr lang="en-GB" sz="1800" i="1" dirty="0">
                <a:effectLst/>
                <a:latin typeface="Calibri" panose="020F0502020204030204" pitchFamily="34" charset="0"/>
                <a:ea typeface="Calibri" panose="020F0502020204030204" pitchFamily="34" charset="0"/>
              </a:rPr>
              <a:t>Since 2014, Debbie has managed the Looked After Supported Employment (LASE) scheme for Bolton’s care leavers.  The scheme has an extremely good reputation amongst social workers, external partners, foster carers and most importantly, the young people.  For the duration of their work placement (up to 12 months), these young people become council employees and receive a wage at the NMW rate.  As well as sourcing the placement, Debbie provided ongoing support and endeavour to help them secure future employment or training. </a:t>
            </a:r>
            <a:endParaRPr lang="en-GB" b="1" i="1" dirty="0">
              <a:solidFill>
                <a:srgbClr val="000000"/>
              </a:solidFill>
              <a:latin typeface="Arial" pitchFamily="34"/>
              <a:ea typeface="Times New Roman" pitchFamily="18"/>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b="1" dirty="0">
              <a:solidFill>
                <a:srgbClr val="000000"/>
              </a:solidFill>
              <a:latin typeface="Arial" pitchFamily="34"/>
              <a:ea typeface="Times New Roman" pitchFamily="18"/>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dirty="0">
                <a:solidFill>
                  <a:srgbClr val="000000"/>
                </a:solidFill>
                <a:latin typeface="Arial" pitchFamily="34"/>
                <a:ea typeface="Times New Roman" pitchFamily="18"/>
                <a:cs typeface="Arial" pitchFamily="34"/>
              </a:rPr>
              <a:t>Debbie </a:t>
            </a:r>
            <a:r>
              <a:rPr lang="en-GB" sz="1800" b="1" i="0" u="none" strike="noStrike" kern="1200" cap="none" spc="0" baseline="0" dirty="0">
                <a:solidFill>
                  <a:srgbClr val="000000"/>
                </a:solidFill>
                <a:uFillTx/>
                <a:latin typeface="Arial" pitchFamily="34"/>
                <a:ea typeface="Times New Roman" pitchFamily="18"/>
                <a:cs typeface="Arial" pitchFamily="34"/>
              </a:rPr>
              <a:t>will be responsible for the post-16 looked after cohort ensuring each young person has a scheduled termly PEP meetings and ensuring the personal education plan is a robust, living and working document.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800" b="1" i="0" u="none" strike="noStrike" kern="1200" cap="none" spc="0" baseline="0" dirty="0">
              <a:solidFill>
                <a:srgbClr val="000000"/>
              </a:solidFill>
              <a:uFillTx/>
              <a:latin typeface="Arial" pitchFamily="34"/>
              <a:ea typeface="Times New Roman" pitchFamily="18"/>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Arial" pitchFamily="34"/>
                <a:ea typeface="Calibri" pitchFamily="34"/>
                <a:cs typeface="Arial" pitchFamily="34"/>
              </a:rPr>
              <a:t>The post will raise the attainment and attendance of post-16 looked after children working along-side further and higher education settings, social care and other professionals ensuring we have high aspirations for all our young people and preparing them for adulthood. </a:t>
            </a:r>
            <a:endParaRPr lang="en-GB" sz="1800" b="1" i="0" u="none" strike="noStrike" kern="1200" cap="none" spc="0" baseline="0" dirty="0">
              <a:solidFill>
                <a:srgbClr val="000000"/>
              </a:solidFill>
              <a:uFillTx/>
              <a:latin typeface="Arial" pitchFamily="34"/>
              <a:ea typeface="Times New Roman" pitchFamily="18"/>
              <a:cs typeface="Arial" pitchFamily="34"/>
            </a:endParaRPr>
          </a:p>
          <a:p>
            <a:endParaRPr lang="en-US" dirty="0"/>
          </a:p>
        </p:txBody>
      </p:sp>
    </p:spTree>
    <p:extLst>
      <p:ext uri="{BB962C8B-B14F-4D97-AF65-F5344CB8AC3E}">
        <p14:creationId xmlns:p14="http://schemas.microsoft.com/office/powerpoint/2010/main" val="798181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6D330-CF39-4DD6-A3A2-FB1A29929055}"/>
              </a:ext>
            </a:extLst>
          </p:cNvPr>
          <p:cNvSpPr>
            <a:spLocks noGrp="1"/>
          </p:cNvSpPr>
          <p:nvPr>
            <p:ph type="title"/>
          </p:nvPr>
        </p:nvSpPr>
        <p:spPr>
          <a:xfrm>
            <a:off x="2553418" y="365125"/>
            <a:ext cx="8800381" cy="1325563"/>
          </a:xfrm>
        </p:spPr>
        <p:txBody>
          <a:bodyPr anchor="ctr">
            <a:normAutofit/>
          </a:bodyPr>
          <a:lstStyle/>
          <a:p>
            <a:pPr algn="ctr"/>
            <a:r>
              <a:rPr lang="en-GB" sz="2800" b="1" dirty="0">
                <a:solidFill>
                  <a:srgbClr val="00B0F0"/>
                </a:solidFill>
              </a:rPr>
              <a:t>Well-being mentor and Early Years lead – </a:t>
            </a:r>
            <a:br>
              <a:rPr lang="en-GB" sz="2800" b="1" dirty="0">
                <a:solidFill>
                  <a:srgbClr val="00B0F0"/>
                </a:solidFill>
              </a:rPr>
            </a:br>
            <a:r>
              <a:rPr lang="en-GB" sz="2800" b="1" dirty="0">
                <a:solidFill>
                  <a:srgbClr val="00B0F0"/>
                </a:solidFill>
              </a:rPr>
              <a:t>Vicky Lever  </a:t>
            </a:r>
            <a:br>
              <a:rPr lang="en-GB" sz="2800" b="1" dirty="0"/>
            </a:br>
            <a:endParaRPr lang="en-GB" sz="2800" b="1" dirty="0"/>
          </a:p>
        </p:txBody>
      </p:sp>
      <p:sp>
        <p:nvSpPr>
          <p:cNvPr id="3" name="Content Placeholder 2">
            <a:extLst>
              <a:ext uri="{FF2B5EF4-FFF2-40B4-BE49-F238E27FC236}">
                <a16:creationId xmlns:a16="http://schemas.microsoft.com/office/drawing/2014/main" id="{BF9A0EC3-21A6-4BCC-BC68-35979952FD72}"/>
              </a:ext>
            </a:extLst>
          </p:cNvPr>
          <p:cNvSpPr>
            <a:spLocks noGrp="1"/>
          </p:cNvSpPr>
          <p:nvPr>
            <p:ph sz="half" idx="1"/>
          </p:nvPr>
        </p:nvSpPr>
        <p:spPr>
          <a:xfrm>
            <a:off x="196175" y="1778185"/>
            <a:ext cx="8800382" cy="4351338"/>
          </a:xfrm>
        </p:spPr>
        <p:txBody>
          <a:bodyPr>
            <a:normAutofit/>
          </a:bodyPr>
          <a:lstStyle/>
          <a:p>
            <a:pPr marL="0" indent="0">
              <a:buNone/>
            </a:pPr>
            <a:r>
              <a:rPr lang="en-GB" sz="1100" dirty="0">
                <a:effectLst/>
              </a:rPr>
              <a:t>	</a:t>
            </a:r>
            <a:r>
              <a:rPr lang="en-GB" sz="1600" i="1" dirty="0">
                <a:effectLst/>
              </a:rPr>
              <a:t>I have worked for Bolton Virtual School for 14 years, supporting our Looked After Children with their Education and wider experiences. As part of the Virtual School I promote the  Personal Education Plan process from Early Years to Post 16. I am passionate about supporting children and young people directly in schools, supporting them with mastering their learning and helping them to be the best they can be. Previously I coordinated the Bolton LAC School Readiness Project and have worked with partner agencies to support Early Years and Primary Age children to be School Ready. The success of the project is that the</a:t>
            </a:r>
            <a:r>
              <a:rPr lang="en-GB" sz="1600" b="1" i="1" dirty="0">
                <a:effectLst/>
              </a:rPr>
              <a:t> Team</a:t>
            </a:r>
            <a:r>
              <a:rPr lang="en-GB" sz="1600" i="1" dirty="0">
                <a:effectLst/>
              </a:rPr>
              <a:t> around the child of parents, carers, schools or nurseries were trained in a ‘common language’ of Emotion Coaching and this approach works.</a:t>
            </a:r>
          </a:p>
          <a:p>
            <a:pPr marL="0" lvl="0" indent="0">
              <a:buNone/>
            </a:pPr>
            <a:endParaRPr lang="en-GB" sz="1600" dirty="0"/>
          </a:p>
          <a:p>
            <a:r>
              <a:rPr lang="en-GB" sz="1600" b="1" dirty="0"/>
              <a:t>Vicky will work closely with Early Years and launch the new 2021/22 Early Years PEP in September 2021. Vicky will support early years settings with training and the completion of termly PEP documents. Initially the Virtual School will focus on Pre-School children who will start Primary School in September 2022.</a:t>
            </a:r>
          </a:p>
          <a:p>
            <a:pPr lvl="0"/>
            <a:r>
              <a:rPr lang="en-GB" sz="1600" b="1" dirty="0"/>
              <a:t>Vicky will also offering mentoring to pupils identified through the termly PEP meeting. The advisor will be able to work with between 4-10 children throughout each term, depending on the level of support required. </a:t>
            </a:r>
          </a:p>
          <a:p>
            <a:pPr marL="0" indent="0">
              <a:buNone/>
            </a:pPr>
            <a:endParaRPr lang="en-GB" sz="1100" dirty="0"/>
          </a:p>
        </p:txBody>
      </p:sp>
      <p:pic>
        <p:nvPicPr>
          <p:cNvPr id="5" name="Picture 4" descr="A person taking a selfie&#10;&#10;Description automatically generated">
            <a:extLst>
              <a:ext uri="{FF2B5EF4-FFF2-40B4-BE49-F238E27FC236}">
                <a16:creationId xmlns:a16="http://schemas.microsoft.com/office/drawing/2014/main" id="{C8DBBC5E-663C-4AAC-A40A-E70F000B550D}"/>
              </a:ext>
            </a:extLst>
          </p:cNvPr>
          <p:cNvPicPr>
            <a:picLocks noChangeAspect="1"/>
          </p:cNvPicPr>
          <p:nvPr/>
        </p:nvPicPr>
        <p:blipFill rotWithShape="1">
          <a:blip r:embed="rId2">
            <a:extLst>
              <a:ext uri="{28A0092B-C50C-407E-A947-70E740481C1C}">
                <a14:useLocalDpi xmlns:a14="http://schemas.microsoft.com/office/drawing/2010/main" val="0"/>
              </a:ext>
            </a:extLst>
          </a:blip>
          <a:srcRect t="20774" r="-1" b="14773"/>
          <a:stretch/>
        </p:blipFill>
        <p:spPr>
          <a:xfrm>
            <a:off x="9227493" y="2101174"/>
            <a:ext cx="2525139" cy="2120529"/>
          </a:xfrm>
          <a:prstGeom prst="rect">
            <a:avLst/>
          </a:prstGeom>
          <a:noFill/>
        </p:spPr>
      </p:pic>
    </p:spTree>
    <p:extLst>
      <p:ext uri="{BB962C8B-B14F-4D97-AF65-F5344CB8AC3E}">
        <p14:creationId xmlns:p14="http://schemas.microsoft.com/office/powerpoint/2010/main" val="238161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869C-772A-4B05-9F93-52D163D8EBED}"/>
              </a:ext>
            </a:extLst>
          </p:cNvPr>
          <p:cNvSpPr>
            <a:spLocks noGrp="1"/>
          </p:cNvSpPr>
          <p:nvPr>
            <p:ph type="title"/>
          </p:nvPr>
        </p:nvSpPr>
        <p:spPr>
          <a:xfrm>
            <a:off x="2553418" y="365125"/>
            <a:ext cx="8800381" cy="1325563"/>
          </a:xfrm>
        </p:spPr>
        <p:txBody>
          <a:bodyPr anchor="ctr">
            <a:normAutofit/>
          </a:bodyPr>
          <a:lstStyle/>
          <a:p>
            <a:pPr marL="0" indent="0"/>
            <a:r>
              <a:rPr lang="en-GB" sz="2800" b="1" dirty="0">
                <a:solidFill>
                  <a:srgbClr val="00B0F0"/>
                </a:solidFill>
              </a:rPr>
              <a:t>Previously Looked After Lead and Education opportunities co-ordinator – Jane Westhead</a:t>
            </a:r>
            <a:br>
              <a:rPr lang="en-GB" sz="2800" dirty="0">
                <a:solidFill>
                  <a:srgbClr val="00B0F0"/>
                </a:solidFill>
              </a:rPr>
            </a:br>
            <a:endParaRPr lang="en-GB" sz="2800" dirty="0">
              <a:solidFill>
                <a:srgbClr val="00B0F0"/>
              </a:solidFill>
            </a:endParaRPr>
          </a:p>
        </p:txBody>
      </p:sp>
      <p:sp>
        <p:nvSpPr>
          <p:cNvPr id="3" name="Content Placeholder 2">
            <a:extLst>
              <a:ext uri="{FF2B5EF4-FFF2-40B4-BE49-F238E27FC236}">
                <a16:creationId xmlns:a16="http://schemas.microsoft.com/office/drawing/2014/main" id="{5F688A9B-457F-4ECB-A8BA-1CEA50BD241D}"/>
              </a:ext>
            </a:extLst>
          </p:cNvPr>
          <p:cNvSpPr>
            <a:spLocks noGrp="1"/>
          </p:cNvSpPr>
          <p:nvPr>
            <p:ph sz="half" idx="1"/>
          </p:nvPr>
        </p:nvSpPr>
        <p:spPr>
          <a:xfrm>
            <a:off x="722789" y="3796468"/>
            <a:ext cx="10374297" cy="4351338"/>
          </a:xfrm>
        </p:spPr>
        <p:txBody>
          <a:bodyPr>
            <a:normAutofit/>
          </a:bodyPr>
          <a:lstStyle/>
          <a:p>
            <a:r>
              <a:rPr lang="en-GB" sz="1500" b="1" dirty="0"/>
              <a:t>Jane will offer advice and guidance to schools within Bolton, supporting senior leads within school to develop practice and the PLAC offer within provision. In the first 12 months the main focus will be building relationships and joining the GM PLAC working party linked to Adoption Counts and North West Virtual Schools. </a:t>
            </a:r>
          </a:p>
          <a:p>
            <a:r>
              <a:rPr lang="en-GB" sz="1500" b="1" dirty="0"/>
              <a:t>Jane will play a role in raising the profile of Bolton’s Virtual School and leading on education opportunities for our looked after children. The advisor will directly link to Bolton’s participation and engagement team. From September 2021 the VS will offer at least two university visits for year 11 pupils, engagement and mentoring events and a range of Primary events linked to the needs of our current cohort such as Doggy day care reading therapies </a:t>
            </a:r>
          </a:p>
          <a:p>
            <a:pPr marL="0" indent="0">
              <a:buNone/>
            </a:pPr>
            <a:endParaRPr lang="en-GB" sz="1500" dirty="0"/>
          </a:p>
        </p:txBody>
      </p:sp>
      <p:pic>
        <p:nvPicPr>
          <p:cNvPr id="1026" name="Picture 2">
            <a:extLst>
              <a:ext uri="{FF2B5EF4-FFF2-40B4-BE49-F238E27FC236}">
                <a16:creationId xmlns:a16="http://schemas.microsoft.com/office/drawing/2014/main" id="{90A22624-EEA0-4357-A47C-99C23C42F2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86" r="-2" b="15534"/>
          <a:stretch/>
        </p:blipFill>
        <p:spPr bwMode="auto">
          <a:xfrm>
            <a:off x="9170470" y="1381328"/>
            <a:ext cx="2698895" cy="2266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F6F1472-C1ED-4C21-835A-FD4B15E865B2}"/>
              </a:ext>
            </a:extLst>
          </p:cNvPr>
          <p:cNvSpPr txBox="1"/>
          <p:nvPr/>
        </p:nvSpPr>
        <p:spPr>
          <a:xfrm>
            <a:off x="322635" y="1658666"/>
            <a:ext cx="8566212" cy="2169825"/>
          </a:xfrm>
          <a:prstGeom prst="rect">
            <a:avLst/>
          </a:prstGeom>
          <a:noFill/>
        </p:spPr>
        <p:txBody>
          <a:bodyPr wrap="square">
            <a:spAutoFit/>
          </a:bodyPr>
          <a:lstStyle/>
          <a:p>
            <a:pPr algn="ctr"/>
            <a:r>
              <a:rPr lang="en-GB" sz="1500" i="1" dirty="0">
                <a:effectLst/>
                <a:latin typeface="Calibri" panose="020F0502020204030204" pitchFamily="34" charset="0"/>
                <a:ea typeface="Calibri" panose="020F0502020204030204" pitchFamily="34" charset="0"/>
              </a:rPr>
              <a:t>I have worked with Looked After Children throughout my career</a:t>
            </a:r>
            <a:r>
              <a:rPr lang="en-GB" sz="1500" i="1" dirty="0">
                <a:latin typeface="Calibri" panose="020F0502020204030204" pitchFamily="34" charset="0"/>
                <a:ea typeface="Calibri" panose="020F0502020204030204" pitchFamily="34" charset="0"/>
              </a:rPr>
              <a:t>, spending</a:t>
            </a:r>
            <a:r>
              <a:rPr lang="en-GB" sz="1500" i="1" dirty="0">
                <a:effectLst/>
                <a:latin typeface="Calibri" panose="020F0502020204030204" pitchFamily="34" charset="0"/>
                <a:ea typeface="Calibri" panose="020F0502020204030204" pitchFamily="34" charset="0"/>
              </a:rPr>
              <a:t> 7 years in residential homes and progressed to a senior role and eventually ,Deputy Manager. My husband and I have experience as foster carers and we supported young men on remand and teenagers. </a:t>
            </a:r>
            <a:r>
              <a:rPr lang="en-GB" sz="1500" i="1" dirty="0">
                <a:latin typeface="Calibri" panose="020F0502020204030204" pitchFamily="34" charset="0"/>
                <a:ea typeface="Calibri" panose="020F0502020204030204" pitchFamily="34" charset="0"/>
              </a:rPr>
              <a:t>Once my children we’re a little older I worked within schools as a drugs and alcohol mentor within Secondary Schools before coming back to Bolton to start my career within Bolton’s Virtual School. </a:t>
            </a:r>
            <a:r>
              <a:rPr lang="en-GB" sz="1500" i="1" dirty="0">
                <a:effectLst/>
                <a:latin typeface="Calibri" panose="020F0502020204030204" pitchFamily="34" charset="0"/>
                <a:ea typeface="Calibri" panose="020F0502020204030204" pitchFamily="34" charset="0"/>
              </a:rPr>
              <a:t>I am passionate about working with Looked After Children and enabling them to achieve their potential…and beyond. I am extremely excited about my new roles and look forward to working alongside other professionals within the Bolton family to improve outcomes for our young people.</a:t>
            </a:r>
          </a:p>
          <a:p>
            <a:pPr algn="ctr"/>
            <a:r>
              <a:rPr lang="en-GB" sz="1500" i="1"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60057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F6B4-D64C-4A22-8489-5ED1827FF449}"/>
              </a:ext>
            </a:extLst>
          </p:cNvPr>
          <p:cNvSpPr>
            <a:spLocks noGrp="1"/>
          </p:cNvSpPr>
          <p:nvPr>
            <p:ph type="title"/>
          </p:nvPr>
        </p:nvSpPr>
        <p:spPr>
          <a:xfrm>
            <a:off x="2379216" y="359622"/>
            <a:ext cx="9036727" cy="1325563"/>
          </a:xfrm>
        </p:spPr>
        <p:txBody>
          <a:bodyPr anchor="ctr">
            <a:normAutofit/>
          </a:bodyPr>
          <a:lstStyle/>
          <a:p>
            <a:r>
              <a:rPr lang="en-GB" sz="2800" b="1" dirty="0">
                <a:solidFill>
                  <a:srgbClr val="00B0F0"/>
                </a:solidFill>
              </a:rPr>
              <a:t>Transitions Lead and KS4 mentor – Billy Vanden </a:t>
            </a:r>
            <a:br>
              <a:rPr lang="en-GB" sz="2800" b="1" dirty="0">
                <a:solidFill>
                  <a:srgbClr val="00B0F0"/>
                </a:solidFill>
              </a:rPr>
            </a:br>
            <a:endParaRPr lang="en-GB" sz="2800" b="1" dirty="0">
              <a:solidFill>
                <a:srgbClr val="00B0F0"/>
              </a:solidFill>
            </a:endParaRPr>
          </a:p>
        </p:txBody>
      </p:sp>
      <p:sp>
        <p:nvSpPr>
          <p:cNvPr id="3" name="Content Placeholder 2">
            <a:extLst>
              <a:ext uri="{FF2B5EF4-FFF2-40B4-BE49-F238E27FC236}">
                <a16:creationId xmlns:a16="http://schemas.microsoft.com/office/drawing/2014/main" id="{2D5F0FC0-5C0E-4E3C-A61C-E4A62203F4B9}"/>
              </a:ext>
            </a:extLst>
          </p:cNvPr>
          <p:cNvSpPr>
            <a:spLocks noGrp="1"/>
          </p:cNvSpPr>
          <p:nvPr>
            <p:ph sz="half" idx="1"/>
          </p:nvPr>
        </p:nvSpPr>
        <p:spPr>
          <a:xfrm>
            <a:off x="65859" y="2983747"/>
            <a:ext cx="11856852" cy="3913694"/>
          </a:xfrm>
        </p:spPr>
        <p:txBody>
          <a:bodyPr>
            <a:noAutofit/>
          </a:bodyPr>
          <a:lstStyle/>
          <a:p>
            <a:pPr marL="0" lvl="0" indent="0">
              <a:buNone/>
            </a:pPr>
            <a:endParaRPr lang="en-GB" sz="1600" dirty="0"/>
          </a:p>
          <a:p>
            <a:pPr lvl="0"/>
            <a:r>
              <a:rPr lang="en-GB" sz="1600" b="1" dirty="0"/>
              <a:t>To support KS4 pupils, preparing our young people for adulthood and ensuring we continue to have high aspirations. The advisor will oversee and monitor KS4, focusing on year 11 pupils ensuring each one has an identified post-16 destination, including young people placed out of borough. The advisor will support the Primary PEP-caseworker and monitor the transition and Secondary school destination for our year 6 cohort.</a:t>
            </a:r>
          </a:p>
          <a:p>
            <a:pPr lvl="0"/>
            <a:endParaRPr lang="en-GB" sz="1600" b="1" dirty="0"/>
          </a:p>
          <a:p>
            <a:pPr lvl="0"/>
            <a:r>
              <a:rPr lang="en-GB" sz="1600" b="1" dirty="0"/>
              <a:t>Designated Teachers and social workers will be able to make direct referral for transition or KS4 mentoring through the PEP and approved by VSH. </a:t>
            </a:r>
          </a:p>
          <a:p>
            <a:pPr lvl="0"/>
            <a:endParaRPr lang="en-GB" sz="1600" b="1" dirty="0"/>
          </a:p>
          <a:p>
            <a:pPr lvl="0"/>
            <a:r>
              <a:rPr lang="en-GB" sz="1600" b="1" dirty="0"/>
              <a:t>The VS will identify an appropriate criteria for referrals such as; low attendance, lack of engagement/motivation, at risk of exclusion, at risk of becoming NEET, young people who become LAC in year 11, and year 11s who return to Bolton from an out of borough placement. </a:t>
            </a:r>
          </a:p>
          <a:p>
            <a:pPr marL="0" indent="0">
              <a:buNone/>
            </a:pPr>
            <a:endParaRPr lang="en-GB" sz="1600" dirty="0"/>
          </a:p>
        </p:txBody>
      </p:sp>
      <p:pic>
        <p:nvPicPr>
          <p:cNvPr id="5" name="Picture 4" descr="A picture containing person, outdoor, person, older&#10;&#10;Description automatically generated">
            <a:extLst>
              <a:ext uri="{FF2B5EF4-FFF2-40B4-BE49-F238E27FC236}">
                <a16:creationId xmlns:a16="http://schemas.microsoft.com/office/drawing/2014/main" id="{1EDE4AF6-4BA4-4262-B0D5-555AE65E3D05}"/>
              </a:ext>
            </a:extLst>
          </p:cNvPr>
          <p:cNvPicPr>
            <a:picLocks noChangeAspect="1"/>
          </p:cNvPicPr>
          <p:nvPr/>
        </p:nvPicPr>
        <p:blipFill rotWithShape="1">
          <a:blip r:embed="rId2">
            <a:extLst>
              <a:ext uri="{28A0092B-C50C-407E-A947-70E740481C1C}">
                <a14:useLocalDpi xmlns:a14="http://schemas.microsoft.com/office/drawing/2010/main" val="0"/>
              </a:ext>
            </a:extLst>
          </a:blip>
          <a:srcRect t="22757" r="-1" b="30006"/>
          <a:stretch/>
        </p:blipFill>
        <p:spPr>
          <a:xfrm>
            <a:off x="9658920" y="1152923"/>
            <a:ext cx="2467221" cy="2071891"/>
          </a:xfrm>
          <a:prstGeom prst="rect">
            <a:avLst/>
          </a:prstGeom>
          <a:noFill/>
        </p:spPr>
      </p:pic>
      <p:sp>
        <p:nvSpPr>
          <p:cNvPr id="7" name="TextBox 6">
            <a:extLst>
              <a:ext uri="{FF2B5EF4-FFF2-40B4-BE49-F238E27FC236}">
                <a16:creationId xmlns:a16="http://schemas.microsoft.com/office/drawing/2014/main" id="{99B915B0-78F3-4289-BAF3-96F4CF765349}"/>
              </a:ext>
            </a:extLst>
          </p:cNvPr>
          <p:cNvSpPr txBox="1"/>
          <p:nvPr/>
        </p:nvSpPr>
        <p:spPr>
          <a:xfrm>
            <a:off x="143908" y="1552388"/>
            <a:ext cx="9436963" cy="1569660"/>
          </a:xfrm>
          <a:prstGeom prst="rect">
            <a:avLst/>
          </a:prstGeom>
          <a:noFill/>
        </p:spPr>
        <p:txBody>
          <a:bodyPr wrap="square">
            <a:spAutoFit/>
          </a:bodyPr>
          <a:lstStyle/>
          <a:p>
            <a:pPr marL="0" indent="0" algn="ctr">
              <a:buNone/>
            </a:pPr>
            <a:r>
              <a:rPr lang="en-GB" sz="1600" i="1" dirty="0">
                <a:effectLst/>
                <a:latin typeface="Calibri" panose="020F0502020204030204" pitchFamily="34" charset="0"/>
                <a:ea typeface="Calibri" panose="020F0502020204030204" pitchFamily="34" charset="0"/>
              </a:rPr>
              <a:t>I have been working for Bolton Council for almost 15 years, undertaking various roles including Careers Adviser for Connexions working in several Secondary Schools, Keyworker for the Early Intervention Team working with children, young people and families on addressing school attendance issues and now in my current post as an Education Adviser for the Virtual School.</a:t>
            </a:r>
          </a:p>
          <a:p>
            <a:pPr marL="0" indent="0" algn="ctr">
              <a:buNone/>
            </a:pPr>
            <a:r>
              <a:rPr lang="en-GB" sz="1600" i="1" dirty="0">
                <a:effectLst/>
                <a:latin typeface="Calibri" panose="020F0502020204030204" pitchFamily="34" charset="0"/>
                <a:ea typeface="Calibri" panose="020F0502020204030204" pitchFamily="34" charset="0"/>
              </a:rPr>
              <a:t>My main pastime interest is football and I support my home town team, Stretford (Manchester) United, although I do keep my eyes open for the Wanderers results and fortunes too! </a:t>
            </a:r>
          </a:p>
        </p:txBody>
      </p:sp>
    </p:spTree>
    <p:extLst>
      <p:ext uri="{BB962C8B-B14F-4D97-AF65-F5344CB8AC3E}">
        <p14:creationId xmlns:p14="http://schemas.microsoft.com/office/powerpoint/2010/main" val="326795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BDCC-5AB2-4511-BEE2-78A6ECE8617C}"/>
              </a:ext>
            </a:extLst>
          </p:cNvPr>
          <p:cNvSpPr>
            <a:spLocks noGrp="1"/>
          </p:cNvSpPr>
          <p:nvPr>
            <p:ph type="title"/>
          </p:nvPr>
        </p:nvSpPr>
        <p:spPr>
          <a:xfrm>
            <a:off x="1789938" y="0"/>
            <a:ext cx="9759910" cy="1325563"/>
          </a:xfrm>
        </p:spPr>
        <p:txBody>
          <a:bodyPr anchor="ctr">
            <a:normAutofit/>
          </a:bodyPr>
          <a:lstStyle/>
          <a:p>
            <a:pPr algn="r"/>
            <a:r>
              <a:rPr lang="en-GB" b="1" dirty="0">
                <a:solidFill>
                  <a:srgbClr val="00B0F0"/>
                </a:solidFill>
              </a:rPr>
              <a:t>Education Psychology</a:t>
            </a:r>
          </a:p>
        </p:txBody>
      </p:sp>
      <p:sp>
        <p:nvSpPr>
          <p:cNvPr id="3" name="Content Placeholder 2">
            <a:extLst>
              <a:ext uri="{FF2B5EF4-FFF2-40B4-BE49-F238E27FC236}">
                <a16:creationId xmlns:a16="http://schemas.microsoft.com/office/drawing/2014/main" id="{1913FC69-A756-4402-B333-D81803A37A09}"/>
              </a:ext>
            </a:extLst>
          </p:cNvPr>
          <p:cNvSpPr>
            <a:spLocks noGrp="1"/>
          </p:cNvSpPr>
          <p:nvPr>
            <p:ph sz="half" idx="1"/>
          </p:nvPr>
        </p:nvSpPr>
        <p:spPr>
          <a:xfrm>
            <a:off x="262820" y="4465727"/>
            <a:ext cx="11666360" cy="4351338"/>
          </a:xfrm>
        </p:spPr>
        <p:txBody>
          <a:bodyPr>
            <a:normAutofit/>
          </a:bodyPr>
          <a:lstStyle/>
          <a:p>
            <a:r>
              <a:rPr lang="en-GB" sz="2600" dirty="0"/>
              <a:t>The Virtual School will continue to have an identified EP within the team who can offer support and guidance to schools and complete EP assessments. </a:t>
            </a:r>
          </a:p>
          <a:p>
            <a:endParaRPr lang="en-GB" sz="2600" dirty="0"/>
          </a:p>
          <a:p>
            <a:r>
              <a:rPr lang="en-GB" sz="2600" dirty="0"/>
              <a:t>We have capacity for 3 days per week and referrals can be made through the termly PEP document or directly through the VSH.</a:t>
            </a:r>
          </a:p>
          <a:p>
            <a:pPr marL="514350" indent="-514350">
              <a:buFont typeface="+mj-lt"/>
              <a:buAutoNum type="arabicPeriod"/>
            </a:pPr>
            <a:endParaRPr lang="en-GB" sz="2600" dirty="0"/>
          </a:p>
        </p:txBody>
      </p:sp>
      <p:pic>
        <p:nvPicPr>
          <p:cNvPr id="9" name="Picture 8" descr="A person with long hair&#10;&#10;Description automatically generated with low confidence">
            <a:extLst>
              <a:ext uri="{FF2B5EF4-FFF2-40B4-BE49-F238E27FC236}">
                <a16:creationId xmlns:a16="http://schemas.microsoft.com/office/drawing/2014/main" id="{B6B6DFC1-4EB5-4585-83A2-C22C4CC3B9E5}"/>
              </a:ext>
            </a:extLst>
          </p:cNvPr>
          <p:cNvPicPr>
            <a:picLocks noChangeAspect="1"/>
          </p:cNvPicPr>
          <p:nvPr/>
        </p:nvPicPr>
        <p:blipFill rotWithShape="1">
          <a:blip r:embed="rId2">
            <a:extLst>
              <a:ext uri="{28A0092B-C50C-407E-A947-70E740481C1C}">
                <a14:useLocalDpi xmlns:a14="http://schemas.microsoft.com/office/drawing/2010/main" val="0"/>
              </a:ext>
            </a:extLst>
          </a:blip>
          <a:srcRect t="15884" b="21134"/>
          <a:stretch/>
        </p:blipFill>
        <p:spPr>
          <a:xfrm>
            <a:off x="8817389" y="1264594"/>
            <a:ext cx="3081160" cy="2587457"/>
          </a:xfrm>
          <a:prstGeom prst="rect">
            <a:avLst/>
          </a:prstGeom>
          <a:noFill/>
        </p:spPr>
      </p:pic>
      <p:sp>
        <p:nvSpPr>
          <p:cNvPr id="11" name="TextBox 10">
            <a:extLst>
              <a:ext uri="{FF2B5EF4-FFF2-40B4-BE49-F238E27FC236}">
                <a16:creationId xmlns:a16="http://schemas.microsoft.com/office/drawing/2014/main" id="{7739E412-F8ED-410E-AA4F-FAF4EC62A7AA}"/>
              </a:ext>
            </a:extLst>
          </p:cNvPr>
          <p:cNvSpPr txBox="1"/>
          <p:nvPr/>
        </p:nvSpPr>
        <p:spPr>
          <a:xfrm>
            <a:off x="-29984" y="1019568"/>
            <a:ext cx="8921955" cy="3139321"/>
          </a:xfrm>
          <a:prstGeom prst="rect">
            <a:avLst/>
          </a:prstGeom>
          <a:noFill/>
        </p:spPr>
        <p:txBody>
          <a:bodyPr wrap="square">
            <a:spAutoFit/>
          </a:bodyPr>
          <a:lstStyle/>
          <a:p>
            <a:pPr algn="ctr"/>
            <a:r>
              <a:rPr lang="en-GB" sz="1800" b="1" i="1" u="sng" dirty="0">
                <a:effectLst/>
                <a:latin typeface="Arial" panose="020B0604020202020204" pitchFamily="34" charset="0"/>
                <a:ea typeface="Calibri" panose="020F0502020204030204" pitchFamily="34" charset="0"/>
              </a:rPr>
              <a:t>DR. JULIE ALFREY (BSc Hons, PGCE, MEd, Doc Ed Ch Psychol.)</a:t>
            </a:r>
            <a:endParaRPr lang="en-GB" sz="1800" i="1" dirty="0">
              <a:effectLst/>
              <a:latin typeface="Calibri" panose="020F0502020204030204" pitchFamily="34" charset="0"/>
              <a:ea typeface="Calibri" panose="020F0502020204030204" pitchFamily="34" charset="0"/>
            </a:endParaRPr>
          </a:p>
          <a:p>
            <a:pPr algn="ctr"/>
            <a:r>
              <a:rPr lang="en-GB" sz="1800" b="1" i="1" u="none" strike="noStrike" dirty="0">
                <a:effectLst/>
                <a:latin typeface="Arial" panose="020B0604020202020204" pitchFamily="34" charset="0"/>
                <a:ea typeface="Calibri" panose="020F0502020204030204" pitchFamily="34" charset="0"/>
              </a:rPr>
              <a:t> </a:t>
            </a:r>
            <a:endParaRPr lang="en-GB" sz="1800" i="1" dirty="0">
              <a:effectLst/>
              <a:latin typeface="Calibri" panose="020F0502020204030204" pitchFamily="34" charset="0"/>
              <a:ea typeface="Calibri" panose="020F0502020204030204" pitchFamily="34" charset="0"/>
            </a:endParaRPr>
          </a:p>
          <a:p>
            <a:pPr algn="ctr"/>
            <a:r>
              <a:rPr lang="en-GB" sz="1800" i="1" dirty="0">
                <a:effectLst/>
                <a:latin typeface="Arial" panose="020B0604020202020204" pitchFamily="34" charset="0"/>
                <a:ea typeface="Calibri" panose="020F0502020204030204" pitchFamily="34" charset="0"/>
              </a:rPr>
              <a:t>I qualified as a Child and Educational Psychologist in 2009 following my training placement at Bolton Educational Psychology Service, where I have remained for the last 13 years. </a:t>
            </a:r>
          </a:p>
          <a:p>
            <a:pPr algn="ctr"/>
            <a:r>
              <a:rPr lang="en-GB" sz="1800" i="1" dirty="0">
                <a:effectLst/>
                <a:latin typeface="Arial" panose="020B0604020202020204" pitchFamily="34" charset="0"/>
                <a:ea typeface="Calibri" panose="020F0502020204030204" pitchFamily="34" charset="0"/>
              </a:rPr>
              <a:t> </a:t>
            </a:r>
            <a:endParaRPr lang="en-GB" sz="1800" i="1" dirty="0">
              <a:effectLst/>
              <a:latin typeface="Calibri" panose="020F0502020204030204" pitchFamily="34" charset="0"/>
              <a:ea typeface="Calibri" panose="020F0502020204030204" pitchFamily="34" charset="0"/>
            </a:endParaRPr>
          </a:p>
          <a:p>
            <a:pPr algn="ctr"/>
            <a:r>
              <a:rPr lang="en-GB" sz="1800" i="1" dirty="0">
                <a:effectLst/>
                <a:latin typeface="Arial" panose="020B0604020202020204" pitchFamily="34" charset="0"/>
                <a:ea typeface="Calibri" panose="020F0502020204030204" pitchFamily="34" charset="0"/>
              </a:rPr>
              <a:t>I have a dual role within Bolton Educational Psychology Service between educational psychologist for Looked After Children and general EP practice. I also have a particular interest in Autistic Spectrum Conditions.  For my doctoral research I evaluated literacy interventions for struggling readers and students with Dyslexia.  </a:t>
            </a:r>
            <a:endParaRPr lang="en-GB" sz="1800" i="1" dirty="0">
              <a:effectLst/>
              <a:latin typeface="Calibri" panose="020F0502020204030204" pitchFamily="34" charset="0"/>
              <a:ea typeface="Calibri" panose="020F0502020204030204" pitchFamily="34" charset="0"/>
            </a:endParaRPr>
          </a:p>
          <a:p>
            <a:pPr algn="ctr"/>
            <a:r>
              <a:rPr lang="en-GB" sz="1800" i="1" dirty="0">
                <a:effectLst/>
                <a:latin typeface="Arial" panose="020B0604020202020204" pitchFamily="34" charset="0"/>
                <a:ea typeface="Calibri" panose="020F0502020204030204" pitchFamily="34" charset="0"/>
              </a:rPr>
              <a:t> </a:t>
            </a:r>
            <a:endParaRPr lang="en-GB"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009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640B-A524-4234-8B97-5741DA59B6BB}"/>
              </a:ext>
            </a:extLst>
          </p:cNvPr>
          <p:cNvSpPr>
            <a:spLocks noGrp="1"/>
          </p:cNvSpPr>
          <p:nvPr>
            <p:ph type="title"/>
          </p:nvPr>
        </p:nvSpPr>
        <p:spPr/>
        <p:txBody>
          <a:bodyPr/>
          <a:lstStyle/>
          <a:p>
            <a:pPr algn="ctr"/>
            <a:r>
              <a:rPr lang="en-GB" u="sng" dirty="0">
                <a:solidFill>
                  <a:srgbClr val="00B0F0"/>
                </a:solidFill>
              </a:rPr>
              <a:t>Bolton’s Virtual School </a:t>
            </a:r>
          </a:p>
        </p:txBody>
      </p:sp>
      <p:sp>
        <p:nvSpPr>
          <p:cNvPr id="3" name="Content Placeholder 2">
            <a:extLst>
              <a:ext uri="{FF2B5EF4-FFF2-40B4-BE49-F238E27FC236}">
                <a16:creationId xmlns:a16="http://schemas.microsoft.com/office/drawing/2014/main" id="{B4040A92-6725-4021-8E3F-AC0623DAD7E5}"/>
              </a:ext>
            </a:extLst>
          </p:cNvPr>
          <p:cNvSpPr>
            <a:spLocks noGrp="1"/>
          </p:cNvSpPr>
          <p:nvPr>
            <p:ph idx="1"/>
          </p:nvPr>
        </p:nvSpPr>
        <p:spPr/>
        <p:txBody>
          <a:bodyPr>
            <a:normAutofit fontScale="92500" lnSpcReduction="10000"/>
          </a:bodyPr>
          <a:lstStyle/>
          <a:p>
            <a:pPr marL="0" indent="0" algn="ctr">
              <a:buNone/>
            </a:pPr>
            <a:r>
              <a:rPr lang="en-GB" sz="1800" b="1" i="1" u="none" strike="noStrike" baseline="0" dirty="0">
                <a:solidFill>
                  <a:srgbClr val="000000"/>
                </a:solidFill>
                <a:latin typeface="Arial" panose="020B0604020202020204" pitchFamily="34" charset="0"/>
              </a:rPr>
              <a:t>Every child has the right to express their views, feelings and wishes in all matters affecting them, and to have their views considered and taken seriously. </a:t>
            </a:r>
            <a:r>
              <a:rPr lang="en-GB" sz="1800" b="0" i="0" u="none" strike="noStrike" baseline="0" dirty="0">
                <a:solidFill>
                  <a:srgbClr val="000000"/>
                </a:solidFill>
                <a:latin typeface="Arial" panose="020B0604020202020204" pitchFamily="34" charset="0"/>
              </a:rPr>
              <a:t>(</a:t>
            </a:r>
            <a:r>
              <a:rPr lang="en-GB" sz="1800" b="1" i="0" u="none" strike="noStrike" baseline="0" dirty="0">
                <a:solidFill>
                  <a:srgbClr val="000000"/>
                </a:solidFill>
                <a:latin typeface="Arial" panose="020B0604020202020204" pitchFamily="34" charset="0"/>
              </a:rPr>
              <a:t>UNCTC; Article 12 </a:t>
            </a:r>
          </a:p>
          <a:p>
            <a:pPr marL="0" indent="0" algn="ctr">
              <a:buNone/>
            </a:pPr>
            <a:r>
              <a:rPr lang="en-GB" sz="1800" b="0" i="0" u="none" strike="noStrike" baseline="0" dirty="0">
                <a:solidFill>
                  <a:srgbClr val="000000"/>
                </a:solidFill>
                <a:latin typeface="Arial" panose="020B0604020202020204" pitchFamily="34" charset="0"/>
              </a:rPr>
              <a:t>(respect for the views of the child) </a:t>
            </a:r>
          </a:p>
          <a:p>
            <a:pPr marL="342900" indent="-342900">
              <a:lnSpc>
                <a:spcPct val="220000"/>
              </a:lnSpc>
              <a:buAutoNum type="arabicPeriod"/>
            </a:pPr>
            <a:r>
              <a:rPr lang="en-GB" sz="1800" b="1" dirty="0">
                <a:solidFill>
                  <a:srgbClr val="002060"/>
                </a:solidFill>
              </a:rPr>
              <a:t>What is a Virtual School </a:t>
            </a:r>
          </a:p>
          <a:p>
            <a:pPr marL="342900" indent="-342900">
              <a:lnSpc>
                <a:spcPct val="220000"/>
              </a:lnSpc>
              <a:buAutoNum type="arabicPeriod"/>
            </a:pPr>
            <a:r>
              <a:rPr lang="en-GB" sz="1800" b="1" dirty="0">
                <a:solidFill>
                  <a:srgbClr val="002060"/>
                </a:solidFill>
              </a:rPr>
              <a:t>Bolton’s Virtual School Team</a:t>
            </a:r>
          </a:p>
          <a:p>
            <a:pPr marL="342900" indent="-342900">
              <a:lnSpc>
                <a:spcPct val="220000"/>
              </a:lnSpc>
              <a:buAutoNum type="arabicPeriod"/>
            </a:pPr>
            <a:r>
              <a:rPr lang="en-GB" sz="1800" b="1" dirty="0">
                <a:solidFill>
                  <a:srgbClr val="002060"/>
                </a:solidFill>
              </a:rPr>
              <a:t>Pupil premium funding</a:t>
            </a:r>
          </a:p>
          <a:p>
            <a:pPr marL="342900" indent="-342900">
              <a:lnSpc>
                <a:spcPct val="220000"/>
              </a:lnSpc>
              <a:buAutoNum type="arabicPeriod"/>
            </a:pPr>
            <a:r>
              <a:rPr lang="en-GB" sz="1800" b="1" dirty="0">
                <a:solidFill>
                  <a:srgbClr val="002060"/>
                </a:solidFill>
              </a:rPr>
              <a:t>The social worker’s roles and responsibilities within education </a:t>
            </a:r>
          </a:p>
          <a:p>
            <a:pPr marL="342900" indent="-342900">
              <a:lnSpc>
                <a:spcPct val="220000"/>
              </a:lnSpc>
              <a:buAutoNum type="arabicPeriod"/>
            </a:pPr>
            <a:r>
              <a:rPr lang="en-GB" sz="1800" b="1" dirty="0">
                <a:solidFill>
                  <a:srgbClr val="002060"/>
                </a:solidFill>
              </a:rPr>
              <a:t>PEP meetings </a:t>
            </a:r>
          </a:p>
          <a:p>
            <a:pPr marL="0" indent="0">
              <a:buNone/>
            </a:pPr>
            <a:endParaRPr lang="en-GB" sz="1800" dirty="0">
              <a:solidFill>
                <a:srgbClr val="000000"/>
              </a:solidFill>
            </a:endParaRPr>
          </a:p>
        </p:txBody>
      </p:sp>
    </p:spTree>
    <p:extLst>
      <p:ext uri="{BB962C8B-B14F-4D97-AF65-F5344CB8AC3E}">
        <p14:creationId xmlns:p14="http://schemas.microsoft.com/office/powerpoint/2010/main" val="3133362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E7BD-FE75-48B6-A62E-8DCB35D1D5B8}"/>
              </a:ext>
            </a:extLst>
          </p:cNvPr>
          <p:cNvSpPr>
            <a:spLocks noGrp="1"/>
          </p:cNvSpPr>
          <p:nvPr>
            <p:ph type="title"/>
          </p:nvPr>
        </p:nvSpPr>
        <p:spPr/>
        <p:txBody>
          <a:bodyPr/>
          <a:lstStyle/>
          <a:p>
            <a:pPr algn="ctr"/>
            <a:r>
              <a:rPr lang="en-GB" b="1" dirty="0">
                <a:solidFill>
                  <a:srgbClr val="00B0F0"/>
                </a:solidFill>
              </a:rPr>
              <a:t>Expectations of the social worker</a:t>
            </a:r>
          </a:p>
        </p:txBody>
      </p:sp>
      <p:sp>
        <p:nvSpPr>
          <p:cNvPr id="3" name="Content Placeholder 2">
            <a:extLst>
              <a:ext uri="{FF2B5EF4-FFF2-40B4-BE49-F238E27FC236}">
                <a16:creationId xmlns:a16="http://schemas.microsoft.com/office/drawing/2014/main" id="{CF0176D9-551D-4034-8768-A17F805E4D2E}"/>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en-GB" dirty="0">
                <a:solidFill>
                  <a:srgbClr val="002060"/>
                </a:solidFill>
              </a:rPr>
              <a:t>Attend every PEP meetings, at least once a term. </a:t>
            </a:r>
            <a:r>
              <a:rPr lang="en-GB" dirty="0">
                <a:solidFill>
                  <a:schemeClr val="accent2"/>
                </a:solidFill>
              </a:rPr>
              <a:t>It is a statutory requirement for the allocated social worker, school and carer to attend PEP meetings. </a:t>
            </a:r>
          </a:p>
          <a:p>
            <a:pPr marL="0" indent="0">
              <a:buNone/>
            </a:pPr>
            <a:endParaRPr lang="en-GB" dirty="0"/>
          </a:p>
          <a:p>
            <a:pPr>
              <a:buFont typeface="Arial" panose="020B0604020202020204" pitchFamily="34" charset="0"/>
              <a:buChar char="•"/>
            </a:pPr>
            <a:r>
              <a:rPr lang="en-GB" dirty="0">
                <a:solidFill>
                  <a:srgbClr val="002060"/>
                </a:solidFill>
              </a:rPr>
              <a:t>Ensure personal information is completed and updated when required on the PEP document.</a:t>
            </a:r>
          </a:p>
          <a:p>
            <a:pPr>
              <a:buFont typeface="Arial" panose="020B0604020202020204" pitchFamily="34" charset="0"/>
              <a:buChar char="•"/>
            </a:pPr>
            <a:endParaRPr lang="en-GB" dirty="0">
              <a:solidFill>
                <a:srgbClr val="002060"/>
              </a:solidFill>
            </a:endParaRPr>
          </a:p>
          <a:p>
            <a:pPr>
              <a:buFont typeface="Arial" panose="020B0604020202020204" pitchFamily="34" charset="0"/>
              <a:buChar char="•"/>
            </a:pPr>
            <a:r>
              <a:rPr lang="en-GB" dirty="0">
                <a:solidFill>
                  <a:srgbClr val="002060"/>
                </a:solidFill>
              </a:rPr>
              <a:t>Read, complete any actions ensuring the PEP document is on LCS</a:t>
            </a:r>
          </a:p>
          <a:p>
            <a:pPr marL="0" indent="0">
              <a:buNone/>
            </a:pP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Raise any concerns regarding education to the Virtual School </a:t>
            </a:r>
          </a:p>
          <a:p>
            <a:pPr marL="0" indent="0"/>
            <a:endParaRPr lang="en-GB" dirty="0">
              <a:solidFill>
                <a:srgbClr val="002060"/>
              </a:solidFill>
            </a:endParaRPr>
          </a:p>
          <a:p>
            <a:pPr marL="285750" indent="-285750">
              <a:buFont typeface="Arial" panose="020B0604020202020204" pitchFamily="34" charset="0"/>
              <a:buChar char="•"/>
            </a:pPr>
            <a:r>
              <a:rPr lang="en-GB" dirty="0">
                <a:solidFill>
                  <a:srgbClr val="002060"/>
                </a:solidFill>
              </a:rPr>
              <a:t>Keep the Virtual School updated to any changes to the care plan </a:t>
            </a:r>
          </a:p>
          <a:p>
            <a:pPr marL="0" indent="0" algn="ctr"/>
            <a:r>
              <a:rPr lang="en-GB" dirty="0">
                <a:solidFill>
                  <a:srgbClr val="0080AF"/>
                </a:solidFill>
                <a:hlinkClick r:id="rId2"/>
              </a:rPr>
              <a:t>https://assets.publishing.service.gov.uk/government/uploads/system/uploads/attachment_data/file/683556/Promoting_the_education_of_looked-after_children_and_previously_looked-after_children.pdf</a:t>
            </a:r>
            <a:r>
              <a:rPr lang="en-GB" dirty="0">
                <a:solidFill>
                  <a:srgbClr val="0080AF"/>
                </a:solidFill>
              </a:rPr>
              <a:t> </a:t>
            </a:r>
          </a:p>
          <a:p>
            <a:endParaRPr lang="en-GB" dirty="0"/>
          </a:p>
        </p:txBody>
      </p:sp>
    </p:spTree>
    <p:extLst>
      <p:ext uri="{BB962C8B-B14F-4D97-AF65-F5344CB8AC3E}">
        <p14:creationId xmlns:p14="http://schemas.microsoft.com/office/powerpoint/2010/main" val="283031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CBE0-A87D-4CD4-B2DD-41870C29115D}"/>
              </a:ext>
            </a:extLst>
          </p:cNvPr>
          <p:cNvSpPr>
            <a:spLocks noGrp="1"/>
          </p:cNvSpPr>
          <p:nvPr>
            <p:ph type="title"/>
          </p:nvPr>
        </p:nvSpPr>
        <p:spPr/>
        <p:txBody>
          <a:bodyPr>
            <a:normAutofit/>
          </a:bodyPr>
          <a:lstStyle/>
          <a:p>
            <a:r>
              <a:rPr lang="en-GB" sz="4400" b="1" i="0" u="none" strike="noStrike" baseline="0" dirty="0">
                <a:solidFill>
                  <a:srgbClr val="00B0F0"/>
                </a:solidFill>
              </a:rPr>
              <a:t>Personal Education Plan (PEPs) </a:t>
            </a:r>
            <a:endParaRPr lang="en-GB" dirty="0">
              <a:solidFill>
                <a:srgbClr val="00B0F0"/>
              </a:solidFill>
            </a:endParaRPr>
          </a:p>
        </p:txBody>
      </p:sp>
      <p:sp>
        <p:nvSpPr>
          <p:cNvPr id="3" name="Content Placeholder 2">
            <a:extLst>
              <a:ext uri="{FF2B5EF4-FFF2-40B4-BE49-F238E27FC236}">
                <a16:creationId xmlns:a16="http://schemas.microsoft.com/office/drawing/2014/main" id="{FEA231FC-2B2C-4A4B-ACD8-1D0465493B4D}"/>
              </a:ext>
            </a:extLst>
          </p:cNvPr>
          <p:cNvSpPr>
            <a:spLocks noGrp="1"/>
          </p:cNvSpPr>
          <p:nvPr>
            <p:ph idx="1"/>
          </p:nvPr>
        </p:nvSpPr>
        <p:spPr/>
        <p:txBody>
          <a:bodyPr>
            <a:normAutofit/>
          </a:bodyPr>
          <a:lstStyle/>
          <a:p>
            <a:pPr>
              <a:lnSpc>
                <a:spcPct val="100000"/>
              </a:lnSpc>
            </a:pPr>
            <a:r>
              <a:rPr lang="en-GB" sz="1800" b="0" i="0" u="none" strike="noStrike" baseline="0" dirty="0">
                <a:solidFill>
                  <a:srgbClr val="000000"/>
                </a:solidFill>
                <a:latin typeface="Arial" panose="020B0604020202020204" pitchFamily="34" charset="0"/>
              </a:rPr>
              <a:t>All looked after children must have a care plan, of which the PEP is an integral part. </a:t>
            </a:r>
            <a:r>
              <a:rPr lang="en-GB" sz="1800" dirty="0"/>
              <a:t>Statutory guidance describes the PEP as a ‘living document’ which </a:t>
            </a:r>
            <a:r>
              <a:rPr lang="en-GB" sz="1800" b="1" u="sng" dirty="0"/>
              <a:t>MUST</a:t>
            </a:r>
            <a:r>
              <a:rPr lang="en-GB" sz="1800" dirty="0"/>
              <a:t> be reviewed at least once a term. Every education meeting within school should involve the PEP document. </a:t>
            </a:r>
            <a:endParaRPr lang="en-GB" sz="1800" b="1" i="0" u="sng" strike="noStrike" baseline="0" dirty="0">
              <a:solidFill>
                <a:srgbClr val="000000"/>
              </a:solidFill>
              <a:latin typeface="Arial" panose="020B0604020202020204" pitchFamily="34" charset="0"/>
            </a:endParaRPr>
          </a:p>
          <a:p>
            <a:pPr>
              <a:lnSpc>
                <a:spcPct val="100000"/>
              </a:lnSpc>
            </a:pPr>
            <a:endParaRPr lang="en-GB" sz="1800" b="0" i="0" u="none" strike="noStrike" baseline="0" dirty="0">
              <a:solidFill>
                <a:srgbClr val="000000"/>
              </a:solidFill>
              <a:latin typeface="Arial" panose="020B0604020202020204" pitchFamily="34" charset="0"/>
            </a:endParaRPr>
          </a:p>
          <a:p>
            <a:pPr>
              <a:lnSpc>
                <a:spcPct val="100000"/>
              </a:lnSpc>
            </a:pPr>
            <a:r>
              <a:rPr lang="en-GB" sz="1800" b="0" i="0" u="none" strike="noStrike" baseline="0" dirty="0">
                <a:solidFill>
                  <a:srgbClr val="000000"/>
                </a:solidFill>
                <a:latin typeface="Arial" panose="020B0604020202020204" pitchFamily="34" charset="0"/>
              </a:rPr>
              <a:t>This should include mapping how the pupil premium and any other additional funding has been used to support the targets set in the PEP. This is to ensure that the story of the child’s educational progress is current and continues to meet the child’s educational needs. It is also to ensure that information from the PEP is available to feed into the next statutory review of the wider care plan.</a:t>
            </a:r>
          </a:p>
          <a:p>
            <a:pPr marL="0" indent="0">
              <a:lnSpc>
                <a:spcPct val="100000"/>
              </a:lnSpc>
              <a:buNone/>
            </a:pPr>
            <a:endParaRPr lang="en-GB" sz="1800" b="0" i="0" u="none" strike="noStrike" baseline="0" dirty="0">
              <a:solidFill>
                <a:srgbClr val="000000"/>
              </a:solidFill>
              <a:latin typeface="Arial" panose="020B0604020202020204" pitchFamily="34" charset="0"/>
            </a:endParaRPr>
          </a:p>
          <a:p>
            <a:pPr>
              <a:lnSpc>
                <a:spcPct val="100000"/>
              </a:lnSpc>
            </a:pPr>
            <a:r>
              <a:rPr lang="en-GB" sz="1800" b="0" i="0" u="none" strike="noStrike" baseline="0" dirty="0">
                <a:solidFill>
                  <a:srgbClr val="000000"/>
                </a:solidFill>
                <a:latin typeface="Arial" panose="020B0604020202020204" pitchFamily="34" charset="0"/>
              </a:rPr>
              <a:t>The quality of the PEP is the joint responsibility of the local authority that looks after the child and the school. Social workers, carers, VSHs, designated teachers and, as appropriate, other relevant professionals will need to work closely together. </a:t>
            </a:r>
            <a:r>
              <a:rPr lang="en-GB" sz="1800" b="1" i="0" u="none" strike="noStrike" baseline="0" dirty="0">
                <a:solidFill>
                  <a:srgbClr val="000000"/>
                </a:solidFill>
                <a:latin typeface="Arial" panose="020B0604020202020204" pitchFamily="34" charset="0"/>
              </a:rPr>
              <a:t>All of those involved in the PEP process at all stages should involve the child </a:t>
            </a:r>
            <a:r>
              <a:rPr lang="en-GB" sz="1800" b="0" i="0" u="none" strike="noStrike" baseline="0" dirty="0">
                <a:solidFill>
                  <a:srgbClr val="000000"/>
                </a:solidFill>
                <a:latin typeface="Arial" panose="020B0604020202020204" pitchFamily="34" charset="0"/>
              </a:rPr>
              <a:t>and, where appropriate, the child’s parent and/or relevant family memb</a:t>
            </a:r>
            <a:r>
              <a:rPr lang="en-GB" sz="1800" dirty="0">
                <a:solidFill>
                  <a:srgbClr val="000000"/>
                </a:solidFill>
              </a:rPr>
              <a:t>ers.</a:t>
            </a:r>
            <a:endParaRPr lang="en-GB" sz="1800" b="0" i="0" u="none" strike="noStrike" baseline="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83773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B3BC-2289-4248-ABD2-B7F9E351B89E}"/>
              </a:ext>
            </a:extLst>
          </p:cNvPr>
          <p:cNvSpPr>
            <a:spLocks noGrp="1"/>
          </p:cNvSpPr>
          <p:nvPr>
            <p:ph type="title"/>
          </p:nvPr>
        </p:nvSpPr>
        <p:spPr/>
        <p:txBody>
          <a:bodyPr/>
          <a:lstStyle/>
          <a:p>
            <a:pPr algn="ctr"/>
            <a:r>
              <a:rPr lang="en-GB" b="1" dirty="0">
                <a:solidFill>
                  <a:srgbClr val="00B0F0"/>
                </a:solidFill>
              </a:rPr>
              <a:t>PEP meetings – from September 2021</a:t>
            </a:r>
          </a:p>
        </p:txBody>
      </p:sp>
      <p:sp>
        <p:nvSpPr>
          <p:cNvPr id="3" name="Content Placeholder 2">
            <a:extLst>
              <a:ext uri="{FF2B5EF4-FFF2-40B4-BE49-F238E27FC236}">
                <a16:creationId xmlns:a16="http://schemas.microsoft.com/office/drawing/2014/main" id="{7F96A8E2-9807-4CAD-811D-8089C9D8AEDF}"/>
              </a:ext>
            </a:extLst>
          </p:cNvPr>
          <p:cNvSpPr>
            <a:spLocks noGrp="1"/>
          </p:cNvSpPr>
          <p:nvPr>
            <p:ph idx="1"/>
          </p:nvPr>
        </p:nvSpPr>
        <p:spPr>
          <a:xfrm>
            <a:off x="310717" y="1802168"/>
            <a:ext cx="11043082" cy="4552349"/>
          </a:xfrm>
        </p:spPr>
        <p:txBody>
          <a:bodyPr>
            <a:normAutofit fontScale="62500" lnSpcReduction="20000"/>
          </a:bodyPr>
          <a:lstStyle/>
          <a:p>
            <a:pPr marL="0" lvl="0" indent="0">
              <a:lnSpc>
                <a:spcPct val="120000"/>
              </a:lnSpc>
              <a:buNone/>
            </a:pPr>
            <a:r>
              <a:rPr lang="en-GB" sz="2800" b="1" dirty="0">
                <a:solidFill>
                  <a:schemeClr val="accent2"/>
                </a:solidFill>
              </a:rPr>
              <a:t>The designated teacher role in the PEP</a:t>
            </a:r>
          </a:p>
          <a:p>
            <a:pPr lvl="0">
              <a:lnSpc>
                <a:spcPct val="120000"/>
              </a:lnSpc>
            </a:pPr>
            <a:r>
              <a:rPr lang="en-GB" sz="2800" dirty="0">
                <a:solidFill>
                  <a:srgbClr val="002060"/>
                </a:solidFill>
              </a:rPr>
              <a:t>The designated teacher leads on how the PEP is developed and used in school to make sure the child’s progress towards education targets is monitored. </a:t>
            </a:r>
          </a:p>
          <a:p>
            <a:pPr lvl="0">
              <a:lnSpc>
                <a:spcPct val="120000"/>
              </a:lnSpc>
            </a:pPr>
            <a:endParaRPr lang="en-GB" sz="2800" dirty="0"/>
          </a:p>
          <a:p>
            <a:pPr marL="0" lvl="0" indent="0">
              <a:lnSpc>
                <a:spcPct val="120000"/>
              </a:lnSpc>
              <a:buNone/>
            </a:pPr>
            <a:r>
              <a:rPr lang="en-GB" sz="2800" b="1" dirty="0">
                <a:solidFill>
                  <a:schemeClr val="accent2"/>
                </a:solidFill>
              </a:rPr>
              <a:t>The social worker’s role in supporting the PEP </a:t>
            </a:r>
          </a:p>
          <a:p>
            <a:pPr marL="0" lvl="0" indent="0">
              <a:lnSpc>
                <a:spcPct val="120000"/>
              </a:lnSpc>
              <a:buNone/>
            </a:pPr>
            <a:r>
              <a:rPr lang="en-GB" sz="2800" dirty="0">
                <a:solidFill>
                  <a:srgbClr val="002060"/>
                </a:solidFill>
              </a:rPr>
              <a:t>Not take significant decisions about a looked-after child’s education without reviewing the PEP in consultation with the child, the child’s school, carer, VSH, IRO and, where appropriate, their parent(s); </a:t>
            </a:r>
          </a:p>
          <a:p>
            <a:pPr lvl="0">
              <a:lnSpc>
                <a:spcPct val="120000"/>
              </a:lnSpc>
            </a:pPr>
            <a:r>
              <a:rPr lang="en-GB" sz="2800" dirty="0">
                <a:solidFill>
                  <a:srgbClr val="002060"/>
                </a:solidFill>
              </a:rPr>
              <a:t>work with the child’s school or other education setting between the statutory reviews of their care plan (involving the VSH if necessary) to ensure that up-to-date PEP information is fed into those reviews, which are chaired by the child’s IRO; </a:t>
            </a:r>
          </a:p>
          <a:p>
            <a:pPr lvl="0">
              <a:lnSpc>
                <a:spcPct val="120000"/>
              </a:lnSpc>
            </a:pPr>
            <a:r>
              <a:rPr lang="en-GB" sz="2800" dirty="0">
                <a:solidFill>
                  <a:srgbClr val="002060"/>
                </a:solidFill>
              </a:rPr>
              <a:t>• ensure that all relevant information about the child’s educational progress and support needs is up-to-date and evidenced before the statutory review meeting. </a:t>
            </a:r>
          </a:p>
          <a:p>
            <a:endParaRPr lang="en-GB" dirty="0"/>
          </a:p>
        </p:txBody>
      </p:sp>
    </p:spTree>
    <p:extLst>
      <p:ext uri="{BB962C8B-B14F-4D97-AF65-F5344CB8AC3E}">
        <p14:creationId xmlns:p14="http://schemas.microsoft.com/office/powerpoint/2010/main" val="2455864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973D-5BF2-4CB0-BBB2-CFD5766227C5}"/>
              </a:ext>
            </a:extLst>
          </p:cNvPr>
          <p:cNvSpPr>
            <a:spLocks noGrp="1"/>
          </p:cNvSpPr>
          <p:nvPr>
            <p:ph type="title"/>
          </p:nvPr>
        </p:nvSpPr>
        <p:spPr/>
        <p:txBody>
          <a:bodyPr/>
          <a:lstStyle/>
          <a:p>
            <a:r>
              <a:rPr lang="en-GB" b="1" dirty="0" err="1">
                <a:solidFill>
                  <a:srgbClr val="00B0F0"/>
                </a:solidFill>
              </a:rPr>
              <a:t>ePEP</a:t>
            </a:r>
            <a:r>
              <a:rPr lang="en-GB" b="1" dirty="0">
                <a:solidFill>
                  <a:srgbClr val="00B0F0"/>
                </a:solidFill>
              </a:rPr>
              <a:t> – Liquid Logic </a:t>
            </a:r>
          </a:p>
        </p:txBody>
      </p:sp>
      <p:sp>
        <p:nvSpPr>
          <p:cNvPr id="3" name="Content Placeholder 2">
            <a:extLst>
              <a:ext uri="{FF2B5EF4-FFF2-40B4-BE49-F238E27FC236}">
                <a16:creationId xmlns:a16="http://schemas.microsoft.com/office/drawing/2014/main" id="{D62A1B6F-0F04-4782-BB1D-5DCD9D060439}"/>
              </a:ext>
            </a:extLst>
          </p:cNvPr>
          <p:cNvSpPr>
            <a:spLocks noGrp="1"/>
          </p:cNvSpPr>
          <p:nvPr>
            <p:ph idx="1"/>
          </p:nvPr>
        </p:nvSpPr>
        <p:spPr/>
        <p:txBody>
          <a:bodyPr/>
          <a:lstStyle/>
          <a:p>
            <a:r>
              <a:rPr lang="en-GB" dirty="0"/>
              <a:t>In September 2021 we will launch the new </a:t>
            </a:r>
            <a:r>
              <a:rPr lang="en-GB" dirty="0" err="1"/>
              <a:t>ePEP</a:t>
            </a:r>
            <a:r>
              <a:rPr lang="en-GB" dirty="0"/>
              <a:t> through Liquid Logic’s delegated portal. </a:t>
            </a:r>
            <a:r>
              <a:rPr lang="en-GB" b="1" dirty="0">
                <a:solidFill>
                  <a:schemeClr val="accent2"/>
                </a:solidFill>
              </a:rPr>
              <a:t>There will be a designated PEP training session in September 2021 – date to be confirmed. </a:t>
            </a:r>
          </a:p>
          <a:p>
            <a:r>
              <a:rPr lang="en-GB" dirty="0"/>
              <a:t>Each Designated Teacher will be sent a link each term to access the PEP document online.</a:t>
            </a:r>
          </a:p>
          <a:p>
            <a:r>
              <a:rPr lang="en-GB" dirty="0"/>
              <a:t>The PEP document will come pre-populated and can be printed through word or as a PDF. </a:t>
            </a:r>
          </a:p>
          <a:p>
            <a:r>
              <a:rPr lang="en-GB" dirty="0"/>
              <a:t>Once completed the PEP will be finalised by the Virtual School and a final document emailed to professionals. </a:t>
            </a:r>
          </a:p>
          <a:p>
            <a:pPr marL="0" indent="0">
              <a:buNone/>
            </a:pPr>
            <a:endParaRPr lang="en-GB" dirty="0"/>
          </a:p>
        </p:txBody>
      </p:sp>
    </p:spTree>
    <p:extLst>
      <p:ext uri="{BB962C8B-B14F-4D97-AF65-F5344CB8AC3E}">
        <p14:creationId xmlns:p14="http://schemas.microsoft.com/office/powerpoint/2010/main" val="366677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FB63-DCC8-4593-99EF-26BE57658CEF}"/>
              </a:ext>
            </a:extLst>
          </p:cNvPr>
          <p:cNvSpPr>
            <a:spLocks noGrp="1"/>
          </p:cNvSpPr>
          <p:nvPr>
            <p:ph type="title"/>
          </p:nvPr>
        </p:nvSpPr>
        <p:spPr/>
        <p:txBody>
          <a:bodyPr/>
          <a:lstStyle/>
          <a:p>
            <a:r>
              <a:rPr lang="en-GB" sz="4400" b="1" i="0" u="none" strike="noStrike" baseline="0" dirty="0">
                <a:solidFill>
                  <a:srgbClr val="00B0F0"/>
                </a:solidFill>
                <a:latin typeface="Arial" panose="020B0604020202020204" pitchFamily="34" charset="0"/>
              </a:rPr>
              <a:t>Initiating, developing and reviewing the PEP</a:t>
            </a:r>
            <a:endParaRPr lang="en-GB" dirty="0"/>
          </a:p>
        </p:txBody>
      </p:sp>
      <p:sp>
        <p:nvSpPr>
          <p:cNvPr id="3" name="Content Placeholder 2">
            <a:extLst>
              <a:ext uri="{FF2B5EF4-FFF2-40B4-BE49-F238E27FC236}">
                <a16:creationId xmlns:a16="http://schemas.microsoft.com/office/drawing/2014/main" id="{6272090C-3439-4352-913F-604C66F5CA3F}"/>
              </a:ext>
            </a:extLst>
          </p:cNvPr>
          <p:cNvSpPr>
            <a:spLocks noGrp="1"/>
          </p:cNvSpPr>
          <p:nvPr>
            <p:ph idx="1"/>
          </p:nvPr>
        </p:nvSpPr>
        <p:spPr/>
        <p:txBody>
          <a:bodyPr>
            <a:normAutofit fontScale="85000" lnSpcReduction="20000"/>
          </a:bodyPr>
          <a:lstStyle/>
          <a:p>
            <a:pPr marL="0" indent="0">
              <a:buNone/>
            </a:pPr>
            <a:r>
              <a:rPr lang="en-GB" sz="2800" b="0" i="0" u="none" strike="noStrike" baseline="0" dirty="0">
                <a:solidFill>
                  <a:srgbClr val="000000"/>
                </a:solidFill>
                <a:latin typeface="Arial" panose="020B0604020202020204" pitchFamily="34" charset="0"/>
              </a:rPr>
              <a:t>Wherever the child is placed, their social worker, supported by the authority’s VSH, should take the lead to: </a:t>
            </a:r>
          </a:p>
          <a:p>
            <a:r>
              <a:rPr lang="en-GB" sz="2800" b="0" i="0" u="none" strike="noStrike" baseline="0" dirty="0">
                <a:solidFill>
                  <a:srgbClr val="002060"/>
                </a:solidFill>
                <a:latin typeface="Arial" panose="020B0604020202020204" pitchFamily="34" charset="0"/>
              </a:rPr>
              <a:t>initiate a PEP even where a looked-after child is without a school place. This includes meeting with appropriate education providers and the carer; </a:t>
            </a:r>
          </a:p>
          <a:p>
            <a:r>
              <a:rPr lang="en-GB" sz="2800" b="0" i="0" u="none" strike="noStrike" baseline="0" dirty="0">
                <a:solidFill>
                  <a:srgbClr val="002060"/>
                </a:solidFill>
                <a:latin typeface="Arial" panose="020B0604020202020204" pitchFamily="34" charset="0"/>
              </a:rPr>
              <a:t>ensure that where a child is placed in an emergency, the PEP is initiated within 10 working days of their becoming looked-after, wherever they are placed; </a:t>
            </a:r>
          </a:p>
          <a:p>
            <a:r>
              <a:rPr lang="en-GB" sz="2800" b="0" i="0" u="none" strike="noStrike" baseline="0" dirty="0">
                <a:solidFill>
                  <a:srgbClr val="002060"/>
                </a:solidFill>
                <a:latin typeface="Arial" panose="020B0604020202020204" pitchFamily="34" charset="0"/>
              </a:rPr>
              <a:t>ensure, with the support of others, including the VSH, that the PEP contains a summary of the child’s current attainment and progress (including any additional needs such as SEN and mental health needs); </a:t>
            </a:r>
          </a:p>
          <a:p>
            <a:r>
              <a:rPr lang="en-GB" sz="2800" b="0" i="0" u="none" strike="noStrike" baseline="0" dirty="0">
                <a:solidFill>
                  <a:srgbClr val="002060"/>
                </a:solidFill>
                <a:latin typeface="Arial" panose="020B0604020202020204" pitchFamily="34" charset="0"/>
              </a:rPr>
              <a:t> ensure the PEP is effective and is available for the first statutory review meeting of the care plan; and </a:t>
            </a:r>
          </a:p>
          <a:p>
            <a:r>
              <a:rPr lang="en-GB" sz="2800" b="0" i="0" u="none" strike="noStrike" baseline="0" dirty="0">
                <a:solidFill>
                  <a:srgbClr val="002060"/>
                </a:solidFill>
                <a:latin typeface="Arial" panose="020B0604020202020204" pitchFamily="34" charset="0"/>
              </a:rPr>
              <a:t> ensure the PEP gives details of who will take the plan forward and specifies timescales for action and revi</a:t>
            </a:r>
            <a:r>
              <a:rPr lang="en-GB" sz="2800" dirty="0">
                <a:solidFill>
                  <a:srgbClr val="002060"/>
                </a:solidFill>
              </a:rPr>
              <a:t>ew. </a:t>
            </a:r>
            <a:endParaRPr lang="en-GB" sz="2800" b="0" i="0" u="none" strike="noStrike" baseline="0" dirty="0">
              <a:solidFill>
                <a:srgbClr val="002060"/>
              </a:solidFill>
              <a:latin typeface="Arial" panose="020B0604020202020204" pitchFamily="34" charset="0"/>
            </a:endParaRPr>
          </a:p>
          <a:p>
            <a:endParaRPr lang="en-GB" dirty="0"/>
          </a:p>
        </p:txBody>
      </p:sp>
    </p:spTree>
    <p:extLst>
      <p:ext uri="{BB962C8B-B14F-4D97-AF65-F5344CB8AC3E}">
        <p14:creationId xmlns:p14="http://schemas.microsoft.com/office/powerpoint/2010/main" val="1876389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384F-F0F7-4850-8E13-AB3C8E4EDC52}"/>
              </a:ext>
            </a:extLst>
          </p:cNvPr>
          <p:cNvSpPr>
            <a:spLocks noGrp="1"/>
          </p:cNvSpPr>
          <p:nvPr>
            <p:ph type="title"/>
          </p:nvPr>
        </p:nvSpPr>
        <p:spPr/>
        <p:txBody>
          <a:bodyPr/>
          <a:lstStyle/>
          <a:p>
            <a:r>
              <a:rPr lang="en-GB" dirty="0">
                <a:solidFill>
                  <a:srgbClr val="00B0F0"/>
                </a:solidFill>
              </a:rPr>
              <a:t>PEP – Quality Assurance </a:t>
            </a:r>
            <a:endParaRPr lang="en-GB" dirty="0"/>
          </a:p>
        </p:txBody>
      </p:sp>
      <p:sp>
        <p:nvSpPr>
          <p:cNvPr id="3" name="Content Placeholder 2">
            <a:extLst>
              <a:ext uri="{FF2B5EF4-FFF2-40B4-BE49-F238E27FC236}">
                <a16:creationId xmlns:a16="http://schemas.microsoft.com/office/drawing/2014/main" id="{782ECDD8-1381-4484-AFF8-FFDDCA6EE407}"/>
              </a:ext>
            </a:extLst>
          </p:cNvPr>
          <p:cNvSpPr>
            <a:spLocks noGrp="1"/>
          </p:cNvSpPr>
          <p:nvPr>
            <p:ph idx="1"/>
          </p:nvPr>
        </p:nvSpPr>
        <p:spPr/>
        <p:txBody>
          <a:bodyPr>
            <a:normAutofit fontScale="77500" lnSpcReduction="20000"/>
          </a:bodyPr>
          <a:lstStyle/>
          <a:p>
            <a:pPr marL="0" indent="0">
              <a:buNone/>
            </a:pPr>
            <a:r>
              <a:rPr lang="en-GB" sz="2800" b="0" i="0" u="none" strike="noStrike" baseline="0" dirty="0">
                <a:solidFill>
                  <a:srgbClr val="000000"/>
                </a:solidFill>
                <a:latin typeface="Arial" panose="020B0604020202020204" pitchFamily="34" charset="0"/>
              </a:rPr>
              <a:t>To be effective and high quality, a PEP should: </a:t>
            </a:r>
          </a:p>
          <a:p>
            <a:pPr marL="0" indent="0">
              <a:buNone/>
            </a:pPr>
            <a:endParaRPr lang="en-GB" sz="2800" b="0" i="0" u="none" strike="noStrike" baseline="0" dirty="0">
              <a:solidFill>
                <a:srgbClr val="000000"/>
              </a:solidFill>
              <a:latin typeface="Arial" panose="020B0604020202020204" pitchFamily="34" charset="0"/>
            </a:endParaRPr>
          </a:p>
          <a:p>
            <a:r>
              <a:rPr lang="en-GB" sz="2800" b="0" i="0" u="none" strike="noStrike" baseline="0" dirty="0">
                <a:solidFill>
                  <a:srgbClr val="002060"/>
                </a:solidFill>
                <a:latin typeface="Arial" panose="020B0604020202020204" pitchFamily="34" charset="0"/>
              </a:rPr>
              <a:t>be a ‘living’, evolving, comprehensive and enduring record of the child’s experience, progress and achievement (academic and otherwise), and inform any discussion about education during statutory reviews of the child’s wider care plan; </a:t>
            </a:r>
          </a:p>
          <a:p>
            <a:r>
              <a:rPr lang="en-GB" sz="2800" b="0" i="0" u="none" strike="noStrike" baseline="0" dirty="0">
                <a:solidFill>
                  <a:srgbClr val="002060"/>
                </a:solidFill>
                <a:latin typeface="Arial" panose="020B0604020202020204" pitchFamily="34" charset="0"/>
              </a:rPr>
              <a:t>be linked to, but not duplicate or conflict with, information in any other plans held by the child’s education setting or responsible authority – e.g. their care plan or Education, Health and Care Plan; </a:t>
            </a:r>
          </a:p>
          <a:p>
            <a:r>
              <a:rPr lang="en-GB" sz="2800" b="0" i="0" u="none" strike="noStrike" baseline="0" dirty="0">
                <a:solidFill>
                  <a:srgbClr val="002060"/>
                </a:solidFill>
                <a:latin typeface="Arial" panose="020B0604020202020204" pitchFamily="34" charset="0"/>
              </a:rPr>
              <a:t>identify developmental (including any related to attachment and past trauma) and educational needs (short and longer term) in relation to skills, knowledge, subject areas and experiences; </a:t>
            </a:r>
          </a:p>
          <a:p>
            <a:r>
              <a:rPr lang="en-GB" sz="2800" b="0" i="0" u="none" strike="noStrike" baseline="0" dirty="0">
                <a:solidFill>
                  <a:srgbClr val="002060"/>
                </a:solidFill>
                <a:latin typeface="Arial" panose="020B0604020202020204" pitchFamily="34" charset="0"/>
              </a:rPr>
              <a:t>say what will happen or is already happening to identify and support any mental health needs, including detailing any support that is required or ongoing from mental health specialist support servi</a:t>
            </a:r>
            <a:r>
              <a:rPr lang="en-GB" sz="2800" dirty="0">
                <a:solidFill>
                  <a:srgbClr val="002060"/>
                </a:solidFill>
              </a:rPr>
              <a:t>ces. </a:t>
            </a:r>
            <a:endParaRPr lang="en-GB" sz="2800" b="0" i="0" u="none" strike="noStrike" baseline="0" dirty="0">
              <a:solidFill>
                <a:srgbClr val="002060"/>
              </a:solidFill>
              <a:latin typeface="Arial" panose="020B0604020202020204" pitchFamily="34" charset="0"/>
            </a:endParaRPr>
          </a:p>
          <a:p>
            <a:endParaRPr lang="en-GB" dirty="0"/>
          </a:p>
        </p:txBody>
      </p:sp>
    </p:spTree>
    <p:extLst>
      <p:ext uri="{BB962C8B-B14F-4D97-AF65-F5344CB8AC3E}">
        <p14:creationId xmlns:p14="http://schemas.microsoft.com/office/powerpoint/2010/main" val="1815422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2B97-92E1-4DA6-BEC2-43B782E27851}"/>
              </a:ext>
            </a:extLst>
          </p:cNvPr>
          <p:cNvSpPr>
            <a:spLocks noGrp="1"/>
          </p:cNvSpPr>
          <p:nvPr>
            <p:ph type="title"/>
          </p:nvPr>
        </p:nvSpPr>
        <p:spPr/>
        <p:txBody>
          <a:bodyPr/>
          <a:lstStyle/>
          <a:p>
            <a:r>
              <a:rPr lang="en-GB" dirty="0">
                <a:solidFill>
                  <a:srgbClr val="00B0F0"/>
                </a:solidFill>
              </a:rPr>
              <a:t>Previously Looked After Children</a:t>
            </a:r>
            <a:endParaRPr lang="en-GB" dirty="0"/>
          </a:p>
        </p:txBody>
      </p:sp>
      <p:sp>
        <p:nvSpPr>
          <p:cNvPr id="3" name="Content Placeholder 2">
            <a:extLst>
              <a:ext uri="{FF2B5EF4-FFF2-40B4-BE49-F238E27FC236}">
                <a16:creationId xmlns:a16="http://schemas.microsoft.com/office/drawing/2014/main" id="{6EBC4FCC-4A73-487F-94DE-BC61E92262CB}"/>
              </a:ext>
            </a:extLst>
          </p:cNvPr>
          <p:cNvSpPr>
            <a:spLocks noGrp="1"/>
          </p:cNvSpPr>
          <p:nvPr>
            <p:ph idx="1"/>
          </p:nvPr>
        </p:nvSpPr>
        <p:spPr/>
        <p:txBody>
          <a:bodyPr>
            <a:normAutofit fontScale="77500" lnSpcReduction="20000"/>
          </a:bodyPr>
          <a:lstStyle/>
          <a:p>
            <a:pPr marL="0" indent="0">
              <a:buNone/>
            </a:pPr>
            <a:r>
              <a:rPr lang="en-GB" sz="2800" b="0" i="0" u="none" strike="noStrike" baseline="0" dirty="0">
                <a:solidFill>
                  <a:srgbClr val="002060"/>
                </a:solidFill>
                <a:latin typeface="Arial" panose="020B0604020202020204" pitchFamily="34" charset="0"/>
              </a:rPr>
              <a:t>Local authorities have a duty to promote the educational achievement of previously looked-after children in their area by providing information and advice to:</a:t>
            </a:r>
          </a:p>
          <a:p>
            <a:pPr>
              <a:buFont typeface="Wingdings" panose="05000000000000000000" pitchFamily="2" charset="2"/>
              <a:buChar char="Ø"/>
            </a:pPr>
            <a:r>
              <a:rPr lang="en-GB" sz="2800" b="0" i="0" u="none" strike="noStrike" baseline="0" dirty="0">
                <a:solidFill>
                  <a:srgbClr val="002060"/>
                </a:solidFill>
                <a:latin typeface="Arial" panose="020B0604020202020204" pitchFamily="34" charset="0"/>
              </a:rPr>
              <a:t>any person that has parental responsibility for the child; </a:t>
            </a:r>
          </a:p>
          <a:p>
            <a:pPr>
              <a:buFont typeface="Wingdings" panose="05000000000000000000" pitchFamily="2" charset="2"/>
              <a:buChar char="Ø"/>
            </a:pPr>
            <a:r>
              <a:rPr lang="en-GB" sz="2800" b="0" i="0" u="none" strike="noStrike" baseline="0" dirty="0">
                <a:solidFill>
                  <a:srgbClr val="002060"/>
                </a:solidFill>
                <a:latin typeface="Arial" panose="020B0604020202020204" pitchFamily="34" charset="0"/>
              </a:rPr>
              <a:t>providers of funded early years education, designated teachers for previously looked-after children in maintained schools and academies; and </a:t>
            </a:r>
          </a:p>
          <a:p>
            <a:pPr>
              <a:buFont typeface="Wingdings" panose="05000000000000000000" pitchFamily="2" charset="2"/>
              <a:buChar char="Ø"/>
            </a:pPr>
            <a:r>
              <a:rPr lang="en-GB" sz="2800" b="0" i="0" u="none" strike="noStrike" baseline="0" dirty="0">
                <a:solidFill>
                  <a:srgbClr val="002060"/>
                </a:solidFill>
                <a:latin typeface="Arial" panose="020B0604020202020204" pitchFamily="34" charset="0"/>
              </a:rPr>
              <a:t>any other person the authority considers appropriate for promoting the educational achievement of relevant child. </a:t>
            </a:r>
          </a:p>
          <a:p>
            <a:pPr algn="l"/>
            <a:endParaRPr lang="en-GB" sz="2800" b="1" i="0" u="none" strike="noStrike" baseline="0" dirty="0">
              <a:solidFill>
                <a:srgbClr val="FFC000"/>
              </a:solidFill>
              <a:latin typeface="Arial" panose="020B0604020202020204" pitchFamily="34" charset="0"/>
            </a:endParaRPr>
          </a:p>
          <a:p>
            <a:pPr marL="0" indent="0" algn="l">
              <a:buNone/>
            </a:pPr>
            <a:r>
              <a:rPr lang="en-GB" sz="2800" b="1" i="0" u="none" strike="noStrike" baseline="0" dirty="0">
                <a:solidFill>
                  <a:srgbClr val="FFC000"/>
                </a:solidFill>
                <a:latin typeface="Arial" panose="020B0604020202020204" pitchFamily="34" charset="0"/>
              </a:rPr>
              <a:t>Previously looked-after children are those who:</a:t>
            </a:r>
          </a:p>
          <a:p>
            <a:pPr algn="l">
              <a:buFont typeface="Wingdings" panose="05000000000000000000" pitchFamily="2" charset="2"/>
              <a:buChar char="Ø"/>
            </a:pPr>
            <a:r>
              <a:rPr lang="en-GB" sz="2800" b="0" i="0" u="none" strike="noStrike" baseline="0" dirty="0">
                <a:solidFill>
                  <a:srgbClr val="002060"/>
                </a:solidFill>
                <a:latin typeface="Arial" panose="020B0604020202020204" pitchFamily="34" charset="0"/>
              </a:rPr>
              <a:t>are no longer looked after by a local authority in England and Wales because they are the subject of an adoption, special guardianship or child arrangements order; or </a:t>
            </a:r>
          </a:p>
          <a:p>
            <a:pPr>
              <a:buFont typeface="Wingdings" panose="05000000000000000000" pitchFamily="2" charset="2"/>
              <a:buChar char="Ø"/>
            </a:pPr>
            <a:r>
              <a:rPr lang="en-GB" sz="2800" b="0" i="0" u="none" strike="noStrike" baseline="0" dirty="0">
                <a:solidFill>
                  <a:srgbClr val="002060"/>
                </a:solidFill>
                <a:latin typeface="Arial" panose="020B0604020202020204" pitchFamily="34" charset="0"/>
              </a:rPr>
              <a:t>were adopted from ‘state care’ outside England and Wales. ‘State care’ is care provided by a public authority, a religious organisation, or any other organisation whose sole or main purpose is to benefit society. </a:t>
            </a:r>
          </a:p>
          <a:p>
            <a:endParaRPr lang="en-GB" sz="2800" b="0" i="0" u="none" strike="noStrike" baseline="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378296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CAC3-37A8-4784-95A9-7249CB06274A}"/>
              </a:ext>
            </a:extLst>
          </p:cNvPr>
          <p:cNvSpPr>
            <a:spLocks noGrp="1"/>
          </p:cNvSpPr>
          <p:nvPr>
            <p:ph type="title"/>
          </p:nvPr>
        </p:nvSpPr>
        <p:spPr>
          <a:xfrm>
            <a:off x="2544328" y="423067"/>
            <a:ext cx="6910956" cy="695614"/>
          </a:xfrm>
        </p:spPr>
        <p:txBody>
          <a:bodyPr anchor="b">
            <a:normAutofit/>
          </a:bodyPr>
          <a:lstStyle/>
          <a:p>
            <a:r>
              <a:rPr lang="en-GB" b="1" dirty="0">
                <a:solidFill>
                  <a:srgbClr val="00B0F0"/>
                </a:solidFill>
              </a:rPr>
              <a:t>Attendance Monitoring Tool </a:t>
            </a:r>
          </a:p>
        </p:txBody>
      </p:sp>
      <p:pic>
        <p:nvPicPr>
          <p:cNvPr id="4" name="Picture 3">
            <a:extLst>
              <a:ext uri="{FF2B5EF4-FFF2-40B4-BE49-F238E27FC236}">
                <a16:creationId xmlns:a16="http://schemas.microsoft.com/office/drawing/2014/main" id="{C4C982EA-7CC9-4ABF-AEF5-4478F8BF231E}"/>
              </a:ext>
            </a:extLst>
          </p:cNvPr>
          <p:cNvPicPr>
            <a:picLocks noChangeAspect="1"/>
          </p:cNvPicPr>
          <p:nvPr/>
        </p:nvPicPr>
        <p:blipFill>
          <a:blip r:embed="rId2"/>
          <a:stretch>
            <a:fillRect/>
          </a:stretch>
        </p:blipFill>
        <p:spPr>
          <a:xfrm>
            <a:off x="613823" y="3740586"/>
            <a:ext cx="10738356" cy="2981008"/>
          </a:xfrm>
          <a:prstGeom prst="rect">
            <a:avLst/>
          </a:prstGeom>
          <a:noFill/>
        </p:spPr>
      </p:pic>
      <p:sp>
        <p:nvSpPr>
          <p:cNvPr id="3" name="Content Placeholder 2">
            <a:extLst>
              <a:ext uri="{FF2B5EF4-FFF2-40B4-BE49-F238E27FC236}">
                <a16:creationId xmlns:a16="http://schemas.microsoft.com/office/drawing/2014/main" id="{8BDF7E23-F29A-4E27-B097-5B007C0886EE}"/>
              </a:ext>
            </a:extLst>
          </p:cNvPr>
          <p:cNvSpPr>
            <a:spLocks noGrp="1"/>
          </p:cNvSpPr>
          <p:nvPr>
            <p:ph type="body" sz="half" idx="2"/>
          </p:nvPr>
        </p:nvSpPr>
        <p:spPr>
          <a:xfrm>
            <a:off x="148081" y="1717867"/>
            <a:ext cx="11067909" cy="2231563"/>
          </a:xfrm>
        </p:spPr>
        <p:txBody>
          <a:bodyPr>
            <a:normAutofit/>
          </a:bodyPr>
          <a:lstStyle/>
          <a:p>
            <a:pPr marL="0" indent="0">
              <a:buNone/>
            </a:pPr>
            <a:endParaRPr lang="en-GB" dirty="0"/>
          </a:p>
          <a:p>
            <a:pPr marL="285750" indent="-285750">
              <a:buFont typeface="Arial" panose="020B0604020202020204" pitchFamily="34" charset="0"/>
              <a:buChar char="•"/>
            </a:pPr>
            <a:r>
              <a:rPr lang="en-GB" b="1" dirty="0"/>
              <a:t>Capture attendance data for looked after children attending out of borough schools.</a:t>
            </a:r>
          </a:p>
          <a:p>
            <a:pPr marL="285750" indent="-285750">
              <a:buFont typeface="Arial" panose="020B0604020202020204" pitchFamily="34" charset="0"/>
              <a:buChar char="•"/>
            </a:pPr>
            <a:r>
              <a:rPr lang="en-GB" b="1" dirty="0"/>
              <a:t>Web based solution – secure and 2 factor authentication</a:t>
            </a:r>
          </a:p>
          <a:p>
            <a:pPr marL="285750" indent="-285750">
              <a:buFont typeface="Arial" panose="020B0604020202020204" pitchFamily="34" charset="0"/>
              <a:buChar char="•"/>
            </a:pPr>
            <a:r>
              <a:rPr lang="en-GB" b="1" dirty="0"/>
              <a:t>All attendance information in one place!</a:t>
            </a:r>
          </a:p>
          <a:p>
            <a:pPr marL="285750" indent="-285750">
              <a:buFont typeface="Arial" panose="020B0604020202020204" pitchFamily="34" charset="0"/>
              <a:buChar char="•"/>
            </a:pPr>
            <a:r>
              <a:rPr lang="en-GB" b="1" dirty="0"/>
              <a:t>Reporting functionality available</a:t>
            </a:r>
          </a:p>
          <a:p>
            <a:pPr marL="285750" indent="-285750">
              <a:buFont typeface="Arial" panose="020B0604020202020204" pitchFamily="34" charset="0"/>
              <a:buChar char="•"/>
            </a:pPr>
            <a:r>
              <a:rPr lang="en-GB" b="1" dirty="0"/>
              <a:t>Integrated with LCS (social care system)</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7737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56D2-17F7-4C23-84B6-EA49BE406B88}"/>
              </a:ext>
            </a:extLst>
          </p:cNvPr>
          <p:cNvSpPr>
            <a:spLocks noGrp="1"/>
          </p:cNvSpPr>
          <p:nvPr>
            <p:ph type="title"/>
          </p:nvPr>
        </p:nvSpPr>
        <p:spPr>
          <a:xfrm>
            <a:off x="2504851" y="266330"/>
            <a:ext cx="3700640" cy="609159"/>
          </a:xfrm>
        </p:spPr>
        <p:txBody>
          <a:bodyPr/>
          <a:lstStyle/>
          <a:p>
            <a:r>
              <a:rPr lang="en-GB" b="1" dirty="0">
                <a:solidFill>
                  <a:srgbClr val="00B0F0"/>
                </a:solidFill>
              </a:rPr>
              <a:t>Screen shots</a:t>
            </a:r>
          </a:p>
        </p:txBody>
      </p:sp>
      <p:pic>
        <p:nvPicPr>
          <p:cNvPr id="5" name="Picture 4">
            <a:extLst>
              <a:ext uri="{FF2B5EF4-FFF2-40B4-BE49-F238E27FC236}">
                <a16:creationId xmlns:a16="http://schemas.microsoft.com/office/drawing/2014/main" id="{AA57C0DC-EDE2-4A0C-B1CA-117BE3CB9330}"/>
              </a:ext>
            </a:extLst>
          </p:cNvPr>
          <p:cNvPicPr>
            <a:picLocks noChangeAspect="1"/>
          </p:cNvPicPr>
          <p:nvPr/>
        </p:nvPicPr>
        <p:blipFill>
          <a:blip r:embed="rId2"/>
          <a:stretch>
            <a:fillRect/>
          </a:stretch>
        </p:blipFill>
        <p:spPr>
          <a:xfrm>
            <a:off x="168111" y="1933563"/>
            <a:ext cx="5281069" cy="4583864"/>
          </a:xfrm>
          <a:prstGeom prst="rect">
            <a:avLst/>
          </a:prstGeom>
        </p:spPr>
      </p:pic>
      <p:pic>
        <p:nvPicPr>
          <p:cNvPr id="6" name="Picture 5">
            <a:extLst>
              <a:ext uri="{FF2B5EF4-FFF2-40B4-BE49-F238E27FC236}">
                <a16:creationId xmlns:a16="http://schemas.microsoft.com/office/drawing/2014/main" id="{60A7CBF8-094F-4224-81AF-435F52837840}"/>
              </a:ext>
            </a:extLst>
          </p:cNvPr>
          <p:cNvPicPr>
            <a:picLocks noChangeAspect="1"/>
          </p:cNvPicPr>
          <p:nvPr/>
        </p:nvPicPr>
        <p:blipFill>
          <a:blip r:embed="rId3"/>
          <a:stretch>
            <a:fillRect/>
          </a:stretch>
        </p:blipFill>
        <p:spPr>
          <a:xfrm>
            <a:off x="5760686" y="1844327"/>
            <a:ext cx="6146471" cy="4138184"/>
          </a:xfrm>
          <a:prstGeom prst="rect">
            <a:avLst/>
          </a:prstGeom>
        </p:spPr>
      </p:pic>
      <p:sp>
        <p:nvSpPr>
          <p:cNvPr id="8" name="TextBox 7">
            <a:extLst>
              <a:ext uri="{FF2B5EF4-FFF2-40B4-BE49-F238E27FC236}">
                <a16:creationId xmlns:a16="http://schemas.microsoft.com/office/drawing/2014/main" id="{1D678B00-C933-454C-B9A9-F8AEF3B29B59}"/>
              </a:ext>
            </a:extLst>
          </p:cNvPr>
          <p:cNvSpPr txBox="1"/>
          <p:nvPr/>
        </p:nvSpPr>
        <p:spPr>
          <a:xfrm>
            <a:off x="286305" y="1324537"/>
            <a:ext cx="6272074" cy="369332"/>
          </a:xfrm>
          <a:prstGeom prst="rect">
            <a:avLst/>
          </a:prstGeom>
          <a:noFill/>
        </p:spPr>
        <p:txBody>
          <a:bodyPr wrap="square">
            <a:spAutoFit/>
          </a:bodyPr>
          <a:lstStyle/>
          <a:p>
            <a:r>
              <a:rPr lang="en-GB" b="1" dirty="0"/>
              <a:t>Data imported into Capita One for LA staff to view:</a:t>
            </a:r>
          </a:p>
        </p:txBody>
      </p:sp>
      <p:sp>
        <p:nvSpPr>
          <p:cNvPr id="10" name="TextBox 9">
            <a:extLst>
              <a:ext uri="{FF2B5EF4-FFF2-40B4-BE49-F238E27FC236}">
                <a16:creationId xmlns:a16="http://schemas.microsoft.com/office/drawing/2014/main" id="{F9F704BD-DF5A-493F-B965-D29B3E65DEE6}"/>
              </a:ext>
            </a:extLst>
          </p:cNvPr>
          <p:cNvSpPr txBox="1"/>
          <p:nvPr/>
        </p:nvSpPr>
        <p:spPr>
          <a:xfrm>
            <a:off x="5834848" y="1025947"/>
            <a:ext cx="6272074" cy="646331"/>
          </a:xfrm>
          <a:prstGeom prst="rect">
            <a:avLst/>
          </a:prstGeom>
          <a:noFill/>
        </p:spPr>
        <p:txBody>
          <a:bodyPr wrap="square">
            <a:spAutoFit/>
          </a:bodyPr>
          <a:lstStyle/>
          <a:p>
            <a:r>
              <a:rPr lang="en-GB" b="1" dirty="0"/>
              <a:t>Ability to produce reports on attendance of looked after children:</a:t>
            </a:r>
          </a:p>
        </p:txBody>
      </p:sp>
    </p:spTree>
    <p:extLst>
      <p:ext uri="{BB962C8B-B14F-4D97-AF65-F5344CB8AC3E}">
        <p14:creationId xmlns:p14="http://schemas.microsoft.com/office/powerpoint/2010/main" val="1487547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B55C-5143-41BF-9C15-1B99CE336727}"/>
              </a:ext>
            </a:extLst>
          </p:cNvPr>
          <p:cNvSpPr>
            <a:spLocks noGrp="1"/>
          </p:cNvSpPr>
          <p:nvPr>
            <p:ph type="ctrTitle"/>
          </p:nvPr>
        </p:nvSpPr>
        <p:spPr/>
        <p:txBody>
          <a:bodyPr/>
          <a:lstStyle/>
          <a:p>
            <a:r>
              <a:rPr lang="en-GB" dirty="0">
                <a:solidFill>
                  <a:srgbClr val="002060"/>
                </a:solidFill>
              </a:rPr>
              <a:t>Statutory Guidance for Designated Teachers’</a:t>
            </a:r>
          </a:p>
        </p:txBody>
      </p:sp>
      <p:sp>
        <p:nvSpPr>
          <p:cNvPr id="3" name="Subtitle 2">
            <a:extLst>
              <a:ext uri="{FF2B5EF4-FFF2-40B4-BE49-F238E27FC236}">
                <a16:creationId xmlns:a16="http://schemas.microsoft.com/office/drawing/2014/main" id="{05ACFE51-5D0A-4661-A00B-890635390D6A}"/>
              </a:ext>
            </a:extLst>
          </p:cNvPr>
          <p:cNvSpPr>
            <a:spLocks noGrp="1"/>
          </p:cNvSpPr>
          <p:nvPr>
            <p:ph type="subTitle" idx="1"/>
          </p:nvPr>
        </p:nvSpPr>
        <p:spPr/>
        <p:txBody>
          <a:bodyPr/>
          <a:lstStyle/>
          <a:p>
            <a:r>
              <a:rPr lang="en-GB" dirty="0">
                <a:hlinkClick r:id="rId2"/>
              </a:rPr>
              <a:t>https://assets.publishing.service.gov.uk/government/uploads/system/uploads/attachment_data/file/683561/The_designated_teacher_for_looked-after_and_previously_looked-after_children.pdf</a:t>
            </a:r>
            <a:r>
              <a:rPr lang="en-GB" dirty="0"/>
              <a:t> </a:t>
            </a:r>
          </a:p>
        </p:txBody>
      </p:sp>
    </p:spTree>
    <p:extLst>
      <p:ext uri="{BB962C8B-B14F-4D97-AF65-F5344CB8AC3E}">
        <p14:creationId xmlns:p14="http://schemas.microsoft.com/office/powerpoint/2010/main" val="190862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E719-3C00-4D75-9CB0-64FE0AE9EDC9}"/>
              </a:ext>
            </a:extLst>
          </p:cNvPr>
          <p:cNvSpPr>
            <a:spLocks noGrp="1"/>
          </p:cNvSpPr>
          <p:nvPr>
            <p:ph type="title"/>
          </p:nvPr>
        </p:nvSpPr>
        <p:spPr/>
        <p:txBody>
          <a:bodyPr/>
          <a:lstStyle/>
          <a:p>
            <a:r>
              <a:rPr lang="en-GB" dirty="0">
                <a:solidFill>
                  <a:srgbClr val="00B0F0"/>
                </a:solidFill>
              </a:rPr>
              <a:t>What is a Virtual School? </a:t>
            </a:r>
          </a:p>
        </p:txBody>
      </p:sp>
      <p:sp>
        <p:nvSpPr>
          <p:cNvPr id="3" name="Content Placeholder 2">
            <a:extLst>
              <a:ext uri="{FF2B5EF4-FFF2-40B4-BE49-F238E27FC236}">
                <a16:creationId xmlns:a16="http://schemas.microsoft.com/office/drawing/2014/main" id="{BD4C4524-E93D-4111-B386-B64B237526E6}"/>
              </a:ext>
            </a:extLst>
          </p:cNvPr>
          <p:cNvSpPr>
            <a:spLocks noGrp="1"/>
          </p:cNvSpPr>
          <p:nvPr>
            <p:ph idx="1"/>
          </p:nvPr>
        </p:nvSpPr>
        <p:spPr/>
        <p:txBody>
          <a:bodyPr>
            <a:normAutofit/>
          </a:bodyPr>
          <a:lstStyle/>
          <a:p>
            <a:r>
              <a:rPr lang="en-GB" dirty="0"/>
              <a:t>A Virtual School is not a teaching institution but a way of bringing together the information about children and young people who are cared for by a local authority as if they were in a single school. That way, their progress can be closely tracked and supported, and interventions can be targeted in a more strategic way.</a:t>
            </a:r>
          </a:p>
          <a:p>
            <a:pPr marL="0" indent="0">
              <a:buNone/>
            </a:pPr>
            <a:endParaRPr lang="en-GB" dirty="0"/>
          </a:p>
          <a:p>
            <a:r>
              <a:rPr lang="en-GB" dirty="0"/>
              <a:t>The school has a Headteacher - a statutory post within every local authority - who, as a senior manager within the authority can support and challenge local authority departments, schools and other agencies to help them do better.</a:t>
            </a:r>
          </a:p>
          <a:p>
            <a:endParaRPr lang="en-GB" dirty="0"/>
          </a:p>
        </p:txBody>
      </p:sp>
    </p:spTree>
    <p:extLst>
      <p:ext uri="{BB962C8B-B14F-4D97-AF65-F5344CB8AC3E}">
        <p14:creationId xmlns:p14="http://schemas.microsoft.com/office/powerpoint/2010/main" val="271740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CB44-0626-4A2D-B0F6-BC2FF7376785}"/>
              </a:ext>
            </a:extLst>
          </p:cNvPr>
          <p:cNvSpPr>
            <a:spLocks noGrp="1"/>
          </p:cNvSpPr>
          <p:nvPr>
            <p:ph type="title"/>
          </p:nvPr>
        </p:nvSpPr>
        <p:spPr/>
        <p:txBody>
          <a:bodyPr/>
          <a:lstStyle/>
          <a:p>
            <a:r>
              <a:rPr lang="en-GB" b="1" dirty="0">
                <a:solidFill>
                  <a:srgbClr val="00B0F0"/>
                </a:solidFill>
              </a:rPr>
              <a:t>Statutory Guidance </a:t>
            </a:r>
          </a:p>
        </p:txBody>
      </p:sp>
      <p:sp>
        <p:nvSpPr>
          <p:cNvPr id="5" name="Content Placeholder 4">
            <a:extLst>
              <a:ext uri="{FF2B5EF4-FFF2-40B4-BE49-F238E27FC236}">
                <a16:creationId xmlns:a16="http://schemas.microsoft.com/office/drawing/2014/main" id="{4C089E6C-6CDA-4A69-850D-7A33A6CF361A}"/>
              </a:ext>
            </a:extLst>
          </p:cNvPr>
          <p:cNvSpPr>
            <a:spLocks noGrp="1"/>
          </p:cNvSpPr>
          <p:nvPr>
            <p:ph idx="1"/>
          </p:nvPr>
        </p:nvSpPr>
        <p:spPr/>
        <p:txBody>
          <a:bodyPr/>
          <a:lstStyle/>
          <a:p>
            <a:r>
              <a:rPr lang="en-GB" dirty="0"/>
              <a:t>to designate a member of staff (the designated teacher) as having the responsibility to promote the educational achievement of looked-after children, including those aged between 16 and 18 who are registered pupils at the school;</a:t>
            </a:r>
          </a:p>
          <a:p>
            <a:pPr marL="0" indent="0">
              <a:buNone/>
            </a:pPr>
            <a:r>
              <a:rPr lang="en-GB" dirty="0">
                <a:solidFill>
                  <a:srgbClr val="0070C0"/>
                </a:solidFill>
              </a:rPr>
              <a:t>The Designated Teacher is: </a:t>
            </a:r>
          </a:p>
          <a:p>
            <a:pPr marL="0" indent="0">
              <a:buNone/>
            </a:pPr>
            <a:r>
              <a:rPr lang="en-GB" dirty="0"/>
              <a:t>• a qualified teacher who has completed the appropriate induction period and is working as a teacher at the school </a:t>
            </a:r>
          </a:p>
          <a:p>
            <a:pPr marL="0" indent="0">
              <a:buNone/>
            </a:pPr>
            <a:r>
              <a:rPr lang="en-GB" dirty="0"/>
              <a:t>• a head teacher or acting head teacher of the school </a:t>
            </a:r>
          </a:p>
        </p:txBody>
      </p:sp>
    </p:spTree>
    <p:extLst>
      <p:ext uri="{BB962C8B-B14F-4D97-AF65-F5344CB8AC3E}">
        <p14:creationId xmlns:p14="http://schemas.microsoft.com/office/powerpoint/2010/main" val="2041498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C97F-2650-4A13-86F3-C044F8292831}"/>
              </a:ext>
            </a:extLst>
          </p:cNvPr>
          <p:cNvSpPr>
            <a:spLocks noGrp="1"/>
          </p:cNvSpPr>
          <p:nvPr>
            <p:ph type="title"/>
          </p:nvPr>
        </p:nvSpPr>
        <p:spPr>
          <a:xfrm>
            <a:off x="2553418" y="365125"/>
            <a:ext cx="9067452" cy="1325563"/>
          </a:xfrm>
        </p:spPr>
        <p:txBody>
          <a:bodyPr>
            <a:normAutofit/>
          </a:bodyPr>
          <a:lstStyle/>
          <a:p>
            <a:r>
              <a:rPr lang="en-GB" sz="4200" b="1" dirty="0">
                <a:solidFill>
                  <a:srgbClr val="00B0F0"/>
                </a:solidFill>
              </a:rPr>
              <a:t>The role of the Designated Teacher</a:t>
            </a:r>
          </a:p>
        </p:txBody>
      </p:sp>
      <p:sp>
        <p:nvSpPr>
          <p:cNvPr id="3" name="Content Placeholder 2">
            <a:extLst>
              <a:ext uri="{FF2B5EF4-FFF2-40B4-BE49-F238E27FC236}">
                <a16:creationId xmlns:a16="http://schemas.microsoft.com/office/drawing/2014/main" id="{DE9E33C7-C795-4171-93DC-291F96ECF260}"/>
              </a:ext>
            </a:extLst>
          </p:cNvPr>
          <p:cNvSpPr>
            <a:spLocks noGrp="1"/>
          </p:cNvSpPr>
          <p:nvPr>
            <p:ph idx="1"/>
          </p:nvPr>
        </p:nvSpPr>
        <p:spPr/>
        <p:txBody>
          <a:bodyPr>
            <a:normAutofit fontScale="92500"/>
          </a:bodyPr>
          <a:lstStyle/>
          <a:p>
            <a:r>
              <a:rPr lang="en-GB" dirty="0"/>
              <a:t>The designated teacher should be a central point of initial contact within the school </a:t>
            </a:r>
          </a:p>
          <a:p>
            <a:r>
              <a:rPr lang="en-GB" dirty="0"/>
              <a:t>The most effective designated teachers have a leadership role in promoting the educational achievement of every looked-after and previously looked-after child on the school’s roll. </a:t>
            </a:r>
          </a:p>
          <a:p>
            <a:r>
              <a:rPr lang="en-GB" dirty="0"/>
              <a:t>have high expectations of looked-after and previously looked-after children’s learning and set targets to accelerate educational progress;</a:t>
            </a:r>
          </a:p>
          <a:p>
            <a:r>
              <a:rPr lang="en-GB" dirty="0"/>
              <a:t>have the level of understanding they need of the role of social workers, VSHs and carers, and how the function of the PEP fits into the wider care planning duties of the authority which looks after the child;</a:t>
            </a:r>
          </a:p>
        </p:txBody>
      </p:sp>
    </p:spTree>
    <p:extLst>
      <p:ext uri="{BB962C8B-B14F-4D97-AF65-F5344CB8AC3E}">
        <p14:creationId xmlns:p14="http://schemas.microsoft.com/office/powerpoint/2010/main" val="3692749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F41E-4AF5-482A-94F7-BCA516AB64E9}"/>
              </a:ext>
            </a:extLst>
          </p:cNvPr>
          <p:cNvSpPr>
            <a:spLocks noGrp="1"/>
          </p:cNvSpPr>
          <p:nvPr>
            <p:ph type="title"/>
          </p:nvPr>
        </p:nvSpPr>
        <p:spPr/>
        <p:txBody>
          <a:bodyPr/>
          <a:lstStyle/>
          <a:p>
            <a:r>
              <a:rPr lang="en-GB" dirty="0">
                <a:solidFill>
                  <a:srgbClr val="00B0F0"/>
                </a:solidFill>
              </a:rPr>
              <a:t>Exclusions</a:t>
            </a:r>
          </a:p>
        </p:txBody>
      </p:sp>
      <p:sp>
        <p:nvSpPr>
          <p:cNvPr id="3" name="Content Placeholder 2">
            <a:extLst>
              <a:ext uri="{FF2B5EF4-FFF2-40B4-BE49-F238E27FC236}">
                <a16:creationId xmlns:a16="http://schemas.microsoft.com/office/drawing/2014/main" id="{6D4CC2F6-F12D-4D29-8458-A9EBD22BD699}"/>
              </a:ext>
            </a:extLst>
          </p:cNvPr>
          <p:cNvSpPr>
            <a:spLocks noGrp="1"/>
          </p:cNvSpPr>
          <p:nvPr>
            <p:ph idx="1"/>
          </p:nvPr>
        </p:nvSpPr>
        <p:spPr/>
        <p:txBody>
          <a:bodyPr/>
          <a:lstStyle/>
          <a:p>
            <a:r>
              <a:rPr lang="en-GB" sz="2800" dirty="0">
                <a:solidFill>
                  <a:srgbClr val="002060"/>
                </a:solidFill>
              </a:rPr>
              <a:t>Statutory guidance on school exclusion states that “Head teachers should, as far as possible, avoid excluding permanently any pupil with a statement of SEN or a looked after child.”</a:t>
            </a:r>
          </a:p>
          <a:p>
            <a:r>
              <a:rPr lang="en-GB" dirty="0">
                <a:solidFill>
                  <a:srgbClr val="002060"/>
                </a:solidFill>
              </a:rPr>
              <a:t>There hasn’t been a permanent exclusion of a looked after child in Bolton since January 2019. </a:t>
            </a:r>
          </a:p>
          <a:p>
            <a:r>
              <a:rPr lang="en-GB" dirty="0">
                <a:solidFill>
                  <a:srgbClr val="002060"/>
                </a:solidFill>
              </a:rPr>
              <a:t>Inform the Virtual School team if a child is a risk or has been excluded; PEP caseworker, Deputy Head, Virtual School Head </a:t>
            </a:r>
          </a:p>
          <a:p>
            <a:r>
              <a:rPr lang="en-GB" dirty="0">
                <a:solidFill>
                  <a:srgbClr val="002060"/>
                </a:solidFill>
              </a:rPr>
              <a:t>Update the PEP document following any exclusion </a:t>
            </a:r>
          </a:p>
        </p:txBody>
      </p:sp>
    </p:spTree>
    <p:extLst>
      <p:ext uri="{BB962C8B-B14F-4D97-AF65-F5344CB8AC3E}">
        <p14:creationId xmlns:p14="http://schemas.microsoft.com/office/powerpoint/2010/main" val="1692317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0BA3-DE41-46F6-BB01-A1D9F7F0693D}"/>
              </a:ext>
            </a:extLst>
          </p:cNvPr>
          <p:cNvSpPr>
            <a:spLocks noGrp="1"/>
          </p:cNvSpPr>
          <p:nvPr>
            <p:ph type="title"/>
          </p:nvPr>
        </p:nvSpPr>
        <p:spPr/>
        <p:txBody>
          <a:bodyPr/>
          <a:lstStyle/>
          <a:p>
            <a:r>
              <a:rPr lang="en-GB" b="1" dirty="0">
                <a:solidFill>
                  <a:srgbClr val="00B0F0"/>
                </a:solidFill>
              </a:rPr>
              <a:t>Admissions </a:t>
            </a:r>
          </a:p>
        </p:txBody>
      </p:sp>
      <p:sp>
        <p:nvSpPr>
          <p:cNvPr id="4" name="Content Placeholder 1">
            <a:extLst>
              <a:ext uri="{FF2B5EF4-FFF2-40B4-BE49-F238E27FC236}">
                <a16:creationId xmlns:a16="http://schemas.microsoft.com/office/drawing/2014/main" id="{D03B3A75-EAF3-4015-AFD0-E71DD15E1F7A}"/>
              </a:ext>
            </a:extLst>
          </p:cNvPr>
          <p:cNvSpPr>
            <a:spLocks noGrp="1"/>
          </p:cNvSpPr>
          <p:nvPr>
            <p:ph idx="1"/>
          </p:nvPr>
        </p:nvSpPr>
        <p:spPr>
          <a:xfrm>
            <a:off x="460969" y="1790114"/>
            <a:ext cx="11025996" cy="43513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800"/>
              </a:spcBef>
              <a:buFont typeface="Arial" pitchFamily="34" charset="0"/>
              <a:buNone/>
              <a:defRPr sz="1800" b="1" kern="1200">
                <a:solidFill>
                  <a:schemeClr val="accent1">
                    <a:lumMod val="50000"/>
                  </a:schemeClr>
                </a:solidFill>
                <a:latin typeface="Arial" pitchFamily="34" charset="0"/>
                <a:ea typeface="+mn-ea"/>
                <a:cs typeface="Arial" pitchFamily="34" charset="0"/>
              </a:defRPr>
            </a:lvl1pPr>
            <a:lvl2pPr marL="173736" indent="-173736" algn="l" defTabSz="914400" rtl="0" eaLnBrk="1" latinLnBrk="0" hangingPunct="1">
              <a:spcBef>
                <a:spcPts val="300"/>
              </a:spcBef>
              <a:buClr>
                <a:schemeClr val="accent3"/>
              </a:buClr>
              <a:buFont typeface="Wingdings" pitchFamily="2" charset="2"/>
              <a:buChar char="§"/>
              <a:defRPr sz="1800" kern="1200">
                <a:solidFill>
                  <a:schemeClr val="accent1">
                    <a:lumMod val="50000"/>
                  </a:schemeClr>
                </a:solidFill>
                <a:latin typeface="Arial" pitchFamily="34" charset="0"/>
                <a:ea typeface="+mn-ea"/>
                <a:cs typeface="Arial" pitchFamily="34" charset="0"/>
              </a:defRPr>
            </a:lvl2pPr>
            <a:lvl3pPr marL="402336" indent="-164592" algn="l" defTabSz="914400" rtl="0" eaLnBrk="1" latinLnBrk="0" hangingPunct="1">
              <a:spcBef>
                <a:spcPts val="300"/>
              </a:spcBef>
              <a:buClr>
                <a:schemeClr val="accent3"/>
              </a:buClr>
              <a:buFont typeface="Wingdings" pitchFamily="2" charset="2"/>
              <a:buChar char="§"/>
              <a:defRPr sz="1800" kern="1200">
                <a:solidFill>
                  <a:schemeClr val="accent1">
                    <a:lumMod val="50000"/>
                  </a:schemeClr>
                </a:solidFill>
                <a:latin typeface="Arial" pitchFamily="34" charset="0"/>
                <a:ea typeface="+mn-ea"/>
                <a:cs typeface="Arial" pitchFamily="34" charset="0"/>
              </a:defRPr>
            </a:lvl3pPr>
            <a:lvl4pPr marL="630936" indent="-164592" algn="l" defTabSz="914400" rtl="0" eaLnBrk="1" latinLnBrk="0" hangingPunct="1">
              <a:spcBef>
                <a:spcPts val="300"/>
              </a:spcBef>
              <a:buClr>
                <a:schemeClr val="accent3"/>
              </a:buClr>
              <a:buFont typeface="Wingdings" pitchFamily="2" charset="2"/>
              <a:buChar char="§"/>
              <a:defRPr sz="1800" kern="1200">
                <a:solidFill>
                  <a:schemeClr val="accent1">
                    <a:lumMod val="50000"/>
                  </a:schemeClr>
                </a:solidFill>
                <a:latin typeface="Arial" pitchFamily="34" charset="0"/>
                <a:ea typeface="+mn-ea"/>
                <a:cs typeface="Arial" pitchFamily="34" charset="0"/>
              </a:defRPr>
            </a:lvl4pPr>
            <a:lvl5pPr marL="859536" indent="-173736" algn="l" defTabSz="914400" rtl="0" eaLnBrk="1" latinLnBrk="0" hangingPunct="1">
              <a:spcBef>
                <a:spcPts val="300"/>
              </a:spcBef>
              <a:buClr>
                <a:schemeClr val="accent3"/>
              </a:buClr>
              <a:buFont typeface="Wingdings" pitchFamily="2" charset="2"/>
              <a:buChar char="§"/>
              <a:defRPr sz="1800" kern="1200">
                <a:solidFill>
                  <a:schemeClr val="accent1">
                    <a:lumMod val="50000"/>
                  </a:schemeClr>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Statutory Guidance for Local Authorities suggests that wherever possible when a child moves placement their school placement should be maintained</a:t>
            </a:r>
          </a:p>
          <a:p>
            <a:pPr marL="285750" indent="-285750">
              <a:buFont typeface="Arial" panose="020B0604020202020204" pitchFamily="34" charset="0"/>
              <a:buChar char="•"/>
            </a:pPr>
            <a:r>
              <a:rPr lang="en-GB" dirty="0"/>
              <a:t>Statutory Guidance for Local Authorities suggests that, when a child moves placement in an emergency, a new school placement should be secured within 20 days</a:t>
            </a:r>
          </a:p>
          <a:p>
            <a:pPr marL="285750" indent="-285750">
              <a:buFont typeface="Arial" panose="020B0604020202020204" pitchFamily="34" charset="0"/>
              <a:buChar char="•"/>
            </a:pPr>
            <a:r>
              <a:rPr lang="en-GB" dirty="0"/>
              <a:t>Any decision about a new school placement should be made in consultation with the VSH</a:t>
            </a:r>
          </a:p>
          <a:p>
            <a:pPr marL="285750" indent="-285750">
              <a:buFont typeface="Arial" panose="020B0604020202020204" pitchFamily="34" charset="0"/>
              <a:buChar char="•"/>
            </a:pPr>
            <a:r>
              <a:rPr lang="en-GB" dirty="0"/>
              <a:t>Schools judged to be ‘good’ or ‘outstanding’ should be prioritised and unless there are exceptional evidence-based reasons looked after children should never be placed in a school judged by Ofsted to be ‘inadequate’</a:t>
            </a:r>
          </a:p>
          <a:p>
            <a:pPr marL="285750" indent="-285750">
              <a:buFont typeface="Arial" panose="020B0604020202020204" pitchFamily="34" charset="0"/>
              <a:buChar char="•"/>
            </a:pPr>
            <a:r>
              <a:rPr lang="en-GB" dirty="0"/>
              <a:t>The School Admissions Code – Looked After Children have the highest priority within all maintained schools’ admission arrangements and are an excepted group from Infant Class Size Legislation.</a:t>
            </a:r>
          </a:p>
          <a:p>
            <a:pPr marL="285750" indent="-285750">
              <a:buFont typeface="Arial" panose="020B0604020202020204" pitchFamily="34" charset="0"/>
              <a:buChar char="•"/>
            </a:pPr>
            <a:r>
              <a:rPr lang="en-GB" dirty="0"/>
              <a:t>In-Year admissions – the VSH can direct a maintained school to admit a looked after child even if this takes them over published numbers.  The VSH must refer the case to the EFA in order to pursue a ‘direction’ of an academy. </a:t>
            </a:r>
          </a:p>
          <a:p>
            <a:pPr marL="285750" indent="-285750">
              <a:buFont typeface="Arial" panose="020B0604020202020204" pitchFamily="34" charset="0"/>
              <a:buChar char="•"/>
            </a:pPr>
            <a:r>
              <a:rPr lang="en-GB" dirty="0"/>
              <a:t>Only 22 cases have been referred to the EFA.  There have been no cases where the EFA has concluded that the school should not be directed to admit.</a:t>
            </a:r>
          </a:p>
          <a:p>
            <a:pPr marL="285750" indent="-285750" algn="ctr">
              <a:buFont typeface="Arial" panose="020B0604020202020204" pitchFamily="34" charset="0"/>
              <a:buChar char="•"/>
            </a:pPr>
            <a:endParaRPr lang="en-GB" dirty="0">
              <a:solidFill>
                <a:srgbClr val="00B0F0"/>
              </a:solidFill>
            </a:endParaRPr>
          </a:p>
          <a:p>
            <a:pPr algn="ctr"/>
            <a:r>
              <a:rPr lang="en-GB" sz="2200" dirty="0">
                <a:solidFill>
                  <a:schemeClr val="accent2"/>
                </a:solidFill>
              </a:rPr>
              <a:t>Reception admissions		15</a:t>
            </a:r>
            <a:r>
              <a:rPr lang="en-GB" sz="2200" baseline="30000" dirty="0">
                <a:solidFill>
                  <a:schemeClr val="accent2"/>
                </a:solidFill>
              </a:rPr>
              <a:t>th</a:t>
            </a:r>
            <a:r>
              <a:rPr lang="en-GB" sz="2200" dirty="0">
                <a:solidFill>
                  <a:schemeClr val="accent2"/>
                </a:solidFill>
              </a:rPr>
              <a:t> January </a:t>
            </a:r>
          </a:p>
          <a:p>
            <a:pPr algn="ctr"/>
            <a:r>
              <a:rPr lang="en-GB" sz="2200" dirty="0">
                <a:solidFill>
                  <a:schemeClr val="accent2"/>
                </a:solidFill>
              </a:rPr>
              <a:t>Secondary admissions	31</a:t>
            </a:r>
            <a:r>
              <a:rPr lang="en-GB" sz="2200" baseline="30000" dirty="0">
                <a:solidFill>
                  <a:schemeClr val="accent2"/>
                </a:solidFill>
              </a:rPr>
              <a:t>st</a:t>
            </a:r>
            <a:r>
              <a:rPr lang="en-GB" sz="2200" dirty="0">
                <a:solidFill>
                  <a:schemeClr val="accent2"/>
                </a:solidFill>
              </a:rPr>
              <a:t> October</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667831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333E-64AF-43DC-919E-E92C563D453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D3A7BA5-BE3A-4A82-ACA9-CAA399D3A989}"/>
              </a:ext>
            </a:extLst>
          </p:cNvPr>
          <p:cNvSpPr>
            <a:spLocks noGrp="1"/>
          </p:cNvSpPr>
          <p:nvPr>
            <p:ph idx="1"/>
          </p:nvPr>
        </p:nvSpPr>
        <p:spPr/>
        <p:txBody>
          <a:bodyPr>
            <a:normAutofit/>
          </a:bodyPr>
          <a:lstStyle/>
          <a:p>
            <a:pPr marL="0" indent="0" algn="ctr">
              <a:buNone/>
            </a:pPr>
            <a:endParaRPr lang="en-GB" sz="6000" dirty="0"/>
          </a:p>
          <a:p>
            <a:pPr marL="0" indent="0" algn="ctr">
              <a:buNone/>
            </a:pPr>
            <a:endParaRPr lang="en-GB" sz="6000" dirty="0"/>
          </a:p>
          <a:p>
            <a:pPr marL="0" indent="0" algn="ctr">
              <a:buNone/>
            </a:pPr>
            <a:r>
              <a:rPr lang="en-GB" sz="6000" dirty="0"/>
              <a:t>Questions??</a:t>
            </a:r>
          </a:p>
        </p:txBody>
      </p:sp>
    </p:spTree>
    <p:extLst>
      <p:ext uri="{BB962C8B-B14F-4D97-AF65-F5344CB8AC3E}">
        <p14:creationId xmlns:p14="http://schemas.microsoft.com/office/powerpoint/2010/main" val="295116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CCD-A608-47D1-BD32-5CF22066453D}"/>
              </a:ext>
            </a:extLst>
          </p:cNvPr>
          <p:cNvSpPr>
            <a:spLocks noGrp="1"/>
          </p:cNvSpPr>
          <p:nvPr>
            <p:ph type="title"/>
          </p:nvPr>
        </p:nvSpPr>
        <p:spPr/>
        <p:txBody>
          <a:bodyPr/>
          <a:lstStyle/>
          <a:p>
            <a:r>
              <a:rPr lang="en-GB" dirty="0">
                <a:solidFill>
                  <a:srgbClr val="00B0F0"/>
                </a:solidFill>
              </a:rPr>
              <a:t>Bolton’s Virtual School </a:t>
            </a:r>
          </a:p>
        </p:txBody>
      </p:sp>
      <p:sp>
        <p:nvSpPr>
          <p:cNvPr id="3" name="Content Placeholder 2">
            <a:extLst>
              <a:ext uri="{FF2B5EF4-FFF2-40B4-BE49-F238E27FC236}">
                <a16:creationId xmlns:a16="http://schemas.microsoft.com/office/drawing/2014/main" id="{C49FB2DD-5991-4C0A-9BB7-FB30370611FD}"/>
              </a:ext>
            </a:extLst>
          </p:cNvPr>
          <p:cNvSpPr>
            <a:spLocks noGrp="1"/>
          </p:cNvSpPr>
          <p:nvPr>
            <p:ph idx="1"/>
          </p:nvPr>
        </p:nvSpPr>
        <p:spPr/>
        <p:txBody>
          <a:bodyPr>
            <a:normAutofit fontScale="85000" lnSpcReduction="20000"/>
          </a:bodyPr>
          <a:lstStyle/>
          <a:p>
            <a:pPr marL="457200" marR="0" lvl="0" indent="-4572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Arial" pitchFamily="34"/>
                <a:cs typeface="Arial" pitchFamily="34"/>
              </a:rPr>
              <a:t>A new Virtual School model will launch in September 2021 which meets the needs of the looked after children in Bolton, focusing on inclusion and supporting them to get the most from their education experiences. </a:t>
            </a:r>
          </a:p>
          <a:p>
            <a:pPr marL="0" marR="0" lvl="0" indent="0" algn="just"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endParaRPr lang="en-GB" sz="1800" kern="0" dirty="0">
              <a:solidFill>
                <a:srgbClr val="000000"/>
              </a:solidFill>
              <a:latin typeface="Arial" pitchFamily="34"/>
              <a:cs typeface="Arial" pitchFamily="34"/>
            </a:endParaRPr>
          </a:p>
          <a:p>
            <a:pPr algn="just">
              <a:lnSpc>
                <a:spcPct val="100000"/>
              </a:lnSpc>
              <a:spcBef>
                <a:spcPts val="0"/>
              </a:spcBef>
              <a:buSzPct val="100000"/>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Arial" pitchFamily="34"/>
              </a:rPr>
              <a:t>  As part of the new way of working, the role of the Virtual School is to be extended to include monitoring of pre-school and post-16 Personal Education Plans (PEPS), to include eligible, relevant and former-relevant young people.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dirty="0">
              <a:solidFill>
                <a:srgbClr val="000000"/>
              </a:solidFill>
              <a:uFillTx/>
              <a:latin typeface="Arial" pitchFamily="34"/>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Arial" pitchFamily="34"/>
              </a:rPr>
              <a:t>There is a need to increase its remit and have a more strategic overview which means additional capacity will be required. It is proposed that new roles of qualified teachers be introduced for primary and secondary to provide additional expertise and support for children with particularly challenging needs and build capacity for the VS as a whole.  </a:t>
            </a:r>
          </a:p>
          <a:p>
            <a:pPr marL="0" indent="0">
              <a:buNone/>
            </a:pPr>
            <a:endParaRPr lang="en-GB" dirty="0"/>
          </a:p>
        </p:txBody>
      </p:sp>
    </p:spTree>
    <p:extLst>
      <p:ext uri="{BB962C8B-B14F-4D97-AF65-F5344CB8AC3E}">
        <p14:creationId xmlns:p14="http://schemas.microsoft.com/office/powerpoint/2010/main" val="370199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A69C-D1CA-4AEE-9B27-57E5E44B6F6F}"/>
              </a:ext>
            </a:extLst>
          </p:cNvPr>
          <p:cNvSpPr>
            <a:spLocks noGrp="1"/>
          </p:cNvSpPr>
          <p:nvPr>
            <p:ph type="title"/>
          </p:nvPr>
        </p:nvSpPr>
        <p:spPr/>
        <p:txBody>
          <a:bodyPr/>
          <a:lstStyle/>
          <a:p>
            <a:pPr algn="ctr"/>
            <a:r>
              <a:rPr lang="en-GB" dirty="0">
                <a:solidFill>
                  <a:srgbClr val="00B0F0"/>
                </a:solidFill>
              </a:rPr>
              <a:t>Bolton’s Virtual School – What we can offer </a:t>
            </a:r>
          </a:p>
        </p:txBody>
      </p:sp>
      <p:sp>
        <p:nvSpPr>
          <p:cNvPr id="3" name="Content Placeholder 2">
            <a:extLst>
              <a:ext uri="{FF2B5EF4-FFF2-40B4-BE49-F238E27FC236}">
                <a16:creationId xmlns:a16="http://schemas.microsoft.com/office/drawing/2014/main" id="{636E4AD2-F2D8-4AD7-8C0D-8B0E0F2D6D3A}"/>
              </a:ext>
            </a:extLst>
          </p:cNvPr>
          <p:cNvSpPr>
            <a:spLocks noGrp="1"/>
          </p:cNvSpPr>
          <p:nvPr>
            <p:ph idx="1"/>
          </p:nvPr>
        </p:nvSpPr>
        <p:spPr/>
        <p:txBody>
          <a:bodyPr>
            <a:normAutofit lnSpcReduction="10000"/>
          </a:bodyPr>
          <a:lstStyle/>
          <a:p>
            <a:pPr>
              <a:buFont typeface="Arial" panose="020B0604020202020204" pitchFamily="34" charset="0"/>
              <a:buChar char="•"/>
            </a:pPr>
            <a:r>
              <a:rPr lang="en-GB" dirty="0"/>
              <a:t>Champion the educational needs of children and young people who are looked after by Bolton.</a:t>
            </a:r>
          </a:p>
          <a:p>
            <a:pPr>
              <a:buFont typeface="Arial" panose="020B0604020202020204" pitchFamily="34" charset="0"/>
              <a:buChar char="•"/>
            </a:pPr>
            <a:r>
              <a:rPr lang="en-GB" dirty="0"/>
              <a:t>Promote aspiration for educational achievement by demanding it is a priority within the lives of looked after children to improve outcomes and life chances.</a:t>
            </a:r>
          </a:p>
          <a:p>
            <a:pPr>
              <a:buFont typeface="Arial" panose="020B0604020202020204" pitchFamily="34" charset="0"/>
              <a:buChar char="•"/>
            </a:pPr>
            <a:r>
              <a:rPr lang="en-GB" dirty="0"/>
              <a:t>Ensure our children and young people have access to the best possible education and every chance to progress and realise their individual potential.</a:t>
            </a:r>
          </a:p>
          <a:p>
            <a:pPr>
              <a:buFont typeface="Arial" panose="020B0604020202020204" pitchFamily="34" charset="0"/>
              <a:buChar char="•"/>
            </a:pPr>
            <a:r>
              <a:rPr lang="en-GB" dirty="0"/>
              <a:t>Assess and review personalised support plans to raise attainment for those in care to Bolton - providing advice, guidance and support for intervention where this is needed.</a:t>
            </a:r>
          </a:p>
          <a:p>
            <a:endParaRPr lang="en-GB" dirty="0"/>
          </a:p>
        </p:txBody>
      </p:sp>
    </p:spTree>
    <p:extLst>
      <p:ext uri="{BB962C8B-B14F-4D97-AF65-F5344CB8AC3E}">
        <p14:creationId xmlns:p14="http://schemas.microsoft.com/office/powerpoint/2010/main" val="52061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2AAF-C42A-46B0-B12F-964E27C9C6E5}"/>
              </a:ext>
            </a:extLst>
          </p:cNvPr>
          <p:cNvSpPr>
            <a:spLocks noGrp="1"/>
          </p:cNvSpPr>
          <p:nvPr>
            <p:ph type="title"/>
          </p:nvPr>
        </p:nvSpPr>
        <p:spPr/>
        <p:txBody>
          <a:bodyPr>
            <a:normAutofit/>
          </a:bodyPr>
          <a:lstStyle/>
          <a:p>
            <a:r>
              <a:rPr lang="en-GB" sz="4400" b="1" dirty="0">
                <a:solidFill>
                  <a:srgbClr val="00B0F0"/>
                </a:solidFill>
                <a:latin typeface="Arial" pitchFamily="34"/>
                <a:cs typeface="Arial" pitchFamily="34"/>
              </a:rPr>
              <a:t>Pupil premium funding </a:t>
            </a:r>
            <a:br>
              <a:rPr lang="en-GB" b="1" dirty="0">
                <a:solidFill>
                  <a:srgbClr val="00B0F0"/>
                </a:solidFill>
                <a:latin typeface="Arial" pitchFamily="34"/>
                <a:cs typeface="Arial" pitchFamily="34"/>
              </a:rPr>
            </a:br>
            <a:endParaRPr lang="en-GB" dirty="0">
              <a:solidFill>
                <a:srgbClr val="00B0F0"/>
              </a:solidFill>
            </a:endParaRPr>
          </a:p>
        </p:txBody>
      </p:sp>
      <p:sp>
        <p:nvSpPr>
          <p:cNvPr id="3" name="Content Placeholder 2">
            <a:extLst>
              <a:ext uri="{FF2B5EF4-FFF2-40B4-BE49-F238E27FC236}">
                <a16:creationId xmlns:a16="http://schemas.microsoft.com/office/drawing/2014/main" id="{0DA22333-661A-4168-8DE6-94D4D1247A9E}"/>
              </a:ext>
            </a:extLst>
          </p:cNvPr>
          <p:cNvSpPr>
            <a:spLocks noGrp="1"/>
          </p:cNvSpPr>
          <p:nvPr>
            <p:ph idx="1"/>
          </p:nvPr>
        </p:nvSpPr>
        <p:spPr/>
        <p:txBody>
          <a:bodyPr>
            <a:normAutofit lnSpcReduction="10000"/>
          </a:bodyPr>
          <a:lstStyle/>
          <a:p>
            <a:pPr lvl="0">
              <a:lnSpc>
                <a:spcPct val="80000"/>
              </a:lnSpc>
            </a:pPr>
            <a:r>
              <a:rPr lang="en-GB" sz="2800" dirty="0"/>
              <a:t>The new model has reviewed the way in which the Pupil Premium funding for Looked after children is distributed, the top-slice held centrally has increased in April 2021 from £175 to £550 per child, per annum. </a:t>
            </a:r>
          </a:p>
          <a:p>
            <a:pPr marL="0" lvl="0" indent="0">
              <a:lnSpc>
                <a:spcPct val="80000"/>
              </a:lnSpc>
              <a:buNone/>
            </a:pPr>
            <a:endParaRPr lang="en-GB" sz="2800" dirty="0"/>
          </a:p>
          <a:p>
            <a:pPr lvl="0">
              <a:spcBef>
                <a:spcPts val="0"/>
              </a:spcBef>
            </a:pPr>
            <a:r>
              <a:rPr lang="en-GB" sz="2800" dirty="0"/>
              <a:t>In April 2020 pupil premium funding for looked after children and previously looked after children slightly increased to £2345. </a:t>
            </a:r>
          </a:p>
          <a:p>
            <a:pPr marL="0" lvl="0" indent="0">
              <a:spcBef>
                <a:spcPts val="0"/>
              </a:spcBef>
              <a:buNone/>
            </a:pPr>
            <a:endParaRPr lang="en-GB" sz="2800" dirty="0"/>
          </a:p>
          <a:p>
            <a:pPr lvl="0">
              <a:spcBef>
                <a:spcPts val="0"/>
              </a:spcBef>
            </a:pPr>
            <a:r>
              <a:rPr lang="en-GB" sz="2800" dirty="0"/>
              <a:t>Every North West Virtual School top-slices to support a range of resources within the team including staffing, training and resources. The average top-slice within the North-West is £600 per annum.  </a:t>
            </a:r>
            <a:endParaRPr lang="en-GB" sz="3600" dirty="0"/>
          </a:p>
          <a:p>
            <a:endParaRPr lang="en-GB" dirty="0"/>
          </a:p>
        </p:txBody>
      </p:sp>
    </p:spTree>
    <p:extLst>
      <p:ext uri="{BB962C8B-B14F-4D97-AF65-F5344CB8AC3E}">
        <p14:creationId xmlns:p14="http://schemas.microsoft.com/office/powerpoint/2010/main" val="405603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D516-0C9B-48A6-85A7-52BB1847FCBA}"/>
              </a:ext>
            </a:extLst>
          </p:cNvPr>
          <p:cNvSpPr>
            <a:spLocks noGrp="1"/>
          </p:cNvSpPr>
          <p:nvPr>
            <p:ph type="title"/>
          </p:nvPr>
        </p:nvSpPr>
        <p:spPr/>
        <p:txBody>
          <a:bodyPr/>
          <a:lstStyle/>
          <a:p>
            <a:r>
              <a:rPr lang="en-GB" b="1" dirty="0">
                <a:solidFill>
                  <a:srgbClr val="00B0F0"/>
                </a:solidFill>
              </a:rPr>
              <a:t>Pupil Premium funding (cont.)</a:t>
            </a:r>
          </a:p>
        </p:txBody>
      </p:sp>
      <p:sp>
        <p:nvSpPr>
          <p:cNvPr id="3" name="Content Placeholder 2">
            <a:extLst>
              <a:ext uri="{FF2B5EF4-FFF2-40B4-BE49-F238E27FC236}">
                <a16:creationId xmlns:a16="http://schemas.microsoft.com/office/drawing/2014/main" id="{07562BFB-8288-42D4-AD1A-2CD9B23C384D}"/>
              </a:ext>
            </a:extLst>
          </p:cNvPr>
          <p:cNvSpPr>
            <a:spLocks noGrp="1"/>
          </p:cNvSpPr>
          <p:nvPr>
            <p:ph idx="1"/>
          </p:nvPr>
        </p:nvSpPr>
        <p:spPr/>
        <p:txBody>
          <a:bodyPr/>
          <a:lstStyle/>
          <a:p>
            <a:pPr marL="0" indent="0">
              <a:buNone/>
            </a:pPr>
            <a:r>
              <a:rPr lang="en-GB" sz="2500" dirty="0"/>
              <a:t>Total amount sent to school – £1,795 </a:t>
            </a:r>
          </a:p>
          <a:p>
            <a:pPr marL="0" indent="0">
              <a:buNone/>
            </a:pPr>
            <a:endParaRPr lang="en-GB" sz="2500" dirty="0">
              <a:ea typeface="Calibri" panose="020F0502020204030204" pitchFamily="34" charset="0"/>
            </a:endParaRPr>
          </a:p>
          <a:p>
            <a:pPr marL="0" indent="0">
              <a:buNone/>
            </a:pPr>
            <a:r>
              <a:rPr lang="en-GB" sz="2500" u="sng" dirty="0">
                <a:ea typeface="Calibri" panose="020F0502020204030204" pitchFamily="34" charset="0"/>
              </a:rPr>
              <a:t>Two payments</a:t>
            </a:r>
          </a:p>
          <a:p>
            <a:pPr marL="0" indent="0">
              <a:buNone/>
            </a:pPr>
            <a:r>
              <a:rPr lang="en-GB" sz="2500" dirty="0">
                <a:effectLst/>
                <a:ea typeface="Calibri" panose="020F0502020204030204" pitchFamily="34" charset="0"/>
              </a:rPr>
              <a:t> </a:t>
            </a:r>
          </a:p>
          <a:p>
            <a:r>
              <a:rPr lang="en-GB" sz="2500" dirty="0">
                <a:effectLst/>
                <a:ea typeface="Calibri" panose="020F0502020204030204" pitchFamily="34" charset="0"/>
              </a:rPr>
              <a:t>April to August = £750 . . . schools should see these amounts in July</a:t>
            </a:r>
          </a:p>
          <a:p>
            <a:pPr marL="0" indent="0">
              <a:buNone/>
            </a:pPr>
            <a:r>
              <a:rPr lang="en-GB" sz="2500" dirty="0">
                <a:effectLst/>
                <a:ea typeface="Calibri" panose="020F0502020204030204" pitchFamily="34" charset="0"/>
              </a:rPr>
              <a:t> </a:t>
            </a:r>
          </a:p>
          <a:p>
            <a:r>
              <a:rPr lang="en-GB" sz="2500" dirty="0">
                <a:effectLst/>
                <a:ea typeface="Calibri" panose="020F0502020204030204" pitchFamily="34" charset="0"/>
              </a:rPr>
              <a:t>Sept to March = £1,045 . . . usually done around December </a:t>
            </a:r>
          </a:p>
          <a:p>
            <a:pPr marL="0" indent="0">
              <a:buNone/>
            </a:pPr>
            <a:endParaRPr lang="en-GB" dirty="0"/>
          </a:p>
        </p:txBody>
      </p:sp>
    </p:spTree>
    <p:extLst>
      <p:ext uri="{BB962C8B-B14F-4D97-AF65-F5344CB8AC3E}">
        <p14:creationId xmlns:p14="http://schemas.microsoft.com/office/powerpoint/2010/main" val="289908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2044-A88F-4ECB-8B35-5B6326A75453}"/>
              </a:ext>
            </a:extLst>
          </p:cNvPr>
          <p:cNvSpPr>
            <a:spLocks noGrp="1"/>
          </p:cNvSpPr>
          <p:nvPr>
            <p:ph type="title"/>
          </p:nvPr>
        </p:nvSpPr>
        <p:spPr/>
        <p:txBody>
          <a:bodyPr/>
          <a:lstStyle/>
          <a:p>
            <a:r>
              <a:rPr lang="en-GB" dirty="0">
                <a:solidFill>
                  <a:srgbClr val="00B0F0"/>
                </a:solidFill>
              </a:rPr>
              <a:t>Pupil Premium plus (PP+) for looked-after children</a:t>
            </a:r>
            <a:endParaRPr lang="en-GB" dirty="0"/>
          </a:p>
        </p:txBody>
      </p:sp>
      <p:sp>
        <p:nvSpPr>
          <p:cNvPr id="3" name="Content Placeholder 2">
            <a:extLst>
              <a:ext uri="{FF2B5EF4-FFF2-40B4-BE49-F238E27FC236}">
                <a16:creationId xmlns:a16="http://schemas.microsoft.com/office/drawing/2014/main" id="{9AAA7AE1-F6F9-44B8-949B-934466D4956D}"/>
              </a:ext>
            </a:extLst>
          </p:cNvPr>
          <p:cNvSpPr>
            <a:spLocks noGrp="1"/>
          </p:cNvSpPr>
          <p:nvPr>
            <p:ph idx="1"/>
          </p:nvPr>
        </p:nvSpPr>
        <p:spPr/>
        <p:txBody>
          <a:bodyPr>
            <a:normAutofit fontScale="92500" lnSpcReduction="10000"/>
          </a:bodyPr>
          <a:lstStyle/>
          <a:p>
            <a:r>
              <a:rPr lang="en-GB" sz="2800" b="0" i="0" u="none" strike="noStrike" baseline="0" dirty="0">
                <a:solidFill>
                  <a:srgbClr val="000000"/>
                </a:solidFill>
                <a:latin typeface="Arial" panose="020B0604020202020204" pitchFamily="34" charset="0"/>
              </a:rPr>
              <a:t>The PP+ can be used to facilitate a wide range of educational support for looked-after children. VSH should seek the input of the school’s designated teacher and carers when deciding on how to use PP+ to support a child. It is important that interventions supported by pupil premium should be evidence-based and in the best interests of the child.</a:t>
            </a:r>
          </a:p>
          <a:p>
            <a:pPr algn="l"/>
            <a:endParaRPr lang="en-GB" sz="2800" b="0" i="0" u="none" strike="noStrike" baseline="0" dirty="0">
              <a:solidFill>
                <a:srgbClr val="000000"/>
              </a:solidFill>
              <a:latin typeface="Arial" panose="020B0604020202020204" pitchFamily="34" charset="0"/>
            </a:endParaRPr>
          </a:p>
          <a:p>
            <a:pPr algn="l"/>
            <a:r>
              <a:rPr lang="en-GB" sz="2800" b="0" i="0" u="none" strike="noStrike" baseline="0" dirty="0">
                <a:solidFill>
                  <a:srgbClr val="000000"/>
                </a:solidFill>
                <a:latin typeface="Arial" panose="020B0604020202020204" pitchFamily="34" charset="0"/>
              </a:rPr>
              <a:t>Both VSH and schools manage their PP+ allocation for the benefit of their cohort of looked after or previously looked after children and according to children’s needs. It is not is not a personal budget for individual children; however, both VSHs and schools may choose to allocate an amount of funding to an individual to support their needs. </a:t>
            </a:r>
          </a:p>
          <a:p>
            <a:pPr marL="0" indent="0">
              <a:buNone/>
            </a:pPr>
            <a:endParaRPr lang="en-GB" sz="2800" b="0" i="0" u="none" strike="noStrike" baseline="0" dirty="0">
              <a:solidFill>
                <a:srgbClr val="000000"/>
              </a:solidFill>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22008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3126-30A0-4E07-8766-D3A375255DB8}"/>
              </a:ext>
            </a:extLst>
          </p:cNvPr>
          <p:cNvSpPr>
            <a:spLocks noGrp="1"/>
          </p:cNvSpPr>
          <p:nvPr>
            <p:ph type="title"/>
          </p:nvPr>
        </p:nvSpPr>
        <p:spPr/>
        <p:txBody>
          <a:bodyPr/>
          <a:lstStyle/>
          <a:p>
            <a:r>
              <a:rPr lang="en-GB" dirty="0">
                <a:solidFill>
                  <a:srgbClr val="00B0F0"/>
                </a:solidFill>
              </a:rPr>
              <a:t>Bolton’s Virtual School </a:t>
            </a:r>
          </a:p>
        </p:txBody>
      </p:sp>
      <p:sp>
        <p:nvSpPr>
          <p:cNvPr id="3" name="Content Placeholder 2">
            <a:extLst>
              <a:ext uri="{FF2B5EF4-FFF2-40B4-BE49-F238E27FC236}">
                <a16:creationId xmlns:a16="http://schemas.microsoft.com/office/drawing/2014/main" id="{08D9E884-8212-4EF2-AEAF-90E6CFD39ED6}"/>
              </a:ext>
            </a:extLst>
          </p:cNvPr>
          <p:cNvSpPr>
            <a:spLocks noGrp="1"/>
          </p:cNvSpPr>
          <p:nvPr>
            <p:ph idx="1"/>
          </p:nvPr>
        </p:nvSpPr>
        <p:spPr/>
        <p:txBody>
          <a:bodyPr/>
          <a:lstStyle/>
          <a:p>
            <a:endParaRPr lang="en-GB" dirty="0"/>
          </a:p>
        </p:txBody>
      </p:sp>
      <p:graphicFrame>
        <p:nvGraphicFramePr>
          <p:cNvPr id="20" name="Diagram 19">
            <a:extLst>
              <a:ext uri="{FF2B5EF4-FFF2-40B4-BE49-F238E27FC236}">
                <a16:creationId xmlns:a16="http://schemas.microsoft.com/office/drawing/2014/main" id="{2DE13A7E-4503-4428-9C1D-83C8BFDF7C2E}"/>
              </a:ext>
            </a:extLst>
          </p:cNvPr>
          <p:cNvGraphicFramePr/>
          <p:nvPr>
            <p:extLst>
              <p:ext uri="{D42A27DB-BD31-4B8C-83A1-F6EECF244321}">
                <p14:modId xmlns:p14="http://schemas.microsoft.com/office/powerpoint/2010/main" val="2686201365"/>
              </p:ext>
            </p:extLst>
          </p:nvPr>
        </p:nvGraphicFramePr>
        <p:xfrm>
          <a:off x="1322773" y="1029810"/>
          <a:ext cx="9632272" cy="5566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662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ton Virtual School updated  -  Read-Only" id="{FE29A70A-4159-4A9E-9C3E-608073A57C64}" vid="{62D384AB-A62B-4ADE-BC00-AB99A5F4E6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0267C7309BF64987724018E38FC8A1" ma:contentTypeVersion="6" ma:contentTypeDescription="Create a new document." ma:contentTypeScope="" ma:versionID="c486e2cec7725a729539788d820d2865">
  <xsd:schema xmlns:xsd="http://www.w3.org/2001/XMLSchema" xmlns:xs="http://www.w3.org/2001/XMLSchema" xmlns:p="http://schemas.microsoft.com/office/2006/metadata/properties" xmlns:ns2="5a24209d-1113-48f9-9a89-aa8a75cbc325" targetNamespace="http://schemas.microsoft.com/office/2006/metadata/properties" ma:root="true" ma:fieldsID="4e585b50d3dffe7e3914e2880bf88bb7" ns2:_="">
    <xsd:import namespace="5a24209d-1113-48f9-9a89-aa8a75cbc3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4209d-1113-48f9-9a89-aa8a75cbc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BC3364-9306-4DD7-8DE8-29B2B2E23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24209d-1113-48f9-9a89-aa8a75cbc3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0C4D72-2C25-4EEC-85B6-80A6F383571F}">
  <ds:schemaRefs>
    <ds:schemaRef ds:uri="http://schemas.microsoft.com/sharepoint/v3/contenttype/forms"/>
  </ds:schemaRefs>
</ds:datastoreItem>
</file>

<file path=customXml/itemProps3.xml><?xml version="1.0" encoding="utf-8"?>
<ds:datastoreItem xmlns:ds="http://schemas.openxmlformats.org/officeDocument/2006/customXml" ds:itemID="{749A63B3-A693-4EEF-88AE-F693D0ABC4A5}">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5a24209d-1113-48f9-9a89-aa8a75cbc32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Bolton Virtual School updated</Template>
  <TotalTime>99</TotalTime>
  <Words>4733</Words>
  <Application>Microsoft Office PowerPoint</Application>
  <PresentationFormat>Widescreen</PresentationFormat>
  <Paragraphs>219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Helvetica</vt:lpstr>
      <vt:lpstr>Symbol</vt:lpstr>
      <vt:lpstr>Wingdings</vt:lpstr>
      <vt:lpstr>Office Theme</vt:lpstr>
      <vt:lpstr>   Bolton’s Virtual School   Designated Teachers’ Forum  July 2021 Virtual School Head – Lindsay Nelson </vt:lpstr>
      <vt:lpstr>Bolton’s Virtual School </vt:lpstr>
      <vt:lpstr>What is a Virtual School? </vt:lpstr>
      <vt:lpstr>Bolton’s Virtual School </vt:lpstr>
      <vt:lpstr>Bolton’s Virtual School – What we can offer </vt:lpstr>
      <vt:lpstr>Pupil premium funding  </vt:lpstr>
      <vt:lpstr>Pupil Premium funding (cont.)</vt:lpstr>
      <vt:lpstr>Pupil Premium plus (PP+) for looked-after children</vt:lpstr>
      <vt:lpstr>Bolton’s Virtual School </vt:lpstr>
      <vt:lpstr>Virtual School Head – Lindsay Nelson   </vt:lpstr>
      <vt:lpstr>Deputy Head – Catherine Hobday  </vt:lpstr>
      <vt:lpstr>SEND Lead – Alexis Holt-Garner </vt:lpstr>
      <vt:lpstr>Secondary PEP Lead – Gillian Bentham  </vt:lpstr>
      <vt:lpstr>Primary PEP Lead – Kim Young </vt:lpstr>
      <vt:lpstr>Post-16 Advisor – Debbie Selby </vt:lpstr>
      <vt:lpstr>Well-being mentor and Early Years lead –  Vicky Lever   </vt:lpstr>
      <vt:lpstr>Previously Looked After Lead and Education opportunities co-ordinator – Jane Westhead </vt:lpstr>
      <vt:lpstr>Transitions Lead and KS4 mentor – Billy Vanden  </vt:lpstr>
      <vt:lpstr>Education Psychology</vt:lpstr>
      <vt:lpstr>Expectations of the social worker</vt:lpstr>
      <vt:lpstr>Personal Education Plan (PEPs) </vt:lpstr>
      <vt:lpstr>PEP meetings – from September 2021</vt:lpstr>
      <vt:lpstr>ePEP – Liquid Logic </vt:lpstr>
      <vt:lpstr>Initiating, developing and reviewing the PEP</vt:lpstr>
      <vt:lpstr>PEP – Quality Assurance </vt:lpstr>
      <vt:lpstr>Previously Looked After Children</vt:lpstr>
      <vt:lpstr>Attendance Monitoring Tool </vt:lpstr>
      <vt:lpstr>Screen shots</vt:lpstr>
      <vt:lpstr>Statutory Guidance for Designated Teachers’</vt:lpstr>
      <vt:lpstr>Statutory Guidance </vt:lpstr>
      <vt:lpstr>The role of the Designated Teacher</vt:lpstr>
      <vt:lpstr>Exclusions</vt:lpstr>
      <vt:lpstr>Admissions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Bolton’s Virtual School  Virtual School Head – Lindsay Nelson</dc:title>
  <dc:creator>Nelson, Lindsay</dc:creator>
  <cp:lastModifiedBy>Nelson, Lindsay</cp:lastModifiedBy>
  <cp:revision>18</cp:revision>
  <cp:lastPrinted>2021-06-18T12:21:44Z</cp:lastPrinted>
  <dcterms:created xsi:type="dcterms:W3CDTF">2021-06-30T11:47:40Z</dcterms:created>
  <dcterms:modified xsi:type="dcterms:W3CDTF">2021-10-26T19:34:18Z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70;#Tools and Resources|f30e2b60-4437-4e21-b1c1-9f0fce0863ca</vt:lpwstr>
  </property>
  <property fmtid="{D5CDD505-2E9C-101B-9397-08002B2CF9AE}" pid="3" name="ContentTypeId">
    <vt:lpwstr>0x010100E10267C7309BF64987724018E38FC8A1</vt:lpwstr>
  </property>
  <property fmtid="{D5CDD505-2E9C-101B-9397-08002B2CF9AE}" pid="4" name="Function">
    <vt:lpwstr>19;#Communications and Marketing|21b9063c-aaa9-4179-86b1-10c6e0e7caef</vt:lpwstr>
  </property>
  <property fmtid="{D5CDD505-2E9C-101B-9397-08002B2CF9AE}" pid="5" name="Bolton Document Type">
    <vt:lpwstr>95;#Templates|db1bba78-799d-4873-a494-686ebe9dc4a8</vt:lpwstr>
  </property>
</Properties>
</file>