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8"/>
  </p:notesMasterIdLst>
  <p:sldIdLst>
    <p:sldId id="291" r:id="rId6"/>
    <p:sldId id="292" r:id="rId7"/>
    <p:sldId id="298" r:id="rId8"/>
    <p:sldId id="302" r:id="rId9"/>
    <p:sldId id="347" r:id="rId10"/>
    <p:sldId id="269" r:id="rId11"/>
    <p:sldId id="270" r:id="rId12"/>
    <p:sldId id="315" r:id="rId13"/>
    <p:sldId id="316" r:id="rId14"/>
    <p:sldId id="317" r:id="rId15"/>
    <p:sldId id="322" r:id="rId16"/>
    <p:sldId id="318" r:id="rId17"/>
    <p:sldId id="319" r:id="rId18"/>
    <p:sldId id="321" r:id="rId19"/>
    <p:sldId id="295" r:id="rId20"/>
    <p:sldId id="308" r:id="rId21"/>
    <p:sldId id="301" r:id="rId22"/>
    <p:sldId id="331" r:id="rId23"/>
    <p:sldId id="323" r:id="rId24"/>
    <p:sldId id="324" r:id="rId25"/>
    <p:sldId id="312" r:id="rId26"/>
    <p:sldId id="326" r:id="rId27"/>
    <p:sldId id="329" r:id="rId28"/>
    <p:sldId id="334" r:id="rId29"/>
    <p:sldId id="337" r:id="rId30"/>
    <p:sldId id="348" r:id="rId31"/>
    <p:sldId id="349" r:id="rId32"/>
    <p:sldId id="293" r:id="rId33"/>
    <p:sldId id="294" r:id="rId34"/>
    <p:sldId id="350" r:id="rId35"/>
    <p:sldId id="338" r:id="rId36"/>
    <p:sldId id="311" r:id="rId37"/>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31" autoAdjust="0"/>
    <p:restoredTop sz="95677" autoAdjust="0"/>
  </p:normalViewPr>
  <p:slideViewPr>
    <p:cSldViewPr snapToGrid="0">
      <p:cViewPr varScale="1">
        <p:scale>
          <a:sx n="67" d="100"/>
          <a:sy n="67" d="100"/>
        </p:scale>
        <p:origin x="612" y="32"/>
      </p:cViewPr>
      <p:guideLst/>
    </p:cSldViewPr>
  </p:slideViewPr>
  <p:outlineViewPr>
    <p:cViewPr>
      <p:scale>
        <a:sx n="33" d="100"/>
        <a:sy n="33" d="100"/>
      </p:scale>
      <p:origin x="0" y="-350"/>
    </p:cViewPr>
  </p:outlineViewPr>
  <p:notesTextViewPr>
    <p:cViewPr>
      <p:scale>
        <a:sx n="1" d="1"/>
        <a:sy n="1" d="1"/>
      </p:scale>
      <p:origin x="0" y="0"/>
    </p:cViewPr>
  </p:notesTextViewPr>
  <p:sorterViewPr>
    <p:cViewPr>
      <p:scale>
        <a:sx n="118" d="100"/>
        <a:sy n="118" d="100"/>
      </p:scale>
      <p:origin x="0" y="-5410"/>
    </p:cViewPr>
  </p:sorterViewPr>
  <p:notesViewPr>
    <p:cSldViewPr snapToGrid="0">
      <p:cViewPr varScale="1">
        <p:scale>
          <a:sx n="72" d="100"/>
          <a:sy n="72" d="100"/>
        </p:scale>
        <p:origin x="294"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4BC2B5-0D7A-49B8-A0B0-887D029DC09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0B85671C-66DD-40F2-B0C2-145B4E711F63}">
      <dgm:prSet phldrT="[Text]"/>
      <dgm:spPr/>
      <dgm:t>
        <a:bodyPr/>
        <a:lstStyle/>
        <a:p>
          <a:r>
            <a:rPr lang="en-GB" dirty="0"/>
            <a:t>Lindsay Nelson Virtual School Head (full-time)</a:t>
          </a:r>
        </a:p>
      </dgm:t>
    </dgm:pt>
    <dgm:pt modelId="{A3557DB8-2DFB-45AA-A325-FF02B5314C1D}" type="parTrans" cxnId="{D60898E1-845F-45D3-9A2E-8801D7695B66}">
      <dgm:prSet/>
      <dgm:spPr/>
      <dgm:t>
        <a:bodyPr/>
        <a:lstStyle/>
        <a:p>
          <a:endParaRPr lang="en-GB"/>
        </a:p>
      </dgm:t>
    </dgm:pt>
    <dgm:pt modelId="{8DC3F4A3-3FD0-4FF6-8591-60913ED343FB}" type="sibTrans" cxnId="{D60898E1-845F-45D3-9A2E-8801D7695B66}">
      <dgm:prSet/>
      <dgm:spPr/>
      <dgm:t>
        <a:bodyPr/>
        <a:lstStyle/>
        <a:p>
          <a:endParaRPr lang="en-GB"/>
        </a:p>
      </dgm:t>
    </dgm:pt>
    <dgm:pt modelId="{BC9F4B48-BC7C-4D23-9D52-536D225CA8B0}">
      <dgm:prSet phldrT="[Text]"/>
      <dgm:spPr/>
      <dgm:t>
        <a:bodyPr/>
        <a:lstStyle/>
        <a:p>
          <a:r>
            <a:rPr lang="en-GB" dirty="0"/>
            <a:t>Catherine Hobday</a:t>
          </a:r>
        </a:p>
        <a:p>
          <a:r>
            <a:rPr lang="en-GB" dirty="0"/>
            <a:t>Virtual School Deputy Head</a:t>
          </a:r>
        </a:p>
      </dgm:t>
    </dgm:pt>
    <dgm:pt modelId="{AA6E03F8-6FD0-45E8-8E12-45784B14DF81}" type="parTrans" cxnId="{D5B29943-60A2-43F2-A84B-3989C4CE3FEB}">
      <dgm:prSet/>
      <dgm:spPr/>
      <dgm:t>
        <a:bodyPr/>
        <a:lstStyle/>
        <a:p>
          <a:endParaRPr lang="en-GB"/>
        </a:p>
      </dgm:t>
    </dgm:pt>
    <dgm:pt modelId="{3740A309-D6C4-463F-9166-C65652AB8BD8}" type="sibTrans" cxnId="{D5B29943-60A2-43F2-A84B-3989C4CE3FEB}">
      <dgm:prSet/>
      <dgm:spPr/>
      <dgm:t>
        <a:bodyPr/>
        <a:lstStyle/>
        <a:p>
          <a:endParaRPr lang="en-GB"/>
        </a:p>
      </dgm:t>
    </dgm:pt>
    <dgm:pt modelId="{626E5565-2866-4A23-A43A-963CF8F6D951}">
      <dgm:prSet phldrT="[Text]"/>
      <dgm:spPr/>
      <dgm:t>
        <a:bodyPr/>
        <a:lstStyle/>
        <a:p>
          <a:r>
            <a:rPr lang="en-GB" dirty="0"/>
            <a:t>Jane Westhead</a:t>
          </a:r>
        </a:p>
        <a:p>
          <a:r>
            <a:rPr lang="en-GB" dirty="0"/>
            <a:t>Previously Looked after Lead (2 days)</a:t>
          </a:r>
        </a:p>
      </dgm:t>
    </dgm:pt>
    <dgm:pt modelId="{0490D7B0-D84F-4E17-B87B-F90E7519AD45}" type="parTrans" cxnId="{99E1F29F-6577-49AA-B623-CECC649002EC}">
      <dgm:prSet/>
      <dgm:spPr/>
      <dgm:t>
        <a:bodyPr/>
        <a:lstStyle/>
        <a:p>
          <a:endParaRPr lang="en-GB"/>
        </a:p>
      </dgm:t>
    </dgm:pt>
    <dgm:pt modelId="{41EFAAEC-DC52-45F0-912A-5A50BAEF1FF7}" type="sibTrans" cxnId="{99E1F29F-6577-49AA-B623-CECC649002EC}">
      <dgm:prSet/>
      <dgm:spPr/>
      <dgm:t>
        <a:bodyPr/>
        <a:lstStyle/>
        <a:p>
          <a:endParaRPr lang="en-GB"/>
        </a:p>
      </dgm:t>
    </dgm:pt>
    <dgm:pt modelId="{A4218BD5-EB2D-4347-A08A-D16D3AE6FAF0}">
      <dgm:prSet/>
      <dgm:spPr/>
      <dgm:t>
        <a:bodyPr/>
        <a:lstStyle/>
        <a:p>
          <a:r>
            <a:rPr lang="en-GB" dirty="0"/>
            <a:t>Alexis Holt-Garner</a:t>
          </a:r>
        </a:p>
        <a:p>
          <a:r>
            <a:rPr lang="en-GB" dirty="0"/>
            <a:t>SEND Lead</a:t>
          </a:r>
        </a:p>
      </dgm:t>
    </dgm:pt>
    <dgm:pt modelId="{542F88BE-9DBE-4B25-9E99-D115C118319F}" type="parTrans" cxnId="{4F8CBBFD-CBDC-4DC3-A8E4-A1665A99FF6D}">
      <dgm:prSet/>
      <dgm:spPr/>
      <dgm:t>
        <a:bodyPr/>
        <a:lstStyle/>
        <a:p>
          <a:endParaRPr lang="en-GB"/>
        </a:p>
      </dgm:t>
    </dgm:pt>
    <dgm:pt modelId="{CCC83C36-3EEA-478D-94AF-612B6E09C44F}" type="sibTrans" cxnId="{4F8CBBFD-CBDC-4DC3-A8E4-A1665A99FF6D}">
      <dgm:prSet/>
      <dgm:spPr/>
      <dgm:t>
        <a:bodyPr/>
        <a:lstStyle/>
        <a:p>
          <a:endParaRPr lang="en-GB"/>
        </a:p>
      </dgm:t>
    </dgm:pt>
    <dgm:pt modelId="{31E94684-E83C-491A-98CE-3A6515A03603}">
      <dgm:prSet/>
      <dgm:spPr/>
      <dgm:t>
        <a:bodyPr/>
        <a:lstStyle/>
        <a:p>
          <a:r>
            <a:rPr lang="en-GB" dirty="0"/>
            <a:t>Kim Young </a:t>
          </a:r>
        </a:p>
        <a:p>
          <a:r>
            <a:rPr lang="en-GB" dirty="0"/>
            <a:t>Primary PEP Lead (full-time)</a:t>
          </a:r>
        </a:p>
      </dgm:t>
    </dgm:pt>
    <dgm:pt modelId="{A27B05D9-5AAB-439C-8351-DD8EC5DE105D}" type="parTrans" cxnId="{A496CCAF-1F26-4E0B-992B-8C0F0A22F61C}">
      <dgm:prSet/>
      <dgm:spPr/>
      <dgm:t>
        <a:bodyPr/>
        <a:lstStyle/>
        <a:p>
          <a:endParaRPr lang="en-GB"/>
        </a:p>
      </dgm:t>
    </dgm:pt>
    <dgm:pt modelId="{3E148C59-1BB6-4120-962E-8E3699009521}" type="sibTrans" cxnId="{A496CCAF-1F26-4E0B-992B-8C0F0A22F61C}">
      <dgm:prSet/>
      <dgm:spPr/>
      <dgm:t>
        <a:bodyPr/>
        <a:lstStyle/>
        <a:p>
          <a:endParaRPr lang="en-GB"/>
        </a:p>
      </dgm:t>
    </dgm:pt>
    <dgm:pt modelId="{2D878370-18CF-4155-9EA8-84D7A5BE919A}">
      <dgm:prSet/>
      <dgm:spPr/>
      <dgm:t>
        <a:bodyPr/>
        <a:lstStyle/>
        <a:p>
          <a:r>
            <a:rPr lang="en-GB" dirty="0"/>
            <a:t>Gill Bentham</a:t>
          </a:r>
        </a:p>
        <a:p>
          <a:r>
            <a:rPr lang="en-GB" dirty="0"/>
            <a:t>Secondary PEP Lead (full-time) </a:t>
          </a:r>
        </a:p>
      </dgm:t>
    </dgm:pt>
    <dgm:pt modelId="{5AD95DFD-FCC2-4D5F-8C16-61BAB3C6A9EB}" type="parTrans" cxnId="{8B648B93-99B3-4112-9D5E-0B5069B2538C}">
      <dgm:prSet/>
      <dgm:spPr/>
      <dgm:t>
        <a:bodyPr/>
        <a:lstStyle/>
        <a:p>
          <a:endParaRPr lang="en-GB"/>
        </a:p>
      </dgm:t>
    </dgm:pt>
    <dgm:pt modelId="{915AF716-B619-48B8-BC7B-1C0804CB39EE}" type="sibTrans" cxnId="{8B648B93-99B3-4112-9D5E-0B5069B2538C}">
      <dgm:prSet/>
      <dgm:spPr/>
      <dgm:t>
        <a:bodyPr/>
        <a:lstStyle/>
        <a:p>
          <a:endParaRPr lang="en-GB"/>
        </a:p>
      </dgm:t>
    </dgm:pt>
    <dgm:pt modelId="{8D376586-3312-4463-BEAA-A299615C624C}">
      <dgm:prSet/>
      <dgm:spPr/>
      <dgm:t>
        <a:bodyPr/>
        <a:lstStyle/>
        <a:p>
          <a:r>
            <a:rPr lang="en-GB" dirty="0"/>
            <a:t>Debbie Selby Post-16 Advisor (full-time)</a:t>
          </a:r>
        </a:p>
      </dgm:t>
    </dgm:pt>
    <dgm:pt modelId="{01D2D5B3-48BE-43B3-8EF8-520B3047A898}" type="parTrans" cxnId="{4738FF4D-400D-44B3-88D1-542A201E2546}">
      <dgm:prSet/>
      <dgm:spPr/>
      <dgm:t>
        <a:bodyPr/>
        <a:lstStyle/>
        <a:p>
          <a:endParaRPr lang="en-GB"/>
        </a:p>
      </dgm:t>
    </dgm:pt>
    <dgm:pt modelId="{47A86503-668E-4630-BC96-ABF8819AC94A}" type="sibTrans" cxnId="{4738FF4D-400D-44B3-88D1-542A201E2546}">
      <dgm:prSet/>
      <dgm:spPr/>
      <dgm:t>
        <a:bodyPr/>
        <a:lstStyle/>
        <a:p>
          <a:endParaRPr lang="en-GB"/>
        </a:p>
      </dgm:t>
    </dgm:pt>
    <dgm:pt modelId="{30147879-AC94-45B7-ABA9-5AE8FCDA01EA}">
      <dgm:prSet/>
      <dgm:spPr/>
      <dgm:t>
        <a:bodyPr/>
        <a:lstStyle/>
        <a:p>
          <a:r>
            <a:rPr lang="en-GB" dirty="0"/>
            <a:t>Vicky Lever Early-Years Advisor (2 days)</a:t>
          </a:r>
        </a:p>
      </dgm:t>
    </dgm:pt>
    <dgm:pt modelId="{D3CCC840-6B81-4C7C-A712-9508A22F2901}" type="parTrans" cxnId="{1862FE04-645E-4F2F-BEB1-E82AA10FE54A}">
      <dgm:prSet/>
      <dgm:spPr/>
      <dgm:t>
        <a:bodyPr/>
        <a:lstStyle/>
        <a:p>
          <a:endParaRPr lang="en-GB"/>
        </a:p>
      </dgm:t>
    </dgm:pt>
    <dgm:pt modelId="{14DDF7B0-0B75-4A07-ADAC-D6C096B32247}" type="sibTrans" cxnId="{1862FE04-645E-4F2F-BEB1-E82AA10FE54A}">
      <dgm:prSet/>
      <dgm:spPr/>
      <dgm:t>
        <a:bodyPr/>
        <a:lstStyle/>
        <a:p>
          <a:endParaRPr lang="en-GB"/>
        </a:p>
      </dgm:t>
    </dgm:pt>
    <dgm:pt modelId="{C9A55AD4-ED6D-4E04-8228-A14B12F15CAE}">
      <dgm:prSet/>
      <dgm:spPr/>
      <dgm:t>
        <a:bodyPr/>
        <a:lstStyle/>
        <a:p>
          <a:r>
            <a:rPr lang="en-GB" dirty="0"/>
            <a:t>Billy Vanden</a:t>
          </a:r>
        </a:p>
        <a:p>
          <a:r>
            <a:rPr lang="en-GB" dirty="0"/>
            <a:t>Transitions Lead (2 days)</a:t>
          </a:r>
        </a:p>
      </dgm:t>
    </dgm:pt>
    <dgm:pt modelId="{852819CB-20E2-4325-93E6-304A06BF1BB2}" type="parTrans" cxnId="{CD6E9B9A-4A56-40C9-9029-04D8F935C7DB}">
      <dgm:prSet/>
      <dgm:spPr/>
      <dgm:t>
        <a:bodyPr/>
        <a:lstStyle/>
        <a:p>
          <a:endParaRPr lang="en-GB"/>
        </a:p>
      </dgm:t>
    </dgm:pt>
    <dgm:pt modelId="{C8A70364-BF20-4897-9593-62B0EF70CB22}" type="sibTrans" cxnId="{CD6E9B9A-4A56-40C9-9029-04D8F935C7DB}">
      <dgm:prSet/>
      <dgm:spPr/>
      <dgm:t>
        <a:bodyPr/>
        <a:lstStyle/>
        <a:p>
          <a:endParaRPr lang="en-GB"/>
        </a:p>
      </dgm:t>
    </dgm:pt>
    <dgm:pt modelId="{51117FB0-F33B-4A3E-9F33-12694A9C408E}">
      <dgm:prSet/>
      <dgm:spPr/>
      <dgm:t>
        <a:bodyPr/>
        <a:lstStyle/>
        <a:p>
          <a:r>
            <a:rPr lang="en-GB"/>
            <a:t>Key Stage 4 mentor (3 days)</a:t>
          </a:r>
        </a:p>
      </dgm:t>
    </dgm:pt>
    <dgm:pt modelId="{5277F1CD-02FA-48A5-B0CA-1ADF6E33F871}" type="parTrans" cxnId="{87888119-0BBD-4E8D-87C5-6D9FC846C0FC}">
      <dgm:prSet/>
      <dgm:spPr/>
      <dgm:t>
        <a:bodyPr/>
        <a:lstStyle/>
        <a:p>
          <a:endParaRPr lang="en-GB"/>
        </a:p>
      </dgm:t>
    </dgm:pt>
    <dgm:pt modelId="{A4966FE7-1A17-439A-9A4A-FF1471A96457}" type="sibTrans" cxnId="{87888119-0BBD-4E8D-87C5-6D9FC846C0FC}">
      <dgm:prSet/>
      <dgm:spPr/>
      <dgm:t>
        <a:bodyPr/>
        <a:lstStyle/>
        <a:p>
          <a:endParaRPr lang="en-GB"/>
        </a:p>
      </dgm:t>
    </dgm:pt>
    <dgm:pt modelId="{D03FAADD-990D-46D9-81DA-3B3069EB7575}">
      <dgm:prSet/>
      <dgm:spPr/>
      <dgm:t>
        <a:bodyPr/>
        <a:lstStyle/>
        <a:p>
          <a:r>
            <a:rPr lang="en-GB"/>
            <a:t>Well-being mentor (3 days)</a:t>
          </a:r>
        </a:p>
      </dgm:t>
    </dgm:pt>
    <dgm:pt modelId="{321B434A-F895-4852-A2EF-2CEF3238C0DC}" type="parTrans" cxnId="{85824A2D-FF54-4847-8193-F9963058F16C}">
      <dgm:prSet/>
      <dgm:spPr/>
      <dgm:t>
        <a:bodyPr/>
        <a:lstStyle/>
        <a:p>
          <a:endParaRPr lang="en-GB"/>
        </a:p>
      </dgm:t>
    </dgm:pt>
    <dgm:pt modelId="{5E7DE403-F384-4D3D-8A36-9DB0597DF340}" type="sibTrans" cxnId="{85824A2D-FF54-4847-8193-F9963058F16C}">
      <dgm:prSet/>
      <dgm:spPr/>
      <dgm:t>
        <a:bodyPr/>
        <a:lstStyle/>
        <a:p>
          <a:endParaRPr lang="en-GB"/>
        </a:p>
      </dgm:t>
    </dgm:pt>
    <dgm:pt modelId="{6A471C64-AE89-4A2C-8CF3-B8D3033FBE54}">
      <dgm:prSet/>
      <dgm:spPr/>
      <dgm:t>
        <a:bodyPr/>
        <a:lstStyle/>
        <a:p>
          <a:r>
            <a:rPr lang="en-GB"/>
            <a:t>Education Opportunities Lead (3 days)</a:t>
          </a:r>
        </a:p>
      </dgm:t>
    </dgm:pt>
    <dgm:pt modelId="{E537FB6B-6CB6-4D7C-8412-77D3A1A3B086}" type="parTrans" cxnId="{EBEF37CF-5600-408D-BD1A-1305E42C9A41}">
      <dgm:prSet/>
      <dgm:spPr/>
      <dgm:t>
        <a:bodyPr/>
        <a:lstStyle/>
        <a:p>
          <a:endParaRPr lang="en-GB"/>
        </a:p>
      </dgm:t>
    </dgm:pt>
    <dgm:pt modelId="{95FA015A-09E1-4251-A26F-443EE9A60EA9}" type="sibTrans" cxnId="{EBEF37CF-5600-408D-BD1A-1305E42C9A41}">
      <dgm:prSet/>
      <dgm:spPr/>
      <dgm:t>
        <a:bodyPr/>
        <a:lstStyle/>
        <a:p>
          <a:endParaRPr lang="en-GB"/>
        </a:p>
      </dgm:t>
    </dgm:pt>
    <dgm:pt modelId="{A10B4763-AC4F-4E00-B137-B64C1C9717E8}">
      <dgm:prSet/>
      <dgm:spPr/>
      <dgm:t>
        <a:bodyPr/>
        <a:lstStyle/>
        <a:p>
          <a:r>
            <a:rPr lang="en-GB" dirty="0"/>
            <a:t>Dr Julie Alfrey</a:t>
          </a:r>
        </a:p>
        <a:p>
          <a:r>
            <a:rPr lang="en-GB" dirty="0"/>
            <a:t>Education Psychologist (3 days)</a:t>
          </a:r>
        </a:p>
      </dgm:t>
    </dgm:pt>
    <dgm:pt modelId="{D2850F4D-A3E1-4A91-86BF-9285A62AA099}" type="parTrans" cxnId="{DE32ACB1-CEC7-42E9-8511-A08C9C9D4ECA}">
      <dgm:prSet/>
      <dgm:spPr/>
      <dgm:t>
        <a:bodyPr/>
        <a:lstStyle/>
        <a:p>
          <a:endParaRPr lang="en-GB"/>
        </a:p>
      </dgm:t>
    </dgm:pt>
    <dgm:pt modelId="{B1A3C6CD-C6CA-4A6A-9309-A6E3D0629B05}" type="sibTrans" cxnId="{DE32ACB1-CEC7-42E9-8511-A08C9C9D4ECA}">
      <dgm:prSet/>
      <dgm:spPr/>
      <dgm:t>
        <a:bodyPr/>
        <a:lstStyle/>
        <a:p>
          <a:endParaRPr lang="en-GB"/>
        </a:p>
      </dgm:t>
    </dgm:pt>
    <dgm:pt modelId="{2DCF5F12-D22B-41A1-951F-49822B96F659}" type="pres">
      <dgm:prSet presAssocID="{9E4BC2B5-0D7A-49B8-A0B0-887D029DC094}" presName="hierChild1" presStyleCnt="0">
        <dgm:presLayoutVars>
          <dgm:orgChart val="1"/>
          <dgm:chPref val="1"/>
          <dgm:dir/>
          <dgm:animOne val="branch"/>
          <dgm:animLvl val="lvl"/>
          <dgm:resizeHandles/>
        </dgm:presLayoutVars>
      </dgm:prSet>
      <dgm:spPr/>
    </dgm:pt>
    <dgm:pt modelId="{B6325ED4-AD59-48DD-A258-D26196F131AD}" type="pres">
      <dgm:prSet presAssocID="{0B85671C-66DD-40F2-B0C2-145B4E711F63}" presName="hierRoot1" presStyleCnt="0">
        <dgm:presLayoutVars>
          <dgm:hierBranch val="init"/>
        </dgm:presLayoutVars>
      </dgm:prSet>
      <dgm:spPr/>
    </dgm:pt>
    <dgm:pt modelId="{789FF742-48E8-4742-88E3-C97922AA3655}" type="pres">
      <dgm:prSet presAssocID="{0B85671C-66DD-40F2-B0C2-145B4E711F63}" presName="rootComposite1" presStyleCnt="0"/>
      <dgm:spPr/>
    </dgm:pt>
    <dgm:pt modelId="{B0495366-8A8E-4A49-813C-40CA368A90AB}" type="pres">
      <dgm:prSet presAssocID="{0B85671C-66DD-40F2-B0C2-145B4E711F63}" presName="rootText1" presStyleLbl="node0" presStyleIdx="0" presStyleCnt="1">
        <dgm:presLayoutVars>
          <dgm:chPref val="3"/>
        </dgm:presLayoutVars>
      </dgm:prSet>
      <dgm:spPr/>
    </dgm:pt>
    <dgm:pt modelId="{AB0E99F6-755F-403C-AB6F-982E7C87AB7A}" type="pres">
      <dgm:prSet presAssocID="{0B85671C-66DD-40F2-B0C2-145B4E711F63}" presName="rootConnector1" presStyleLbl="node1" presStyleIdx="0" presStyleCnt="0"/>
      <dgm:spPr/>
    </dgm:pt>
    <dgm:pt modelId="{042B69AA-0A69-4C67-98DD-796CCDDC9418}" type="pres">
      <dgm:prSet presAssocID="{0B85671C-66DD-40F2-B0C2-145B4E711F63}" presName="hierChild2" presStyleCnt="0"/>
      <dgm:spPr/>
    </dgm:pt>
    <dgm:pt modelId="{6AF13DB2-BF2C-4624-95FD-D7629D288277}" type="pres">
      <dgm:prSet presAssocID="{AA6E03F8-6FD0-45E8-8E12-45784B14DF81}" presName="Name37" presStyleLbl="parChTrans1D2" presStyleIdx="0" presStyleCnt="6"/>
      <dgm:spPr/>
    </dgm:pt>
    <dgm:pt modelId="{22903CE1-1F69-4A5F-AF3B-E50CB318A831}" type="pres">
      <dgm:prSet presAssocID="{BC9F4B48-BC7C-4D23-9D52-536D225CA8B0}" presName="hierRoot2" presStyleCnt="0">
        <dgm:presLayoutVars>
          <dgm:hierBranch val="init"/>
        </dgm:presLayoutVars>
      </dgm:prSet>
      <dgm:spPr/>
    </dgm:pt>
    <dgm:pt modelId="{7BDE9A2F-9FC4-4F40-87BC-DDFF3B850D02}" type="pres">
      <dgm:prSet presAssocID="{BC9F4B48-BC7C-4D23-9D52-536D225CA8B0}" presName="rootComposite" presStyleCnt="0"/>
      <dgm:spPr/>
    </dgm:pt>
    <dgm:pt modelId="{62FAFEC1-05C6-41F2-9930-BD532CC6CBC0}" type="pres">
      <dgm:prSet presAssocID="{BC9F4B48-BC7C-4D23-9D52-536D225CA8B0}" presName="rootText" presStyleLbl="node2" presStyleIdx="0" presStyleCnt="6">
        <dgm:presLayoutVars>
          <dgm:chPref val="3"/>
        </dgm:presLayoutVars>
      </dgm:prSet>
      <dgm:spPr/>
    </dgm:pt>
    <dgm:pt modelId="{276B3B45-95A9-400C-9DF4-55F6973C0A1E}" type="pres">
      <dgm:prSet presAssocID="{BC9F4B48-BC7C-4D23-9D52-536D225CA8B0}" presName="rootConnector" presStyleLbl="node2" presStyleIdx="0" presStyleCnt="6"/>
      <dgm:spPr/>
    </dgm:pt>
    <dgm:pt modelId="{DFA94FF5-7C06-45FB-B5C3-B6D8DBAB03AE}" type="pres">
      <dgm:prSet presAssocID="{BC9F4B48-BC7C-4D23-9D52-536D225CA8B0}" presName="hierChild4" presStyleCnt="0"/>
      <dgm:spPr/>
    </dgm:pt>
    <dgm:pt modelId="{FC398B7B-6DF6-467E-B31E-50310199CA4C}" type="pres">
      <dgm:prSet presAssocID="{A27B05D9-5AAB-439C-8351-DD8EC5DE105D}" presName="Name37" presStyleLbl="parChTrans1D3" presStyleIdx="0" presStyleCnt="6"/>
      <dgm:spPr/>
    </dgm:pt>
    <dgm:pt modelId="{A1EFE6AC-E28D-40B9-B177-529AA456B0C8}" type="pres">
      <dgm:prSet presAssocID="{31E94684-E83C-491A-98CE-3A6515A03603}" presName="hierRoot2" presStyleCnt="0">
        <dgm:presLayoutVars>
          <dgm:hierBranch val="init"/>
        </dgm:presLayoutVars>
      </dgm:prSet>
      <dgm:spPr/>
    </dgm:pt>
    <dgm:pt modelId="{F80D439E-B60F-483A-BC40-3AEF0481266C}" type="pres">
      <dgm:prSet presAssocID="{31E94684-E83C-491A-98CE-3A6515A03603}" presName="rootComposite" presStyleCnt="0"/>
      <dgm:spPr/>
    </dgm:pt>
    <dgm:pt modelId="{F399B67E-5D26-4F99-9E46-6067C3C1ECE2}" type="pres">
      <dgm:prSet presAssocID="{31E94684-E83C-491A-98CE-3A6515A03603}" presName="rootText" presStyleLbl="node3" presStyleIdx="0" presStyleCnt="6">
        <dgm:presLayoutVars>
          <dgm:chPref val="3"/>
        </dgm:presLayoutVars>
      </dgm:prSet>
      <dgm:spPr/>
    </dgm:pt>
    <dgm:pt modelId="{5EB420E4-7359-44C1-86CC-56FBBA968829}" type="pres">
      <dgm:prSet presAssocID="{31E94684-E83C-491A-98CE-3A6515A03603}" presName="rootConnector" presStyleLbl="node3" presStyleIdx="0" presStyleCnt="6"/>
      <dgm:spPr/>
    </dgm:pt>
    <dgm:pt modelId="{684C45D3-580B-4A59-8785-572ED79EE916}" type="pres">
      <dgm:prSet presAssocID="{31E94684-E83C-491A-98CE-3A6515A03603}" presName="hierChild4" presStyleCnt="0"/>
      <dgm:spPr/>
    </dgm:pt>
    <dgm:pt modelId="{8E8CB6FA-3CF5-49C0-951A-0371EB375972}" type="pres">
      <dgm:prSet presAssocID="{31E94684-E83C-491A-98CE-3A6515A03603}" presName="hierChild5" presStyleCnt="0"/>
      <dgm:spPr/>
    </dgm:pt>
    <dgm:pt modelId="{720A3E9E-89F4-4DCD-9DBF-81BAABF0FE78}" type="pres">
      <dgm:prSet presAssocID="{5AD95DFD-FCC2-4D5F-8C16-61BAB3C6A9EB}" presName="Name37" presStyleLbl="parChTrans1D3" presStyleIdx="1" presStyleCnt="6"/>
      <dgm:spPr/>
    </dgm:pt>
    <dgm:pt modelId="{EEF2D909-4B83-416E-94E9-17B55D6F5B40}" type="pres">
      <dgm:prSet presAssocID="{2D878370-18CF-4155-9EA8-84D7A5BE919A}" presName="hierRoot2" presStyleCnt="0">
        <dgm:presLayoutVars>
          <dgm:hierBranch val="init"/>
        </dgm:presLayoutVars>
      </dgm:prSet>
      <dgm:spPr/>
    </dgm:pt>
    <dgm:pt modelId="{20CABC88-9E4C-49B9-B714-7FB3DAFA4AC9}" type="pres">
      <dgm:prSet presAssocID="{2D878370-18CF-4155-9EA8-84D7A5BE919A}" presName="rootComposite" presStyleCnt="0"/>
      <dgm:spPr/>
    </dgm:pt>
    <dgm:pt modelId="{08F6B867-0BAB-4156-ADF6-A0F794BE0809}" type="pres">
      <dgm:prSet presAssocID="{2D878370-18CF-4155-9EA8-84D7A5BE919A}" presName="rootText" presStyleLbl="node3" presStyleIdx="1" presStyleCnt="6">
        <dgm:presLayoutVars>
          <dgm:chPref val="3"/>
        </dgm:presLayoutVars>
      </dgm:prSet>
      <dgm:spPr/>
    </dgm:pt>
    <dgm:pt modelId="{DA785F77-79A4-45FF-BDBF-86EA147E5960}" type="pres">
      <dgm:prSet presAssocID="{2D878370-18CF-4155-9EA8-84D7A5BE919A}" presName="rootConnector" presStyleLbl="node3" presStyleIdx="1" presStyleCnt="6"/>
      <dgm:spPr/>
    </dgm:pt>
    <dgm:pt modelId="{F3095676-3FFB-4700-B2CE-BEB1A10B1682}" type="pres">
      <dgm:prSet presAssocID="{2D878370-18CF-4155-9EA8-84D7A5BE919A}" presName="hierChild4" presStyleCnt="0"/>
      <dgm:spPr/>
    </dgm:pt>
    <dgm:pt modelId="{FEB330D9-D7DB-4861-A1F4-2CBB6F9FE184}" type="pres">
      <dgm:prSet presAssocID="{2D878370-18CF-4155-9EA8-84D7A5BE919A}" presName="hierChild5" presStyleCnt="0"/>
      <dgm:spPr/>
    </dgm:pt>
    <dgm:pt modelId="{8B95BCD9-81E3-4113-B281-C2441FD8DC4A}" type="pres">
      <dgm:prSet presAssocID="{01D2D5B3-48BE-43B3-8EF8-520B3047A898}" presName="Name37" presStyleLbl="parChTrans1D3" presStyleIdx="2" presStyleCnt="6"/>
      <dgm:spPr/>
    </dgm:pt>
    <dgm:pt modelId="{CD483922-1179-44E1-99C4-21E38F98F321}" type="pres">
      <dgm:prSet presAssocID="{8D376586-3312-4463-BEAA-A299615C624C}" presName="hierRoot2" presStyleCnt="0">
        <dgm:presLayoutVars>
          <dgm:hierBranch val="init"/>
        </dgm:presLayoutVars>
      </dgm:prSet>
      <dgm:spPr/>
    </dgm:pt>
    <dgm:pt modelId="{424E017F-B9C5-4AF0-BABB-A64824C34F2F}" type="pres">
      <dgm:prSet presAssocID="{8D376586-3312-4463-BEAA-A299615C624C}" presName="rootComposite" presStyleCnt="0"/>
      <dgm:spPr/>
    </dgm:pt>
    <dgm:pt modelId="{5701A07A-B526-4C2C-B8C1-F8DFF5DCAB37}" type="pres">
      <dgm:prSet presAssocID="{8D376586-3312-4463-BEAA-A299615C624C}" presName="rootText" presStyleLbl="node3" presStyleIdx="2" presStyleCnt="6">
        <dgm:presLayoutVars>
          <dgm:chPref val="3"/>
        </dgm:presLayoutVars>
      </dgm:prSet>
      <dgm:spPr/>
    </dgm:pt>
    <dgm:pt modelId="{C5B95B05-4BDD-4333-9A20-CAAB7315F67C}" type="pres">
      <dgm:prSet presAssocID="{8D376586-3312-4463-BEAA-A299615C624C}" presName="rootConnector" presStyleLbl="node3" presStyleIdx="2" presStyleCnt="6"/>
      <dgm:spPr/>
    </dgm:pt>
    <dgm:pt modelId="{E52F9D13-45B3-4F2C-B18D-B73211939CA4}" type="pres">
      <dgm:prSet presAssocID="{8D376586-3312-4463-BEAA-A299615C624C}" presName="hierChild4" presStyleCnt="0"/>
      <dgm:spPr/>
    </dgm:pt>
    <dgm:pt modelId="{4671BE0A-2664-44AF-B88C-E726D6122073}" type="pres">
      <dgm:prSet presAssocID="{8D376586-3312-4463-BEAA-A299615C624C}" presName="hierChild5" presStyleCnt="0"/>
      <dgm:spPr/>
    </dgm:pt>
    <dgm:pt modelId="{2A904365-57D8-4AC4-AD2B-3C9EE2ABB64A}" type="pres">
      <dgm:prSet presAssocID="{BC9F4B48-BC7C-4D23-9D52-536D225CA8B0}" presName="hierChild5" presStyleCnt="0"/>
      <dgm:spPr/>
    </dgm:pt>
    <dgm:pt modelId="{073A1D2E-F9ED-4E99-81EF-A209471F96D0}" type="pres">
      <dgm:prSet presAssocID="{542F88BE-9DBE-4B25-9E99-D115C118319F}" presName="Name37" presStyleLbl="parChTrans1D2" presStyleIdx="1" presStyleCnt="6"/>
      <dgm:spPr/>
    </dgm:pt>
    <dgm:pt modelId="{3D6EF4A9-E6F0-48E7-B210-1E361B0815B1}" type="pres">
      <dgm:prSet presAssocID="{A4218BD5-EB2D-4347-A08A-D16D3AE6FAF0}" presName="hierRoot2" presStyleCnt="0">
        <dgm:presLayoutVars>
          <dgm:hierBranch val="init"/>
        </dgm:presLayoutVars>
      </dgm:prSet>
      <dgm:spPr/>
    </dgm:pt>
    <dgm:pt modelId="{C4DB30E6-4CF9-4DA9-86FB-B5FC771742B9}" type="pres">
      <dgm:prSet presAssocID="{A4218BD5-EB2D-4347-A08A-D16D3AE6FAF0}" presName="rootComposite" presStyleCnt="0"/>
      <dgm:spPr/>
    </dgm:pt>
    <dgm:pt modelId="{46DD064D-A318-45D5-887A-6ACB8548641C}" type="pres">
      <dgm:prSet presAssocID="{A4218BD5-EB2D-4347-A08A-D16D3AE6FAF0}" presName="rootText" presStyleLbl="node2" presStyleIdx="1" presStyleCnt="6">
        <dgm:presLayoutVars>
          <dgm:chPref val="3"/>
        </dgm:presLayoutVars>
      </dgm:prSet>
      <dgm:spPr/>
    </dgm:pt>
    <dgm:pt modelId="{03E33886-FBB4-4598-A998-76A67D844F16}" type="pres">
      <dgm:prSet presAssocID="{A4218BD5-EB2D-4347-A08A-D16D3AE6FAF0}" presName="rootConnector" presStyleLbl="node2" presStyleIdx="1" presStyleCnt="6"/>
      <dgm:spPr/>
    </dgm:pt>
    <dgm:pt modelId="{AC120371-A44E-4476-873D-2BBD7BC5837B}" type="pres">
      <dgm:prSet presAssocID="{A4218BD5-EB2D-4347-A08A-D16D3AE6FAF0}" presName="hierChild4" presStyleCnt="0"/>
      <dgm:spPr/>
    </dgm:pt>
    <dgm:pt modelId="{D0A80B53-934E-4661-AD04-14FCA437B451}" type="pres">
      <dgm:prSet presAssocID="{A4218BD5-EB2D-4347-A08A-D16D3AE6FAF0}" presName="hierChild5" presStyleCnt="0"/>
      <dgm:spPr/>
    </dgm:pt>
    <dgm:pt modelId="{F6C77914-45BE-4B42-9208-B9DC8AD7C9CF}" type="pres">
      <dgm:prSet presAssocID="{0490D7B0-D84F-4E17-B87B-F90E7519AD45}" presName="Name37" presStyleLbl="parChTrans1D2" presStyleIdx="2" presStyleCnt="6"/>
      <dgm:spPr/>
    </dgm:pt>
    <dgm:pt modelId="{1D6F15EB-9C8E-4EC9-ADF6-C75B39B66CD4}" type="pres">
      <dgm:prSet presAssocID="{626E5565-2866-4A23-A43A-963CF8F6D951}" presName="hierRoot2" presStyleCnt="0">
        <dgm:presLayoutVars>
          <dgm:hierBranch val="init"/>
        </dgm:presLayoutVars>
      </dgm:prSet>
      <dgm:spPr/>
    </dgm:pt>
    <dgm:pt modelId="{22315AD5-65DC-44C7-9171-F7F7F01CB126}" type="pres">
      <dgm:prSet presAssocID="{626E5565-2866-4A23-A43A-963CF8F6D951}" presName="rootComposite" presStyleCnt="0"/>
      <dgm:spPr/>
    </dgm:pt>
    <dgm:pt modelId="{C7D88831-7886-4E6F-A26F-FFA80BE121AB}" type="pres">
      <dgm:prSet presAssocID="{626E5565-2866-4A23-A43A-963CF8F6D951}" presName="rootText" presStyleLbl="node2" presStyleIdx="2" presStyleCnt="6">
        <dgm:presLayoutVars>
          <dgm:chPref val="3"/>
        </dgm:presLayoutVars>
      </dgm:prSet>
      <dgm:spPr/>
    </dgm:pt>
    <dgm:pt modelId="{F103E299-31BE-4BC7-ACB2-16CFB923E38A}" type="pres">
      <dgm:prSet presAssocID="{626E5565-2866-4A23-A43A-963CF8F6D951}" presName="rootConnector" presStyleLbl="node2" presStyleIdx="2" presStyleCnt="6"/>
      <dgm:spPr/>
    </dgm:pt>
    <dgm:pt modelId="{DD14EA2C-7145-4029-B702-5DF8204DEA41}" type="pres">
      <dgm:prSet presAssocID="{626E5565-2866-4A23-A43A-963CF8F6D951}" presName="hierChild4" presStyleCnt="0"/>
      <dgm:spPr/>
    </dgm:pt>
    <dgm:pt modelId="{64C7D261-D5E7-4163-91C9-5EAE8EE52C83}" type="pres">
      <dgm:prSet presAssocID="{E537FB6B-6CB6-4D7C-8412-77D3A1A3B086}" presName="Name37" presStyleLbl="parChTrans1D3" presStyleIdx="3" presStyleCnt="6"/>
      <dgm:spPr/>
    </dgm:pt>
    <dgm:pt modelId="{62A107B9-274B-4856-AB5A-F89F3E13A032}" type="pres">
      <dgm:prSet presAssocID="{6A471C64-AE89-4A2C-8CF3-B8D3033FBE54}" presName="hierRoot2" presStyleCnt="0">
        <dgm:presLayoutVars>
          <dgm:hierBranch val="init"/>
        </dgm:presLayoutVars>
      </dgm:prSet>
      <dgm:spPr/>
    </dgm:pt>
    <dgm:pt modelId="{E637A979-8E0B-4254-8F29-8C1A2C53B363}" type="pres">
      <dgm:prSet presAssocID="{6A471C64-AE89-4A2C-8CF3-B8D3033FBE54}" presName="rootComposite" presStyleCnt="0"/>
      <dgm:spPr/>
    </dgm:pt>
    <dgm:pt modelId="{34059195-C2DA-424D-8D0D-A346AC25966D}" type="pres">
      <dgm:prSet presAssocID="{6A471C64-AE89-4A2C-8CF3-B8D3033FBE54}" presName="rootText" presStyleLbl="node3" presStyleIdx="3" presStyleCnt="6">
        <dgm:presLayoutVars>
          <dgm:chPref val="3"/>
        </dgm:presLayoutVars>
      </dgm:prSet>
      <dgm:spPr/>
    </dgm:pt>
    <dgm:pt modelId="{4A61F2D5-0C36-4A98-8C82-C808D39A4971}" type="pres">
      <dgm:prSet presAssocID="{6A471C64-AE89-4A2C-8CF3-B8D3033FBE54}" presName="rootConnector" presStyleLbl="node3" presStyleIdx="3" presStyleCnt="6"/>
      <dgm:spPr/>
    </dgm:pt>
    <dgm:pt modelId="{78C595FA-A798-411D-96B9-6050AA59F26B}" type="pres">
      <dgm:prSet presAssocID="{6A471C64-AE89-4A2C-8CF3-B8D3033FBE54}" presName="hierChild4" presStyleCnt="0"/>
      <dgm:spPr/>
    </dgm:pt>
    <dgm:pt modelId="{18F63BDA-5BA4-43F6-9B33-7DCB689CB3EA}" type="pres">
      <dgm:prSet presAssocID="{6A471C64-AE89-4A2C-8CF3-B8D3033FBE54}" presName="hierChild5" presStyleCnt="0"/>
      <dgm:spPr/>
    </dgm:pt>
    <dgm:pt modelId="{0150B583-E95B-48F5-AA08-9C42ED9E58F2}" type="pres">
      <dgm:prSet presAssocID="{626E5565-2866-4A23-A43A-963CF8F6D951}" presName="hierChild5" presStyleCnt="0"/>
      <dgm:spPr/>
    </dgm:pt>
    <dgm:pt modelId="{1B168384-297C-4E19-9F9B-D8667E819515}" type="pres">
      <dgm:prSet presAssocID="{D3CCC840-6B81-4C7C-A712-9508A22F2901}" presName="Name37" presStyleLbl="parChTrans1D2" presStyleIdx="3" presStyleCnt="6"/>
      <dgm:spPr/>
    </dgm:pt>
    <dgm:pt modelId="{993D3509-CCF0-4B8D-ABD3-914A9FB94090}" type="pres">
      <dgm:prSet presAssocID="{30147879-AC94-45B7-ABA9-5AE8FCDA01EA}" presName="hierRoot2" presStyleCnt="0">
        <dgm:presLayoutVars>
          <dgm:hierBranch val="init"/>
        </dgm:presLayoutVars>
      </dgm:prSet>
      <dgm:spPr/>
    </dgm:pt>
    <dgm:pt modelId="{1290DD06-DD6E-44A4-9B09-B7DDD8FD7F97}" type="pres">
      <dgm:prSet presAssocID="{30147879-AC94-45B7-ABA9-5AE8FCDA01EA}" presName="rootComposite" presStyleCnt="0"/>
      <dgm:spPr/>
    </dgm:pt>
    <dgm:pt modelId="{0EE77068-F9F2-4D8B-A0AD-8149874E15A5}" type="pres">
      <dgm:prSet presAssocID="{30147879-AC94-45B7-ABA9-5AE8FCDA01EA}" presName="rootText" presStyleLbl="node2" presStyleIdx="3" presStyleCnt="6">
        <dgm:presLayoutVars>
          <dgm:chPref val="3"/>
        </dgm:presLayoutVars>
      </dgm:prSet>
      <dgm:spPr/>
    </dgm:pt>
    <dgm:pt modelId="{4C9A3CFC-9120-4D00-B7B1-4DDF0FB48A3B}" type="pres">
      <dgm:prSet presAssocID="{30147879-AC94-45B7-ABA9-5AE8FCDA01EA}" presName="rootConnector" presStyleLbl="node2" presStyleIdx="3" presStyleCnt="6"/>
      <dgm:spPr/>
    </dgm:pt>
    <dgm:pt modelId="{20A5A94E-30AB-4B45-9385-AEF804ECE4B2}" type="pres">
      <dgm:prSet presAssocID="{30147879-AC94-45B7-ABA9-5AE8FCDA01EA}" presName="hierChild4" presStyleCnt="0"/>
      <dgm:spPr/>
    </dgm:pt>
    <dgm:pt modelId="{B7CCA535-1973-4420-BB8C-47B719E34219}" type="pres">
      <dgm:prSet presAssocID="{321B434A-F895-4852-A2EF-2CEF3238C0DC}" presName="Name37" presStyleLbl="parChTrans1D3" presStyleIdx="4" presStyleCnt="6"/>
      <dgm:spPr/>
    </dgm:pt>
    <dgm:pt modelId="{452B1216-6539-4F67-80A4-47F5870EF0D5}" type="pres">
      <dgm:prSet presAssocID="{D03FAADD-990D-46D9-81DA-3B3069EB7575}" presName="hierRoot2" presStyleCnt="0">
        <dgm:presLayoutVars>
          <dgm:hierBranch val="init"/>
        </dgm:presLayoutVars>
      </dgm:prSet>
      <dgm:spPr/>
    </dgm:pt>
    <dgm:pt modelId="{AD6AAD3D-3A77-45E5-967B-9D5ECD0D94D4}" type="pres">
      <dgm:prSet presAssocID="{D03FAADD-990D-46D9-81DA-3B3069EB7575}" presName="rootComposite" presStyleCnt="0"/>
      <dgm:spPr/>
    </dgm:pt>
    <dgm:pt modelId="{64D641AB-A1AB-4D83-9A71-E9879B471068}" type="pres">
      <dgm:prSet presAssocID="{D03FAADD-990D-46D9-81DA-3B3069EB7575}" presName="rootText" presStyleLbl="node3" presStyleIdx="4" presStyleCnt="6">
        <dgm:presLayoutVars>
          <dgm:chPref val="3"/>
        </dgm:presLayoutVars>
      </dgm:prSet>
      <dgm:spPr/>
    </dgm:pt>
    <dgm:pt modelId="{2380B67F-695E-42E8-9016-7920B564E6A0}" type="pres">
      <dgm:prSet presAssocID="{D03FAADD-990D-46D9-81DA-3B3069EB7575}" presName="rootConnector" presStyleLbl="node3" presStyleIdx="4" presStyleCnt="6"/>
      <dgm:spPr/>
    </dgm:pt>
    <dgm:pt modelId="{E693BE38-9BD8-491F-B93B-57B578CB73C2}" type="pres">
      <dgm:prSet presAssocID="{D03FAADD-990D-46D9-81DA-3B3069EB7575}" presName="hierChild4" presStyleCnt="0"/>
      <dgm:spPr/>
    </dgm:pt>
    <dgm:pt modelId="{8B2B8A1F-D265-45EE-A595-A475494D16EA}" type="pres">
      <dgm:prSet presAssocID="{D03FAADD-990D-46D9-81DA-3B3069EB7575}" presName="hierChild5" presStyleCnt="0"/>
      <dgm:spPr/>
    </dgm:pt>
    <dgm:pt modelId="{239B5A71-90C4-42A6-B5EF-B6919B73FF95}" type="pres">
      <dgm:prSet presAssocID="{30147879-AC94-45B7-ABA9-5AE8FCDA01EA}" presName="hierChild5" presStyleCnt="0"/>
      <dgm:spPr/>
    </dgm:pt>
    <dgm:pt modelId="{5246607E-3635-467A-96D8-3155504F6531}" type="pres">
      <dgm:prSet presAssocID="{852819CB-20E2-4325-93E6-304A06BF1BB2}" presName="Name37" presStyleLbl="parChTrans1D2" presStyleIdx="4" presStyleCnt="6"/>
      <dgm:spPr/>
    </dgm:pt>
    <dgm:pt modelId="{8C5C5176-D8B7-4729-8B9D-C1596DA02B92}" type="pres">
      <dgm:prSet presAssocID="{C9A55AD4-ED6D-4E04-8228-A14B12F15CAE}" presName="hierRoot2" presStyleCnt="0">
        <dgm:presLayoutVars>
          <dgm:hierBranch val="init"/>
        </dgm:presLayoutVars>
      </dgm:prSet>
      <dgm:spPr/>
    </dgm:pt>
    <dgm:pt modelId="{D21FE6B9-45EC-4D2C-A799-945E8B07DEED}" type="pres">
      <dgm:prSet presAssocID="{C9A55AD4-ED6D-4E04-8228-A14B12F15CAE}" presName="rootComposite" presStyleCnt="0"/>
      <dgm:spPr/>
    </dgm:pt>
    <dgm:pt modelId="{AE9685EE-2B76-42A6-BDAE-EA3F00211E3D}" type="pres">
      <dgm:prSet presAssocID="{C9A55AD4-ED6D-4E04-8228-A14B12F15CAE}" presName="rootText" presStyleLbl="node2" presStyleIdx="4" presStyleCnt="6">
        <dgm:presLayoutVars>
          <dgm:chPref val="3"/>
        </dgm:presLayoutVars>
      </dgm:prSet>
      <dgm:spPr/>
    </dgm:pt>
    <dgm:pt modelId="{1E929188-EC97-4AEE-B655-00F0E1C5B395}" type="pres">
      <dgm:prSet presAssocID="{C9A55AD4-ED6D-4E04-8228-A14B12F15CAE}" presName="rootConnector" presStyleLbl="node2" presStyleIdx="4" presStyleCnt="6"/>
      <dgm:spPr/>
    </dgm:pt>
    <dgm:pt modelId="{7CA984BB-43DC-4FD9-88A8-0ED603F70791}" type="pres">
      <dgm:prSet presAssocID="{C9A55AD4-ED6D-4E04-8228-A14B12F15CAE}" presName="hierChild4" presStyleCnt="0"/>
      <dgm:spPr/>
    </dgm:pt>
    <dgm:pt modelId="{B0A09DED-A230-4D57-9CD8-BEAADF8194E7}" type="pres">
      <dgm:prSet presAssocID="{5277F1CD-02FA-48A5-B0CA-1ADF6E33F871}" presName="Name37" presStyleLbl="parChTrans1D3" presStyleIdx="5" presStyleCnt="6"/>
      <dgm:spPr/>
    </dgm:pt>
    <dgm:pt modelId="{C933CD6E-58E6-43C0-A583-82E956E38572}" type="pres">
      <dgm:prSet presAssocID="{51117FB0-F33B-4A3E-9F33-12694A9C408E}" presName="hierRoot2" presStyleCnt="0">
        <dgm:presLayoutVars>
          <dgm:hierBranch val="init"/>
        </dgm:presLayoutVars>
      </dgm:prSet>
      <dgm:spPr/>
    </dgm:pt>
    <dgm:pt modelId="{160B3D13-647E-4835-94B0-CF68129EBF29}" type="pres">
      <dgm:prSet presAssocID="{51117FB0-F33B-4A3E-9F33-12694A9C408E}" presName="rootComposite" presStyleCnt="0"/>
      <dgm:spPr/>
    </dgm:pt>
    <dgm:pt modelId="{8E837281-AAD2-46C2-9F14-F7ABA0304C35}" type="pres">
      <dgm:prSet presAssocID="{51117FB0-F33B-4A3E-9F33-12694A9C408E}" presName="rootText" presStyleLbl="node3" presStyleIdx="5" presStyleCnt="6">
        <dgm:presLayoutVars>
          <dgm:chPref val="3"/>
        </dgm:presLayoutVars>
      </dgm:prSet>
      <dgm:spPr/>
    </dgm:pt>
    <dgm:pt modelId="{D6E7A3E4-68A6-4185-9355-96978748079B}" type="pres">
      <dgm:prSet presAssocID="{51117FB0-F33B-4A3E-9F33-12694A9C408E}" presName="rootConnector" presStyleLbl="node3" presStyleIdx="5" presStyleCnt="6"/>
      <dgm:spPr/>
    </dgm:pt>
    <dgm:pt modelId="{A20612BF-8C39-4A39-854B-0724F00AD07E}" type="pres">
      <dgm:prSet presAssocID="{51117FB0-F33B-4A3E-9F33-12694A9C408E}" presName="hierChild4" presStyleCnt="0"/>
      <dgm:spPr/>
    </dgm:pt>
    <dgm:pt modelId="{42C6CB8C-D009-4F52-B4FD-7415515244F5}" type="pres">
      <dgm:prSet presAssocID="{51117FB0-F33B-4A3E-9F33-12694A9C408E}" presName="hierChild5" presStyleCnt="0"/>
      <dgm:spPr/>
    </dgm:pt>
    <dgm:pt modelId="{D30E20B8-A940-4EA7-935E-B45306F6B9A0}" type="pres">
      <dgm:prSet presAssocID="{C9A55AD4-ED6D-4E04-8228-A14B12F15CAE}" presName="hierChild5" presStyleCnt="0"/>
      <dgm:spPr/>
    </dgm:pt>
    <dgm:pt modelId="{8F7DBC4A-2976-4801-9C05-3435B60DA982}" type="pres">
      <dgm:prSet presAssocID="{D2850F4D-A3E1-4A91-86BF-9285A62AA099}" presName="Name37" presStyleLbl="parChTrans1D2" presStyleIdx="5" presStyleCnt="6"/>
      <dgm:spPr/>
    </dgm:pt>
    <dgm:pt modelId="{0A5077E7-576C-440D-BC8D-75DB2EAA4B8C}" type="pres">
      <dgm:prSet presAssocID="{A10B4763-AC4F-4E00-B137-B64C1C9717E8}" presName="hierRoot2" presStyleCnt="0">
        <dgm:presLayoutVars>
          <dgm:hierBranch val="init"/>
        </dgm:presLayoutVars>
      </dgm:prSet>
      <dgm:spPr/>
    </dgm:pt>
    <dgm:pt modelId="{87AEC376-CA7A-496F-9491-54414385822B}" type="pres">
      <dgm:prSet presAssocID="{A10B4763-AC4F-4E00-B137-B64C1C9717E8}" presName="rootComposite" presStyleCnt="0"/>
      <dgm:spPr/>
    </dgm:pt>
    <dgm:pt modelId="{80CBF6B2-8CAF-4164-9AA7-01FADB03DA97}" type="pres">
      <dgm:prSet presAssocID="{A10B4763-AC4F-4E00-B137-B64C1C9717E8}" presName="rootText" presStyleLbl="node2" presStyleIdx="5" presStyleCnt="6">
        <dgm:presLayoutVars>
          <dgm:chPref val="3"/>
        </dgm:presLayoutVars>
      </dgm:prSet>
      <dgm:spPr/>
    </dgm:pt>
    <dgm:pt modelId="{005A9DF0-40DD-4527-B21B-7FB5B7626CA0}" type="pres">
      <dgm:prSet presAssocID="{A10B4763-AC4F-4E00-B137-B64C1C9717E8}" presName="rootConnector" presStyleLbl="node2" presStyleIdx="5" presStyleCnt="6"/>
      <dgm:spPr/>
    </dgm:pt>
    <dgm:pt modelId="{4395A970-AA9E-419C-9B6C-134B83A367CE}" type="pres">
      <dgm:prSet presAssocID="{A10B4763-AC4F-4E00-B137-B64C1C9717E8}" presName="hierChild4" presStyleCnt="0"/>
      <dgm:spPr/>
    </dgm:pt>
    <dgm:pt modelId="{EC7A133A-F42D-4A4D-90AD-BAA9555BB942}" type="pres">
      <dgm:prSet presAssocID="{A10B4763-AC4F-4E00-B137-B64C1C9717E8}" presName="hierChild5" presStyleCnt="0"/>
      <dgm:spPr/>
    </dgm:pt>
    <dgm:pt modelId="{EE0BA3BD-823C-4929-93F0-E6FEEC98D672}" type="pres">
      <dgm:prSet presAssocID="{0B85671C-66DD-40F2-B0C2-145B4E711F63}" presName="hierChild3" presStyleCnt="0"/>
      <dgm:spPr/>
    </dgm:pt>
  </dgm:ptLst>
  <dgm:cxnLst>
    <dgm:cxn modelId="{1862FE04-645E-4F2F-BEB1-E82AA10FE54A}" srcId="{0B85671C-66DD-40F2-B0C2-145B4E711F63}" destId="{30147879-AC94-45B7-ABA9-5AE8FCDA01EA}" srcOrd="3" destOrd="0" parTransId="{D3CCC840-6B81-4C7C-A712-9508A22F2901}" sibTransId="{14DDF7B0-0B75-4A07-ADAC-D6C096B32247}"/>
    <dgm:cxn modelId="{7682E00E-FCAC-4AAC-A1F4-9996788B506D}" type="presOf" srcId="{6A471C64-AE89-4A2C-8CF3-B8D3033FBE54}" destId="{4A61F2D5-0C36-4A98-8C82-C808D39A4971}" srcOrd="1" destOrd="0" presId="urn:microsoft.com/office/officeart/2005/8/layout/orgChart1"/>
    <dgm:cxn modelId="{BF8D2011-5F93-4F1E-BE30-FE2D883FA1F3}" type="presOf" srcId="{31E94684-E83C-491A-98CE-3A6515A03603}" destId="{F399B67E-5D26-4F99-9E46-6067C3C1ECE2}" srcOrd="0" destOrd="0" presId="urn:microsoft.com/office/officeart/2005/8/layout/orgChart1"/>
    <dgm:cxn modelId="{CF1D4B15-FE07-4EE6-BDA9-A8DED968693C}" type="presOf" srcId="{D03FAADD-990D-46D9-81DA-3B3069EB7575}" destId="{64D641AB-A1AB-4D83-9A71-E9879B471068}" srcOrd="0" destOrd="0" presId="urn:microsoft.com/office/officeart/2005/8/layout/orgChart1"/>
    <dgm:cxn modelId="{87888119-0BBD-4E8D-87C5-6D9FC846C0FC}" srcId="{C9A55AD4-ED6D-4E04-8228-A14B12F15CAE}" destId="{51117FB0-F33B-4A3E-9F33-12694A9C408E}" srcOrd="0" destOrd="0" parTransId="{5277F1CD-02FA-48A5-B0CA-1ADF6E33F871}" sibTransId="{A4966FE7-1A17-439A-9A4A-FF1471A96457}"/>
    <dgm:cxn modelId="{14A6481F-364D-40B5-9BB5-83A199148359}" type="presOf" srcId="{6A471C64-AE89-4A2C-8CF3-B8D3033FBE54}" destId="{34059195-C2DA-424D-8D0D-A346AC25966D}" srcOrd="0" destOrd="0" presId="urn:microsoft.com/office/officeart/2005/8/layout/orgChart1"/>
    <dgm:cxn modelId="{FB5D1822-D2D9-46B9-9955-F16645B6649E}" type="presOf" srcId="{9E4BC2B5-0D7A-49B8-A0B0-887D029DC094}" destId="{2DCF5F12-D22B-41A1-951F-49822B96F659}" srcOrd="0" destOrd="0" presId="urn:microsoft.com/office/officeart/2005/8/layout/orgChart1"/>
    <dgm:cxn modelId="{85824A2D-FF54-4847-8193-F9963058F16C}" srcId="{30147879-AC94-45B7-ABA9-5AE8FCDA01EA}" destId="{D03FAADD-990D-46D9-81DA-3B3069EB7575}" srcOrd="0" destOrd="0" parTransId="{321B434A-F895-4852-A2EF-2CEF3238C0DC}" sibTransId="{5E7DE403-F384-4D3D-8A36-9DB0597DF340}"/>
    <dgm:cxn modelId="{8567A334-3C9C-477B-943E-0ED0B1A86681}" type="presOf" srcId="{542F88BE-9DBE-4B25-9E99-D115C118319F}" destId="{073A1D2E-F9ED-4E99-81EF-A209471F96D0}" srcOrd="0" destOrd="0" presId="urn:microsoft.com/office/officeart/2005/8/layout/orgChart1"/>
    <dgm:cxn modelId="{436CC534-B2AF-4AD6-A23A-23A115166A4C}" type="presOf" srcId="{51117FB0-F33B-4A3E-9F33-12694A9C408E}" destId="{D6E7A3E4-68A6-4185-9355-96978748079B}" srcOrd="1" destOrd="0" presId="urn:microsoft.com/office/officeart/2005/8/layout/orgChart1"/>
    <dgm:cxn modelId="{E2FB8535-55CB-44C9-8600-96826D0049B1}" type="presOf" srcId="{51117FB0-F33B-4A3E-9F33-12694A9C408E}" destId="{8E837281-AAD2-46C2-9F14-F7ABA0304C35}" srcOrd="0" destOrd="0" presId="urn:microsoft.com/office/officeart/2005/8/layout/orgChart1"/>
    <dgm:cxn modelId="{5229EB38-2CD5-404C-AA38-CFA47ECBC9C1}" type="presOf" srcId="{D3CCC840-6B81-4C7C-A712-9508A22F2901}" destId="{1B168384-297C-4E19-9F9B-D8667E819515}" srcOrd="0" destOrd="0" presId="urn:microsoft.com/office/officeart/2005/8/layout/orgChart1"/>
    <dgm:cxn modelId="{C994DB3A-2C2B-42AF-B025-563B016B0304}" type="presOf" srcId="{BC9F4B48-BC7C-4D23-9D52-536D225CA8B0}" destId="{276B3B45-95A9-400C-9DF4-55F6973C0A1E}" srcOrd="1" destOrd="0" presId="urn:microsoft.com/office/officeart/2005/8/layout/orgChart1"/>
    <dgm:cxn modelId="{EE07A43E-80A0-4EB0-AB23-532F4A51EFB2}" type="presOf" srcId="{30147879-AC94-45B7-ABA9-5AE8FCDA01EA}" destId="{0EE77068-F9F2-4D8B-A0AD-8149874E15A5}" srcOrd="0" destOrd="0" presId="urn:microsoft.com/office/officeart/2005/8/layout/orgChart1"/>
    <dgm:cxn modelId="{9D63E55F-F1F4-4F3B-BE11-7101A35248B9}" type="presOf" srcId="{5277F1CD-02FA-48A5-B0CA-1ADF6E33F871}" destId="{B0A09DED-A230-4D57-9CD8-BEAADF8194E7}" srcOrd="0" destOrd="0" presId="urn:microsoft.com/office/officeart/2005/8/layout/orgChart1"/>
    <dgm:cxn modelId="{D5B29943-60A2-43F2-A84B-3989C4CE3FEB}" srcId="{0B85671C-66DD-40F2-B0C2-145B4E711F63}" destId="{BC9F4B48-BC7C-4D23-9D52-536D225CA8B0}" srcOrd="0" destOrd="0" parTransId="{AA6E03F8-6FD0-45E8-8E12-45784B14DF81}" sibTransId="{3740A309-D6C4-463F-9166-C65652AB8BD8}"/>
    <dgm:cxn modelId="{9DBF374A-9E7F-41B3-A9C6-1FAC589DDFB9}" type="presOf" srcId="{0B85671C-66DD-40F2-B0C2-145B4E711F63}" destId="{B0495366-8A8E-4A49-813C-40CA368A90AB}" srcOrd="0" destOrd="0" presId="urn:microsoft.com/office/officeart/2005/8/layout/orgChart1"/>
    <dgm:cxn modelId="{E74D334B-8CB6-467F-A5AB-F7DC65E120E9}" type="presOf" srcId="{852819CB-20E2-4325-93E6-304A06BF1BB2}" destId="{5246607E-3635-467A-96D8-3155504F6531}" srcOrd="0" destOrd="0" presId="urn:microsoft.com/office/officeart/2005/8/layout/orgChart1"/>
    <dgm:cxn modelId="{4FA7596C-CE04-49A6-A429-7B26FCFC6BD8}" type="presOf" srcId="{30147879-AC94-45B7-ABA9-5AE8FCDA01EA}" destId="{4C9A3CFC-9120-4D00-B7B1-4DDF0FB48A3B}" srcOrd="1" destOrd="0" presId="urn:microsoft.com/office/officeart/2005/8/layout/orgChart1"/>
    <dgm:cxn modelId="{2926B86C-73A4-4044-ACA8-08D42164C200}" type="presOf" srcId="{BC9F4B48-BC7C-4D23-9D52-536D225CA8B0}" destId="{62FAFEC1-05C6-41F2-9930-BD532CC6CBC0}" srcOrd="0" destOrd="0" presId="urn:microsoft.com/office/officeart/2005/8/layout/orgChart1"/>
    <dgm:cxn modelId="{4738FF4D-400D-44B3-88D1-542A201E2546}" srcId="{BC9F4B48-BC7C-4D23-9D52-536D225CA8B0}" destId="{8D376586-3312-4463-BEAA-A299615C624C}" srcOrd="2" destOrd="0" parTransId="{01D2D5B3-48BE-43B3-8EF8-520B3047A898}" sibTransId="{47A86503-668E-4630-BC96-ABF8819AC94A}"/>
    <dgm:cxn modelId="{5B45A56E-3D56-4224-9226-DABF06EA6229}" type="presOf" srcId="{2D878370-18CF-4155-9EA8-84D7A5BE919A}" destId="{DA785F77-79A4-45FF-BDBF-86EA147E5960}" srcOrd="1" destOrd="0" presId="urn:microsoft.com/office/officeart/2005/8/layout/orgChart1"/>
    <dgm:cxn modelId="{D8D2A84E-5301-4BB8-A5CA-9F050C30EA8B}" type="presOf" srcId="{321B434A-F895-4852-A2EF-2CEF3238C0DC}" destId="{B7CCA535-1973-4420-BB8C-47B719E34219}" srcOrd="0" destOrd="0" presId="urn:microsoft.com/office/officeart/2005/8/layout/orgChart1"/>
    <dgm:cxn modelId="{EEF33652-DD3E-480B-BD59-F72BB114F35F}" type="presOf" srcId="{E537FB6B-6CB6-4D7C-8412-77D3A1A3B086}" destId="{64C7D261-D5E7-4163-91C9-5EAE8EE52C83}" srcOrd="0" destOrd="0" presId="urn:microsoft.com/office/officeart/2005/8/layout/orgChart1"/>
    <dgm:cxn modelId="{FAF3F854-E05F-462B-864B-198942F344A3}" type="presOf" srcId="{A4218BD5-EB2D-4347-A08A-D16D3AE6FAF0}" destId="{03E33886-FBB4-4598-A998-76A67D844F16}" srcOrd="1" destOrd="0" presId="urn:microsoft.com/office/officeart/2005/8/layout/orgChart1"/>
    <dgm:cxn modelId="{1AB5F675-D746-49FC-9BDF-C0B365833D3A}" type="presOf" srcId="{2D878370-18CF-4155-9EA8-84D7A5BE919A}" destId="{08F6B867-0BAB-4156-ADF6-A0F794BE0809}" srcOrd="0" destOrd="0" presId="urn:microsoft.com/office/officeart/2005/8/layout/orgChart1"/>
    <dgm:cxn modelId="{C5180377-2B5C-4C32-972A-9950C1410064}" type="presOf" srcId="{626E5565-2866-4A23-A43A-963CF8F6D951}" destId="{F103E299-31BE-4BC7-ACB2-16CFB923E38A}" srcOrd="1" destOrd="0" presId="urn:microsoft.com/office/officeart/2005/8/layout/orgChart1"/>
    <dgm:cxn modelId="{8ADAE478-15A7-48CB-AC48-FD45E61BA746}" type="presOf" srcId="{A10B4763-AC4F-4E00-B137-B64C1C9717E8}" destId="{005A9DF0-40DD-4527-B21B-7FB5B7626CA0}" srcOrd="1" destOrd="0" presId="urn:microsoft.com/office/officeart/2005/8/layout/orgChart1"/>
    <dgm:cxn modelId="{F8FB5C79-BC98-4970-81A8-E820A82997CB}" type="presOf" srcId="{5AD95DFD-FCC2-4D5F-8C16-61BAB3C6A9EB}" destId="{720A3E9E-89F4-4DCD-9DBF-81BAABF0FE78}" srcOrd="0" destOrd="0" presId="urn:microsoft.com/office/officeart/2005/8/layout/orgChart1"/>
    <dgm:cxn modelId="{08779D80-70F5-4EFA-B276-19807F9574BF}" type="presOf" srcId="{D03FAADD-990D-46D9-81DA-3B3069EB7575}" destId="{2380B67F-695E-42E8-9016-7920B564E6A0}" srcOrd="1" destOrd="0" presId="urn:microsoft.com/office/officeart/2005/8/layout/orgChart1"/>
    <dgm:cxn modelId="{8841858D-9D88-4B02-887A-0B388F1B4DF1}" type="presOf" srcId="{31E94684-E83C-491A-98CE-3A6515A03603}" destId="{5EB420E4-7359-44C1-86CC-56FBBA968829}" srcOrd="1" destOrd="0" presId="urn:microsoft.com/office/officeart/2005/8/layout/orgChart1"/>
    <dgm:cxn modelId="{8B648B93-99B3-4112-9D5E-0B5069B2538C}" srcId="{BC9F4B48-BC7C-4D23-9D52-536D225CA8B0}" destId="{2D878370-18CF-4155-9EA8-84D7A5BE919A}" srcOrd="1" destOrd="0" parTransId="{5AD95DFD-FCC2-4D5F-8C16-61BAB3C6A9EB}" sibTransId="{915AF716-B619-48B8-BC7B-1C0804CB39EE}"/>
    <dgm:cxn modelId="{CD6E9B9A-4A56-40C9-9029-04D8F935C7DB}" srcId="{0B85671C-66DD-40F2-B0C2-145B4E711F63}" destId="{C9A55AD4-ED6D-4E04-8228-A14B12F15CAE}" srcOrd="4" destOrd="0" parTransId="{852819CB-20E2-4325-93E6-304A06BF1BB2}" sibTransId="{C8A70364-BF20-4897-9593-62B0EF70CB22}"/>
    <dgm:cxn modelId="{A143C19E-79B6-4AC5-A3D4-000CCE35CC61}" type="presOf" srcId="{C9A55AD4-ED6D-4E04-8228-A14B12F15CAE}" destId="{1E929188-EC97-4AEE-B655-00F0E1C5B395}" srcOrd="1" destOrd="0" presId="urn:microsoft.com/office/officeart/2005/8/layout/orgChart1"/>
    <dgm:cxn modelId="{99E1F29F-6577-49AA-B623-CECC649002EC}" srcId="{0B85671C-66DD-40F2-B0C2-145B4E711F63}" destId="{626E5565-2866-4A23-A43A-963CF8F6D951}" srcOrd="2" destOrd="0" parTransId="{0490D7B0-D84F-4E17-B87B-F90E7519AD45}" sibTransId="{41EFAAEC-DC52-45F0-912A-5A50BAEF1FF7}"/>
    <dgm:cxn modelId="{EF3DE0AA-8C00-4F19-B2D8-52402DFB97FE}" type="presOf" srcId="{8D376586-3312-4463-BEAA-A299615C624C}" destId="{5701A07A-B526-4C2C-B8C1-F8DFF5DCAB37}" srcOrd="0" destOrd="0" presId="urn:microsoft.com/office/officeart/2005/8/layout/orgChart1"/>
    <dgm:cxn modelId="{A496CCAF-1F26-4E0B-992B-8C0F0A22F61C}" srcId="{BC9F4B48-BC7C-4D23-9D52-536D225CA8B0}" destId="{31E94684-E83C-491A-98CE-3A6515A03603}" srcOrd="0" destOrd="0" parTransId="{A27B05D9-5AAB-439C-8351-DD8EC5DE105D}" sibTransId="{3E148C59-1BB6-4120-962E-8E3699009521}"/>
    <dgm:cxn modelId="{DE32ACB1-CEC7-42E9-8511-A08C9C9D4ECA}" srcId="{0B85671C-66DD-40F2-B0C2-145B4E711F63}" destId="{A10B4763-AC4F-4E00-B137-B64C1C9717E8}" srcOrd="5" destOrd="0" parTransId="{D2850F4D-A3E1-4A91-86BF-9285A62AA099}" sibTransId="{B1A3C6CD-C6CA-4A6A-9309-A6E3D0629B05}"/>
    <dgm:cxn modelId="{E4EBD8B1-970A-4541-9EA2-C4509B8AA23C}" type="presOf" srcId="{AA6E03F8-6FD0-45E8-8E12-45784B14DF81}" destId="{6AF13DB2-BF2C-4624-95FD-D7629D288277}" srcOrd="0" destOrd="0" presId="urn:microsoft.com/office/officeart/2005/8/layout/orgChart1"/>
    <dgm:cxn modelId="{4A8189BC-B2A5-4D72-A192-584E6C04544A}" type="presOf" srcId="{8D376586-3312-4463-BEAA-A299615C624C}" destId="{C5B95B05-4BDD-4333-9A20-CAAB7315F67C}" srcOrd="1" destOrd="0" presId="urn:microsoft.com/office/officeart/2005/8/layout/orgChart1"/>
    <dgm:cxn modelId="{2171BBC1-71F9-4758-A580-B6CAC7D60277}" type="presOf" srcId="{0B85671C-66DD-40F2-B0C2-145B4E711F63}" destId="{AB0E99F6-755F-403C-AB6F-982E7C87AB7A}" srcOrd="1" destOrd="0" presId="urn:microsoft.com/office/officeart/2005/8/layout/orgChart1"/>
    <dgm:cxn modelId="{9C5A11CD-CD4A-431E-A9D8-3FBFEEFD3CA1}" type="presOf" srcId="{C9A55AD4-ED6D-4E04-8228-A14B12F15CAE}" destId="{AE9685EE-2B76-42A6-BDAE-EA3F00211E3D}" srcOrd="0" destOrd="0" presId="urn:microsoft.com/office/officeart/2005/8/layout/orgChart1"/>
    <dgm:cxn modelId="{EBEF37CF-5600-408D-BD1A-1305E42C9A41}" srcId="{626E5565-2866-4A23-A43A-963CF8F6D951}" destId="{6A471C64-AE89-4A2C-8CF3-B8D3033FBE54}" srcOrd="0" destOrd="0" parTransId="{E537FB6B-6CB6-4D7C-8412-77D3A1A3B086}" sibTransId="{95FA015A-09E1-4251-A26F-443EE9A60EA9}"/>
    <dgm:cxn modelId="{1AD428D8-849C-45C4-A8D4-027E1A2D1655}" type="presOf" srcId="{D2850F4D-A3E1-4A91-86BF-9285A62AA099}" destId="{8F7DBC4A-2976-4801-9C05-3435B60DA982}" srcOrd="0" destOrd="0" presId="urn:microsoft.com/office/officeart/2005/8/layout/orgChart1"/>
    <dgm:cxn modelId="{998222D9-D408-4AA4-8DCB-F7888BDF52F7}" type="presOf" srcId="{01D2D5B3-48BE-43B3-8EF8-520B3047A898}" destId="{8B95BCD9-81E3-4113-B281-C2441FD8DC4A}" srcOrd="0" destOrd="0" presId="urn:microsoft.com/office/officeart/2005/8/layout/orgChart1"/>
    <dgm:cxn modelId="{7FD5BFDC-3D40-40E0-B2DF-64543702F6EC}" type="presOf" srcId="{A27B05D9-5AAB-439C-8351-DD8EC5DE105D}" destId="{FC398B7B-6DF6-467E-B31E-50310199CA4C}" srcOrd="0" destOrd="0" presId="urn:microsoft.com/office/officeart/2005/8/layout/orgChart1"/>
    <dgm:cxn modelId="{5B7D91DE-DCC8-438C-BD5D-74E4320E8FA3}" type="presOf" srcId="{A4218BD5-EB2D-4347-A08A-D16D3AE6FAF0}" destId="{46DD064D-A318-45D5-887A-6ACB8548641C}" srcOrd="0" destOrd="0" presId="urn:microsoft.com/office/officeart/2005/8/layout/orgChart1"/>
    <dgm:cxn modelId="{D60898E1-845F-45D3-9A2E-8801D7695B66}" srcId="{9E4BC2B5-0D7A-49B8-A0B0-887D029DC094}" destId="{0B85671C-66DD-40F2-B0C2-145B4E711F63}" srcOrd="0" destOrd="0" parTransId="{A3557DB8-2DFB-45AA-A325-FF02B5314C1D}" sibTransId="{8DC3F4A3-3FD0-4FF6-8591-60913ED343FB}"/>
    <dgm:cxn modelId="{A34A9FE7-B30F-4B58-A659-348D0EA58D43}" type="presOf" srcId="{A10B4763-AC4F-4E00-B137-B64C1C9717E8}" destId="{80CBF6B2-8CAF-4164-9AA7-01FADB03DA97}" srcOrd="0" destOrd="0" presId="urn:microsoft.com/office/officeart/2005/8/layout/orgChart1"/>
    <dgm:cxn modelId="{715467F9-F1D1-4182-9AB4-66957074B39F}" type="presOf" srcId="{626E5565-2866-4A23-A43A-963CF8F6D951}" destId="{C7D88831-7886-4E6F-A26F-FFA80BE121AB}" srcOrd="0" destOrd="0" presId="urn:microsoft.com/office/officeart/2005/8/layout/orgChart1"/>
    <dgm:cxn modelId="{CB6259FB-625F-4572-858F-D600C86B22CC}" type="presOf" srcId="{0490D7B0-D84F-4E17-B87B-F90E7519AD45}" destId="{F6C77914-45BE-4B42-9208-B9DC8AD7C9CF}" srcOrd="0" destOrd="0" presId="urn:microsoft.com/office/officeart/2005/8/layout/orgChart1"/>
    <dgm:cxn modelId="{4F8CBBFD-CBDC-4DC3-A8E4-A1665A99FF6D}" srcId="{0B85671C-66DD-40F2-B0C2-145B4E711F63}" destId="{A4218BD5-EB2D-4347-A08A-D16D3AE6FAF0}" srcOrd="1" destOrd="0" parTransId="{542F88BE-9DBE-4B25-9E99-D115C118319F}" sibTransId="{CCC83C36-3EEA-478D-94AF-612B6E09C44F}"/>
    <dgm:cxn modelId="{AA5495B5-F9DC-4189-9171-E2472A3FA9E8}" type="presParOf" srcId="{2DCF5F12-D22B-41A1-951F-49822B96F659}" destId="{B6325ED4-AD59-48DD-A258-D26196F131AD}" srcOrd="0" destOrd="0" presId="urn:microsoft.com/office/officeart/2005/8/layout/orgChart1"/>
    <dgm:cxn modelId="{408993F8-ACEA-419E-8A27-B525744A193D}" type="presParOf" srcId="{B6325ED4-AD59-48DD-A258-D26196F131AD}" destId="{789FF742-48E8-4742-88E3-C97922AA3655}" srcOrd="0" destOrd="0" presId="urn:microsoft.com/office/officeart/2005/8/layout/orgChart1"/>
    <dgm:cxn modelId="{95ECE57E-4F59-43DC-B969-4391393EDDC0}" type="presParOf" srcId="{789FF742-48E8-4742-88E3-C97922AA3655}" destId="{B0495366-8A8E-4A49-813C-40CA368A90AB}" srcOrd="0" destOrd="0" presId="urn:microsoft.com/office/officeart/2005/8/layout/orgChart1"/>
    <dgm:cxn modelId="{317DA319-EE3C-4080-806B-A2880CE888E6}" type="presParOf" srcId="{789FF742-48E8-4742-88E3-C97922AA3655}" destId="{AB0E99F6-755F-403C-AB6F-982E7C87AB7A}" srcOrd="1" destOrd="0" presId="urn:microsoft.com/office/officeart/2005/8/layout/orgChart1"/>
    <dgm:cxn modelId="{CBF31B7E-D77B-48A1-A924-82714011695B}" type="presParOf" srcId="{B6325ED4-AD59-48DD-A258-D26196F131AD}" destId="{042B69AA-0A69-4C67-98DD-796CCDDC9418}" srcOrd="1" destOrd="0" presId="urn:microsoft.com/office/officeart/2005/8/layout/orgChart1"/>
    <dgm:cxn modelId="{2C92725D-983A-4EB9-B562-BD824AEC1934}" type="presParOf" srcId="{042B69AA-0A69-4C67-98DD-796CCDDC9418}" destId="{6AF13DB2-BF2C-4624-95FD-D7629D288277}" srcOrd="0" destOrd="0" presId="urn:microsoft.com/office/officeart/2005/8/layout/orgChart1"/>
    <dgm:cxn modelId="{6316184C-1D2F-4F00-A2C6-A5C7FF3B714B}" type="presParOf" srcId="{042B69AA-0A69-4C67-98DD-796CCDDC9418}" destId="{22903CE1-1F69-4A5F-AF3B-E50CB318A831}" srcOrd="1" destOrd="0" presId="urn:microsoft.com/office/officeart/2005/8/layout/orgChart1"/>
    <dgm:cxn modelId="{22C2AC9B-9D18-4A25-BC8D-3CCB8348174B}" type="presParOf" srcId="{22903CE1-1F69-4A5F-AF3B-E50CB318A831}" destId="{7BDE9A2F-9FC4-4F40-87BC-DDFF3B850D02}" srcOrd="0" destOrd="0" presId="urn:microsoft.com/office/officeart/2005/8/layout/orgChart1"/>
    <dgm:cxn modelId="{4ACE4DC7-778B-48B1-A9B4-058CF755DBB2}" type="presParOf" srcId="{7BDE9A2F-9FC4-4F40-87BC-DDFF3B850D02}" destId="{62FAFEC1-05C6-41F2-9930-BD532CC6CBC0}" srcOrd="0" destOrd="0" presId="urn:microsoft.com/office/officeart/2005/8/layout/orgChart1"/>
    <dgm:cxn modelId="{50260E9D-A88A-439A-8255-B347C360CEC6}" type="presParOf" srcId="{7BDE9A2F-9FC4-4F40-87BC-DDFF3B850D02}" destId="{276B3B45-95A9-400C-9DF4-55F6973C0A1E}" srcOrd="1" destOrd="0" presId="urn:microsoft.com/office/officeart/2005/8/layout/orgChart1"/>
    <dgm:cxn modelId="{07BC32A1-51B9-4125-8B03-535D1327C1EF}" type="presParOf" srcId="{22903CE1-1F69-4A5F-AF3B-E50CB318A831}" destId="{DFA94FF5-7C06-45FB-B5C3-B6D8DBAB03AE}" srcOrd="1" destOrd="0" presId="urn:microsoft.com/office/officeart/2005/8/layout/orgChart1"/>
    <dgm:cxn modelId="{0DA6E3D1-737D-48A1-9901-2E26843F5562}" type="presParOf" srcId="{DFA94FF5-7C06-45FB-B5C3-B6D8DBAB03AE}" destId="{FC398B7B-6DF6-467E-B31E-50310199CA4C}" srcOrd="0" destOrd="0" presId="urn:microsoft.com/office/officeart/2005/8/layout/orgChart1"/>
    <dgm:cxn modelId="{B504296E-55DC-43CE-9785-E99C2322DC3A}" type="presParOf" srcId="{DFA94FF5-7C06-45FB-B5C3-B6D8DBAB03AE}" destId="{A1EFE6AC-E28D-40B9-B177-529AA456B0C8}" srcOrd="1" destOrd="0" presId="urn:microsoft.com/office/officeart/2005/8/layout/orgChart1"/>
    <dgm:cxn modelId="{F9438902-31FB-4A65-B07F-307E11D69244}" type="presParOf" srcId="{A1EFE6AC-E28D-40B9-B177-529AA456B0C8}" destId="{F80D439E-B60F-483A-BC40-3AEF0481266C}" srcOrd="0" destOrd="0" presId="urn:microsoft.com/office/officeart/2005/8/layout/orgChart1"/>
    <dgm:cxn modelId="{0BAC6302-7028-47AA-9F22-1FBA5956A166}" type="presParOf" srcId="{F80D439E-B60F-483A-BC40-3AEF0481266C}" destId="{F399B67E-5D26-4F99-9E46-6067C3C1ECE2}" srcOrd="0" destOrd="0" presId="urn:microsoft.com/office/officeart/2005/8/layout/orgChart1"/>
    <dgm:cxn modelId="{761D3037-F470-463E-8D2B-C31E2AB17CD6}" type="presParOf" srcId="{F80D439E-B60F-483A-BC40-3AEF0481266C}" destId="{5EB420E4-7359-44C1-86CC-56FBBA968829}" srcOrd="1" destOrd="0" presId="urn:microsoft.com/office/officeart/2005/8/layout/orgChart1"/>
    <dgm:cxn modelId="{F3D55B8B-93C8-4D76-BEB6-AFCDD598FBBA}" type="presParOf" srcId="{A1EFE6AC-E28D-40B9-B177-529AA456B0C8}" destId="{684C45D3-580B-4A59-8785-572ED79EE916}" srcOrd="1" destOrd="0" presId="urn:microsoft.com/office/officeart/2005/8/layout/orgChart1"/>
    <dgm:cxn modelId="{6C8F3275-D310-468D-A837-A0DA86208742}" type="presParOf" srcId="{A1EFE6AC-E28D-40B9-B177-529AA456B0C8}" destId="{8E8CB6FA-3CF5-49C0-951A-0371EB375972}" srcOrd="2" destOrd="0" presId="urn:microsoft.com/office/officeart/2005/8/layout/orgChart1"/>
    <dgm:cxn modelId="{E764B5CA-030A-4240-B84F-39788B309379}" type="presParOf" srcId="{DFA94FF5-7C06-45FB-B5C3-B6D8DBAB03AE}" destId="{720A3E9E-89F4-4DCD-9DBF-81BAABF0FE78}" srcOrd="2" destOrd="0" presId="urn:microsoft.com/office/officeart/2005/8/layout/orgChart1"/>
    <dgm:cxn modelId="{FB4ABD15-E2ED-48BD-9EF6-2936F3A73475}" type="presParOf" srcId="{DFA94FF5-7C06-45FB-B5C3-B6D8DBAB03AE}" destId="{EEF2D909-4B83-416E-94E9-17B55D6F5B40}" srcOrd="3" destOrd="0" presId="urn:microsoft.com/office/officeart/2005/8/layout/orgChart1"/>
    <dgm:cxn modelId="{F9F2D070-4023-455F-BFCB-ABF72572D1F4}" type="presParOf" srcId="{EEF2D909-4B83-416E-94E9-17B55D6F5B40}" destId="{20CABC88-9E4C-49B9-B714-7FB3DAFA4AC9}" srcOrd="0" destOrd="0" presId="urn:microsoft.com/office/officeart/2005/8/layout/orgChart1"/>
    <dgm:cxn modelId="{335B206B-E0D7-40AA-802A-5202078BF2C8}" type="presParOf" srcId="{20CABC88-9E4C-49B9-B714-7FB3DAFA4AC9}" destId="{08F6B867-0BAB-4156-ADF6-A0F794BE0809}" srcOrd="0" destOrd="0" presId="urn:microsoft.com/office/officeart/2005/8/layout/orgChart1"/>
    <dgm:cxn modelId="{78324ECB-876D-4BE9-AA8A-EE53CF62D889}" type="presParOf" srcId="{20CABC88-9E4C-49B9-B714-7FB3DAFA4AC9}" destId="{DA785F77-79A4-45FF-BDBF-86EA147E5960}" srcOrd="1" destOrd="0" presId="urn:microsoft.com/office/officeart/2005/8/layout/orgChart1"/>
    <dgm:cxn modelId="{DF3B62A9-9872-4F58-ADA2-51A3304F0891}" type="presParOf" srcId="{EEF2D909-4B83-416E-94E9-17B55D6F5B40}" destId="{F3095676-3FFB-4700-B2CE-BEB1A10B1682}" srcOrd="1" destOrd="0" presId="urn:microsoft.com/office/officeart/2005/8/layout/orgChart1"/>
    <dgm:cxn modelId="{7F6A377C-B219-43B9-8479-40C51AF68B2C}" type="presParOf" srcId="{EEF2D909-4B83-416E-94E9-17B55D6F5B40}" destId="{FEB330D9-D7DB-4861-A1F4-2CBB6F9FE184}" srcOrd="2" destOrd="0" presId="urn:microsoft.com/office/officeart/2005/8/layout/orgChart1"/>
    <dgm:cxn modelId="{0C730948-E4B0-4EA4-8681-B8F89F3998E3}" type="presParOf" srcId="{DFA94FF5-7C06-45FB-B5C3-B6D8DBAB03AE}" destId="{8B95BCD9-81E3-4113-B281-C2441FD8DC4A}" srcOrd="4" destOrd="0" presId="urn:microsoft.com/office/officeart/2005/8/layout/orgChart1"/>
    <dgm:cxn modelId="{C9B091EE-36A9-412C-B40C-95B9A0BB111C}" type="presParOf" srcId="{DFA94FF5-7C06-45FB-B5C3-B6D8DBAB03AE}" destId="{CD483922-1179-44E1-99C4-21E38F98F321}" srcOrd="5" destOrd="0" presId="urn:microsoft.com/office/officeart/2005/8/layout/orgChart1"/>
    <dgm:cxn modelId="{9D69A9B3-1851-47B6-B040-5570567BA1AB}" type="presParOf" srcId="{CD483922-1179-44E1-99C4-21E38F98F321}" destId="{424E017F-B9C5-4AF0-BABB-A64824C34F2F}" srcOrd="0" destOrd="0" presId="urn:microsoft.com/office/officeart/2005/8/layout/orgChart1"/>
    <dgm:cxn modelId="{5B9E6116-DCD1-4C0E-8561-651C9796E998}" type="presParOf" srcId="{424E017F-B9C5-4AF0-BABB-A64824C34F2F}" destId="{5701A07A-B526-4C2C-B8C1-F8DFF5DCAB37}" srcOrd="0" destOrd="0" presId="urn:microsoft.com/office/officeart/2005/8/layout/orgChart1"/>
    <dgm:cxn modelId="{C1A4151B-F836-4B83-AD2A-023F878975A6}" type="presParOf" srcId="{424E017F-B9C5-4AF0-BABB-A64824C34F2F}" destId="{C5B95B05-4BDD-4333-9A20-CAAB7315F67C}" srcOrd="1" destOrd="0" presId="urn:microsoft.com/office/officeart/2005/8/layout/orgChart1"/>
    <dgm:cxn modelId="{13BDD82E-8D93-4E31-B5F3-6365D5A53A56}" type="presParOf" srcId="{CD483922-1179-44E1-99C4-21E38F98F321}" destId="{E52F9D13-45B3-4F2C-B18D-B73211939CA4}" srcOrd="1" destOrd="0" presId="urn:microsoft.com/office/officeart/2005/8/layout/orgChart1"/>
    <dgm:cxn modelId="{CE258F2B-F464-43BA-B903-C29D52715A91}" type="presParOf" srcId="{CD483922-1179-44E1-99C4-21E38F98F321}" destId="{4671BE0A-2664-44AF-B88C-E726D6122073}" srcOrd="2" destOrd="0" presId="urn:microsoft.com/office/officeart/2005/8/layout/orgChart1"/>
    <dgm:cxn modelId="{AA7FE693-7D6E-4C6B-B6F1-1FA61C3B4088}" type="presParOf" srcId="{22903CE1-1F69-4A5F-AF3B-E50CB318A831}" destId="{2A904365-57D8-4AC4-AD2B-3C9EE2ABB64A}" srcOrd="2" destOrd="0" presId="urn:microsoft.com/office/officeart/2005/8/layout/orgChart1"/>
    <dgm:cxn modelId="{F1B0CDA8-14C4-4EE9-BA0A-C4584522AA15}" type="presParOf" srcId="{042B69AA-0A69-4C67-98DD-796CCDDC9418}" destId="{073A1D2E-F9ED-4E99-81EF-A209471F96D0}" srcOrd="2" destOrd="0" presId="urn:microsoft.com/office/officeart/2005/8/layout/orgChart1"/>
    <dgm:cxn modelId="{66A59530-598D-4BBD-8052-4BE504ECE100}" type="presParOf" srcId="{042B69AA-0A69-4C67-98DD-796CCDDC9418}" destId="{3D6EF4A9-E6F0-48E7-B210-1E361B0815B1}" srcOrd="3" destOrd="0" presId="urn:microsoft.com/office/officeart/2005/8/layout/orgChart1"/>
    <dgm:cxn modelId="{0F379707-08A4-4660-B9D9-6E697B053C4C}" type="presParOf" srcId="{3D6EF4A9-E6F0-48E7-B210-1E361B0815B1}" destId="{C4DB30E6-4CF9-4DA9-86FB-B5FC771742B9}" srcOrd="0" destOrd="0" presId="urn:microsoft.com/office/officeart/2005/8/layout/orgChart1"/>
    <dgm:cxn modelId="{B825352A-48B3-4C33-AB81-FC02FF0C05F7}" type="presParOf" srcId="{C4DB30E6-4CF9-4DA9-86FB-B5FC771742B9}" destId="{46DD064D-A318-45D5-887A-6ACB8548641C}" srcOrd="0" destOrd="0" presId="urn:microsoft.com/office/officeart/2005/8/layout/orgChart1"/>
    <dgm:cxn modelId="{AF45E606-93D5-4821-8F73-76180869C9AA}" type="presParOf" srcId="{C4DB30E6-4CF9-4DA9-86FB-B5FC771742B9}" destId="{03E33886-FBB4-4598-A998-76A67D844F16}" srcOrd="1" destOrd="0" presId="urn:microsoft.com/office/officeart/2005/8/layout/orgChart1"/>
    <dgm:cxn modelId="{810C2B35-60FD-408D-8009-35A369F937F3}" type="presParOf" srcId="{3D6EF4A9-E6F0-48E7-B210-1E361B0815B1}" destId="{AC120371-A44E-4476-873D-2BBD7BC5837B}" srcOrd="1" destOrd="0" presId="urn:microsoft.com/office/officeart/2005/8/layout/orgChart1"/>
    <dgm:cxn modelId="{7F9C3374-173F-45D9-949C-65A5EA292845}" type="presParOf" srcId="{3D6EF4A9-E6F0-48E7-B210-1E361B0815B1}" destId="{D0A80B53-934E-4661-AD04-14FCA437B451}" srcOrd="2" destOrd="0" presId="urn:microsoft.com/office/officeart/2005/8/layout/orgChart1"/>
    <dgm:cxn modelId="{FEAA6974-4D63-4164-8FBC-A2463E81D336}" type="presParOf" srcId="{042B69AA-0A69-4C67-98DD-796CCDDC9418}" destId="{F6C77914-45BE-4B42-9208-B9DC8AD7C9CF}" srcOrd="4" destOrd="0" presId="urn:microsoft.com/office/officeart/2005/8/layout/orgChart1"/>
    <dgm:cxn modelId="{62900C3F-FCDD-46DB-A4DB-C4ED74708E74}" type="presParOf" srcId="{042B69AA-0A69-4C67-98DD-796CCDDC9418}" destId="{1D6F15EB-9C8E-4EC9-ADF6-C75B39B66CD4}" srcOrd="5" destOrd="0" presId="urn:microsoft.com/office/officeart/2005/8/layout/orgChart1"/>
    <dgm:cxn modelId="{548E849C-93F0-43B6-90F2-B5B470D25ED8}" type="presParOf" srcId="{1D6F15EB-9C8E-4EC9-ADF6-C75B39B66CD4}" destId="{22315AD5-65DC-44C7-9171-F7F7F01CB126}" srcOrd="0" destOrd="0" presId="urn:microsoft.com/office/officeart/2005/8/layout/orgChart1"/>
    <dgm:cxn modelId="{8235F5D3-E098-4D6C-8E32-F3335E369BB3}" type="presParOf" srcId="{22315AD5-65DC-44C7-9171-F7F7F01CB126}" destId="{C7D88831-7886-4E6F-A26F-FFA80BE121AB}" srcOrd="0" destOrd="0" presId="urn:microsoft.com/office/officeart/2005/8/layout/orgChart1"/>
    <dgm:cxn modelId="{D2966115-FECF-4DDF-94C2-F8F7C3B9F3B9}" type="presParOf" srcId="{22315AD5-65DC-44C7-9171-F7F7F01CB126}" destId="{F103E299-31BE-4BC7-ACB2-16CFB923E38A}" srcOrd="1" destOrd="0" presId="urn:microsoft.com/office/officeart/2005/8/layout/orgChart1"/>
    <dgm:cxn modelId="{95C1007A-BA89-4B73-B889-5D5E504F3150}" type="presParOf" srcId="{1D6F15EB-9C8E-4EC9-ADF6-C75B39B66CD4}" destId="{DD14EA2C-7145-4029-B702-5DF8204DEA41}" srcOrd="1" destOrd="0" presId="urn:microsoft.com/office/officeart/2005/8/layout/orgChart1"/>
    <dgm:cxn modelId="{D6E1D487-94CA-4061-BE61-FB1D649712E1}" type="presParOf" srcId="{DD14EA2C-7145-4029-B702-5DF8204DEA41}" destId="{64C7D261-D5E7-4163-91C9-5EAE8EE52C83}" srcOrd="0" destOrd="0" presId="urn:microsoft.com/office/officeart/2005/8/layout/orgChart1"/>
    <dgm:cxn modelId="{A9AA8627-9A90-415E-8CC0-A950FF10A092}" type="presParOf" srcId="{DD14EA2C-7145-4029-B702-5DF8204DEA41}" destId="{62A107B9-274B-4856-AB5A-F89F3E13A032}" srcOrd="1" destOrd="0" presId="urn:microsoft.com/office/officeart/2005/8/layout/orgChart1"/>
    <dgm:cxn modelId="{FEA5C3D6-8BB6-4A9E-9848-FEF57FF5F54F}" type="presParOf" srcId="{62A107B9-274B-4856-AB5A-F89F3E13A032}" destId="{E637A979-8E0B-4254-8F29-8C1A2C53B363}" srcOrd="0" destOrd="0" presId="urn:microsoft.com/office/officeart/2005/8/layout/orgChart1"/>
    <dgm:cxn modelId="{E32DE6B7-2741-49FF-8434-BF9B531A4603}" type="presParOf" srcId="{E637A979-8E0B-4254-8F29-8C1A2C53B363}" destId="{34059195-C2DA-424D-8D0D-A346AC25966D}" srcOrd="0" destOrd="0" presId="urn:microsoft.com/office/officeart/2005/8/layout/orgChart1"/>
    <dgm:cxn modelId="{F6BF4FCB-98D4-49F1-8529-4560F9DB1F75}" type="presParOf" srcId="{E637A979-8E0B-4254-8F29-8C1A2C53B363}" destId="{4A61F2D5-0C36-4A98-8C82-C808D39A4971}" srcOrd="1" destOrd="0" presId="urn:microsoft.com/office/officeart/2005/8/layout/orgChart1"/>
    <dgm:cxn modelId="{F19DBA02-6C8C-4F9C-B9C6-38A033872BB9}" type="presParOf" srcId="{62A107B9-274B-4856-AB5A-F89F3E13A032}" destId="{78C595FA-A798-411D-96B9-6050AA59F26B}" srcOrd="1" destOrd="0" presId="urn:microsoft.com/office/officeart/2005/8/layout/orgChart1"/>
    <dgm:cxn modelId="{8DAE4DD0-ABA1-4B2D-8A29-5F9388303B1B}" type="presParOf" srcId="{62A107B9-274B-4856-AB5A-F89F3E13A032}" destId="{18F63BDA-5BA4-43F6-9B33-7DCB689CB3EA}" srcOrd="2" destOrd="0" presId="urn:microsoft.com/office/officeart/2005/8/layout/orgChart1"/>
    <dgm:cxn modelId="{1A405A5B-4BA3-4258-9EBF-B7BB3AD79790}" type="presParOf" srcId="{1D6F15EB-9C8E-4EC9-ADF6-C75B39B66CD4}" destId="{0150B583-E95B-48F5-AA08-9C42ED9E58F2}" srcOrd="2" destOrd="0" presId="urn:microsoft.com/office/officeart/2005/8/layout/orgChart1"/>
    <dgm:cxn modelId="{823AEE31-BCBD-42DA-BAAC-A03B3D7B5611}" type="presParOf" srcId="{042B69AA-0A69-4C67-98DD-796CCDDC9418}" destId="{1B168384-297C-4E19-9F9B-D8667E819515}" srcOrd="6" destOrd="0" presId="urn:microsoft.com/office/officeart/2005/8/layout/orgChart1"/>
    <dgm:cxn modelId="{9384BD48-5967-4737-B06C-8773CC26DAF4}" type="presParOf" srcId="{042B69AA-0A69-4C67-98DD-796CCDDC9418}" destId="{993D3509-CCF0-4B8D-ABD3-914A9FB94090}" srcOrd="7" destOrd="0" presId="urn:microsoft.com/office/officeart/2005/8/layout/orgChart1"/>
    <dgm:cxn modelId="{8941BE95-B159-46E8-9504-BEAF3C2D7FFE}" type="presParOf" srcId="{993D3509-CCF0-4B8D-ABD3-914A9FB94090}" destId="{1290DD06-DD6E-44A4-9B09-B7DDD8FD7F97}" srcOrd="0" destOrd="0" presId="urn:microsoft.com/office/officeart/2005/8/layout/orgChart1"/>
    <dgm:cxn modelId="{C93A04D4-1801-4EBF-A679-D92D9F978B9C}" type="presParOf" srcId="{1290DD06-DD6E-44A4-9B09-B7DDD8FD7F97}" destId="{0EE77068-F9F2-4D8B-A0AD-8149874E15A5}" srcOrd="0" destOrd="0" presId="urn:microsoft.com/office/officeart/2005/8/layout/orgChart1"/>
    <dgm:cxn modelId="{B493118B-AA9B-4F15-A576-1FE04FD6998F}" type="presParOf" srcId="{1290DD06-DD6E-44A4-9B09-B7DDD8FD7F97}" destId="{4C9A3CFC-9120-4D00-B7B1-4DDF0FB48A3B}" srcOrd="1" destOrd="0" presId="urn:microsoft.com/office/officeart/2005/8/layout/orgChart1"/>
    <dgm:cxn modelId="{D53DF052-6F2A-48F6-AFF9-EA453C34A07B}" type="presParOf" srcId="{993D3509-CCF0-4B8D-ABD3-914A9FB94090}" destId="{20A5A94E-30AB-4B45-9385-AEF804ECE4B2}" srcOrd="1" destOrd="0" presId="urn:microsoft.com/office/officeart/2005/8/layout/orgChart1"/>
    <dgm:cxn modelId="{4E5B485E-07C2-4808-AAE6-5F0B3281ABBE}" type="presParOf" srcId="{20A5A94E-30AB-4B45-9385-AEF804ECE4B2}" destId="{B7CCA535-1973-4420-BB8C-47B719E34219}" srcOrd="0" destOrd="0" presId="urn:microsoft.com/office/officeart/2005/8/layout/orgChart1"/>
    <dgm:cxn modelId="{CAA1129E-C769-468C-AC77-92D09DB19251}" type="presParOf" srcId="{20A5A94E-30AB-4B45-9385-AEF804ECE4B2}" destId="{452B1216-6539-4F67-80A4-47F5870EF0D5}" srcOrd="1" destOrd="0" presId="urn:microsoft.com/office/officeart/2005/8/layout/orgChart1"/>
    <dgm:cxn modelId="{D05E2302-D3CC-4FD6-8E13-166E7DCA3364}" type="presParOf" srcId="{452B1216-6539-4F67-80A4-47F5870EF0D5}" destId="{AD6AAD3D-3A77-45E5-967B-9D5ECD0D94D4}" srcOrd="0" destOrd="0" presId="urn:microsoft.com/office/officeart/2005/8/layout/orgChart1"/>
    <dgm:cxn modelId="{309CC11A-67AD-4187-9442-1956A4E98FC0}" type="presParOf" srcId="{AD6AAD3D-3A77-45E5-967B-9D5ECD0D94D4}" destId="{64D641AB-A1AB-4D83-9A71-E9879B471068}" srcOrd="0" destOrd="0" presId="urn:microsoft.com/office/officeart/2005/8/layout/orgChart1"/>
    <dgm:cxn modelId="{5480805F-BECA-4A07-ACF9-5B61C36F6BB0}" type="presParOf" srcId="{AD6AAD3D-3A77-45E5-967B-9D5ECD0D94D4}" destId="{2380B67F-695E-42E8-9016-7920B564E6A0}" srcOrd="1" destOrd="0" presId="urn:microsoft.com/office/officeart/2005/8/layout/orgChart1"/>
    <dgm:cxn modelId="{75C1F92F-6223-401F-8DF1-4E7EB9106763}" type="presParOf" srcId="{452B1216-6539-4F67-80A4-47F5870EF0D5}" destId="{E693BE38-9BD8-491F-B93B-57B578CB73C2}" srcOrd="1" destOrd="0" presId="urn:microsoft.com/office/officeart/2005/8/layout/orgChart1"/>
    <dgm:cxn modelId="{6CD54735-5460-4DB4-BE26-49CF8F008220}" type="presParOf" srcId="{452B1216-6539-4F67-80A4-47F5870EF0D5}" destId="{8B2B8A1F-D265-45EE-A595-A475494D16EA}" srcOrd="2" destOrd="0" presId="urn:microsoft.com/office/officeart/2005/8/layout/orgChart1"/>
    <dgm:cxn modelId="{8D8B00FF-C966-4EA7-9613-22CC0E48B561}" type="presParOf" srcId="{993D3509-CCF0-4B8D-ABD3-914A9FB94090}" destId="{239B5A71-90C4-42A6-B5EF-B6919B73FF95}" srcOrd="2" destOrd="0" presId="urn:microsoft.com/office/officeart/2005/8/layout/orgChart1"/>
    <dgm:cxn modelId="{164FAD95-1A4C-4BBB-89A3-9162D6A983D9}" type="presParOf" srcId="{042B69AA-0A69-4C67-98DD-796CCDDC9418}" destId="{5246607E-3635-467A-96D8-3155504F6531}" srcOrd="8" destOrd="0" presId="urn:microsoft.com/office/officeart/2005/8/layout/orgChart1"/>
    <dgm:cxn modelId="{2AA6B1E1-1A5E-43D0-B91C-518E63FBF7CD}" type="presParOf" srcId="{042B69AA-0A69-4C67-98DD-796CCDDC9418}" destId="{8C5C5176-D8B7-4729-8B9D-C1596DA02B92}" srcOrd="9" destOrd="0" presId="urn:microsoft.com/office/officeart/2005/8/layout/orgChart1"/>
    <dgm:cxn modelId="{05CE54F4-8BA7-43F3-B6A9-80A5139EB4D2}" type="presParOf" srcId="{8C5C5176-D8B7-4729-8B9D-C1596DA02B92}" destId="{D21FE6B9-45EC-4D2C-A799-945E8B07DEED}" srcOrd="0" destOrd="0" presId="urn:microsoft.com/office/officeart/2005/8/layout/orgChart1"/>
    <dgm:cxn modelId="{642B75DF-64A2-47F1-9B2D-1A76E9EF9721}" type="presParOf" srcId="{D21FE6B9-45EC-4D2C-A799-945E8B07DEED}" destId="{AE9685EE-2B76-42A6-BDAE-EA3F00211E3D}" srcOrd="0" destOrd="0" presId="urn:microsoft.com/office/officeart/2005/8/layout/orgChart1"/>
    <dgm:cxn modelId="{393CC77C-CABE-4663-874A-424450CFD5F4}" type="presParOf" srcId="{D21FE6B9-45EC-4D2C-A799-945E8B07DEED}" destId="{1E929188-EC97-4AEE-B655-00F0E1C5B395}" srcOrd="1" destOrd="0" presId="urn:microsoft.com/office/officeart/2005/8/layout/orgChart1"/>
    <dgm:cxn modelId="{7D2F27AB-F980-4975-B5AF-B4B9A03EF389}" type="presParOf" srcId="{8C5C5176-D8B7-4729-8B9D-C1596DA02B92}" destId="{7CA984BB-43DC-4FD9-88A8-0ED603F70791}" srcOrd="1" destOrd="0" presId="urn:microsoft.com/office/officeart/2005/8/layout/orgChart1"/>
    <dgm:cxn modelId="{AF39BCD0-2F8D-4925-B1AA-F018CF79A208}" type="presParOf" srcId="{7CA984BB-43DC-4FD9-88A8-0ED603F70791}" destId="{B0A09DED-A230-4D57-9CD8-BEAADF8194E7}" srcOrd="0" destOrd="0" presId="urn:microsoft.com/office/officeart/2005/8/layout/orgChart1"/>
    <dgm:cxn modelId="{F0442594-B543-482F-AB8A-5BE193F23A3D}" type="presParOf" srcId="{7CA984BB-43DC-4FD9-88A8-0ED603F70791}" destId="{C933CD6E-58E6-43C0-A583-82E956E38572}" srcOrd="1" destOrd="0" presId="urn:microsoft.com/office/officeart/2005/8/layout/orgChart1"/>
    <dgm:cxn modelId="{D3A3C6DC-FD47-49C7-81EA-D3D2A9729027}" type="presParOf" srcId="{C933CD6E-58E6-43C0-A583-82E956E38572}" destId="{160B3D13-647E-4835-94B0-CF68129EBF29}" srcOrd="0" destOrd="0" presId="urn:microsoft.com/office/officeart/2005/8/layout/orgChart1"/>
    <dgm:cxn modelId="{D84B8D7F-A2C2-4F62-A564-6F7CD6523078}" type="presParOf" srcId="{160B3D13-647E-4835-94B0-CF68129EBF29}" destId="{8E837281-AAD2-46C2-9F14-F7ABA0304C35}" srcOrd="0" destOrd="0" presId="urn:microsoft.com/office/officeart/2005/8/layout/orgChart1"/>
    <dgm:cxn modelId="{7122980F-14B8-43F7-A6B5-EFDF07FE335F}" type="presParOf" srcId="{160B3D13-647E-4835-94B0-CF68129EBF29}" destId="{D6E7A3E4-68A6-4185-9355-96978748079B}" srcOrd="1" destOrd="0" presId="urn:microsoft.com/office/officeart/2005/8/layout/orgChart1"/>
    <dgm:cxn modelId="{08AD42FE-0DA9-4982-B30C-D73535491721}" type="presParOf" srcId="{C933CD6E-58E6-43C0-A583-82E956E38572}" destId="{A20612BF-8C39-4A39-854B-0724F00AD07E}" srcOrd="1" destOrd="0" presId="urn:microsoft.com/office/officeart/2005/8/layout/orgChart1"/>
    <dgm:cxn modelId="{BDD2BC6E-E222-4866-910D-B2B71451FB8C}" type="presParOf" srcId="{C933CD6E-58E6-43C0-A583-82E956E38572}" destId="{42C6CB8C-D009-4F52-B4FD-7415515244F5}" srcOrd="2" destOrd="0" presId="urn:microsoft.com/office/officeart/2005/8/layout/orgChart1"/>
    <dgm:cxn modelId="{ED4A2D5A-46CF-484D-ABC9-A1654DBCC880}" type="presParOf" srcId="{8C5C5176-D8B7-4729-8B9D-C1596DA02B92}" destId="{D30E20B8-A940-4EA7-935E-B45306F6B9A0}" srcOrd="2" destOrd="0" presId="urn:microsoft.com/office/officeart/2005/8/layout/orgChart1"/>
    <dgm:cxn modelId="{69984D57-2E67-4EAF-AE2D-E2374277B9B2}" type="presParOf" srcId="{042B69AA-0A69-4C67-98DD-796CCDDC9418}" destId="{8F7DBC4A-2976-4801-9C05-3435B60DA982}" srcOrd="10" destOrd="0" presId="urn:microsoft.com/office/officeart/2005/8/layout/orgChart1"/>
    <dgm:cxn modelId="{6EA09812-1D8C-46B7-9740-DCE209C2C4D4}" type="presParOf" srcId="{042B69AA-0A69-4C67-98DD-796CCDDC9418}" destId="{0A5077E7-576C-440D-BC8D-75DB2EAA4B8C}" srcOrd="11" destOrd="0" presId="urn:microsoft.com/office/officeart/2005/8/layout/orgChart1"/>
    <dgm:cxn modelId="{FB631E96-FEAC-4004-9007-AD427CAE6CED}" type="presParOf" srcId="{0A5077E7-576C-440D-BC8D-75DB2EAA4B8C}" destId="{87AEC376-CA7A-496F-9491-54414385822B}" srcOrd="0" destOrd="0" presId="urn:microsoft.com/office/officeart/2005/8/layout/orgChart1"/>
    <dgm:cxn modelId="{32DED10F-7464-478E-9C3E-4051EFFCC877}" type="presParOf" srcId="{87AEC376-CA7A-496F-9491-54414385822B}" destId="{80CBF6B2-8CAF-4164-9AA7-01FADB03DA97}" srcOrd="0" destOrd="0" presId="urn:microsoft.com/office/officeart/2005/8/layout/orgChart1"/>
    <dgm:cxn modelId="{2ECD9AAB-BD68-46C2-91BE-425411B9FAF7}" type="presParOf" srcId="{87AEC376-CA7A-496F-9491-54414385822B}" destId="{005A9DF0-40DD-4527-B21B-7FB5B7626CA0}" srcOrd="1" destOrd="0" presId="urn:microsoft.com/office/officeart/2005/8/layout/orgChart1"/>
    <dgm:cxn modelId="{7C1615FE-E8C9-4D11-88F4-4F2180B216D6}" type="presParOf" srcId="{0A5077E7-576C-440D-BC8D-75DB2EAA4B8C}" destId="{4395A970-AA9E-419C-9B6C-134B83A367CE}" srcOrd="1" destOrd="0" presId="urn:microsoft.com/office/officeart/2005/8/layout/orgChart1"/>
    <dgm:cxn modelId="{F3B4BE49-74F3-423C-9B2D-168315BFE3A1}" type="presParOf" srcId="{0A5077E7-576C-440D-BC8D-75DB2EAA4B8C}" destId="{EC7A133A-F42D-4A4D-90AD-BAA9555BB942}" srcOrd="2" destOrd="0" presId="urn:microsoft.com/office/officeart/2005/8/layout/orgChart1"/>
    <dgm:cxn modelId="{1CC98BF5-37D5-4092-A1F7-5901B78BF142}" type="presParOf" srcId="{B6325ED4-AD59-48DD-A258-D26196F131AD}" destId="{EE0BA3BD-823C-4929-93F0-E6FEEC98D67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DBC4A-2976-4801-9C05-3435B60DA982}">
      <dsp:nvSpPr>
        <dsp:cNvPr id="0" name=""/>
        <dsp:cNvSpPr/>
      </dsp:nvSpPr>
      <dsp:spPr>
        <a:xfrm>
          <a:off x="5348888" y="1341239"/>
          <a:ext cx="4587274" cy="318455"/>
        </a:xfrm>
        <a:custGeom>
          <a:avLst/>
          <a:gdLst/>
          <a:ahLst/>
          <a:cxnLst/>
          <a:rect l="0" t="0" r="0" b="0"/>
          <a:pathLst>
            <a:path>
              <a:moveTo>
                <a:pt x="0" y="0"/>
              </a:moveTo>
              <a:lnTo>
                <a:pt x="0" y="159227"/>
              </a:lnTo>
              <a:lnTo>
                <a:pt x="4587274" y="159227"/>
              </a:lnTo>
              <a:lnTo>
                <a:pt x="4587274"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A09DED-A230-4D57-9CD8-BEAADF8194E7}">
      <dsp:nvSpPr>
        <dsp:cNvPr id="0" name=""/>
        <dsp:cNvSpPr/>
      </dsp:nvSpPr>
      <dsp:spPr>
        <a:xfrm>
          <a:off x="7494671"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46607E-3635-467A-96D8-3155504F6531}">
      <dsp:nvSpPr>
        <dsp:cNvPr id="0" name=""/>
        <dsp:cNvSpPr/>
      </dsp:nvSpPr>
      <dsp:spPr>
        <a:xfrm>
          <a:off x="5348888" y="1341239"/>
          <a:ext cx="2752364" cy="318455"/>
        </a:xfrm>
        <a:custGeom>
          <a:avLst/>
          <a:gdLst/>
          <a:ahLst/>
          <a:cxnLst/>
          <a:rect l="0" t="0" r="0" b="0"/>
          <a:pathLst>
            <a:path>
              <a:moveTo>
                <a:pt x="0" y="0"/>
              </a:moveTo>
              <a:lnTo>
                <a:pt x="0" y="159227"/>
              </a:lnTo>
              <a:lnTo>
                <a:pt x="2752364" y="159227"/>
              </a:lnTo>
              <a:lnTo>
                <a:pt x="2752364"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CCA535-1973-4420-BB8C-47B719E34219}">
      <dsp:nvSpPr>
        <dsp:cNvPr id="0" name=""/>
        <dsp:cNvSpPr/>
      </dsp:nvSpPr>
      <dsp:spPr>
        <a:xfrm>
          <a:off x="5659761"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168384-297C-4E19-9F9B-D8667E819515}">
      <dsp:nvSpPr>
        <dsp:cNvPr id="0" name=""/>
        <dsp:cNvSpPr/>
      </dsp:nvSpPr>
      <dsp:spPr>
        <a:xfrm>
          <a:off x="5348888" y="1341239"/>
          <a:ext cx="917454" cy="318455"/>
        </a:xfrm>
        <a:custGeom>
          <a:avLst/>
          <a:gdLst/>
          <a:ahLst/>
          <a:cxnLst/>
          <a:rect l="0" t="0" r="0" b="0"/>
          <a:pathLst>
            <a:path>
              <a:moveTo>
                <a:pt x="0" y="0"/>
              </a:moveTo>
              <a:lnTo>
                <a:pt x="0" y="159227"/>
              </a:lnTo>
              <a:lnTo>
                <a:pt x="917454" y="159227"/>
              </a:lnTo>
              <a:lnTo>
                <a:pt x="917454"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C7D261-D5E7-4163-91C9-5EAE8EE52C83}">
      <dsp:nvSpPr>
        <dsp:cNvPr id="0" name=""/>
        <dsp:cNvSpPr/>
      </dsp:nvSpPr>
      <dsp:spPr>
        <a:xfrm>
          <a:off x="3824851"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C77914-45BE-4B42-9208-B9DC8AD7C9CF}">
      <dsp:nvSpPr>
        <dsp:cNvPr id="0" name=""/>
        <dsp:cNvSpPr/>
      </dsp:nvSpPr>
      <dsp:spPr>
        <a:xfrm>
          <a:off x="4431433" y="1341239"/>
          <a:ext cx="917454" cy="318455"/>
        </a:xfrm>
        <a:custGeom>
          <a:avLst/>
          <a:gdLst/>
          <a:ahLst/>
          <a:cxnLst/>
          <a:rect l="0" t="0" r="0" b="0"/>
          <a:pathLst>
            <a:path>
              <a:moveTo>
                <a:pt x="917454" y="0"/>
              </a:moveTo>
              <a:lnTo>
                <a:pt x="917454" y="159227"/>
              </a:lnTo>
              <a:lnTo>
                <a:pt x="0" y="159227"/>
              </a:lnTo>
              <a:lnTo>
                <a:pt x="0"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3A1D2E-F9ED-4E99-81EF-A209471F96D0}">
      <dsp:nvSpPr>
        <dsp:cNvPr id="0" name=""/>
        <dsp:cNvSpPr/>
      </dsp:nvSpPr>
      <dsp:spPr>
        <a:xfrm>
          <a:off x="2596523" y="1341239"/>
          <a:ext cx="2752364" cy="318455"/>
        </a:xfrm>
        <a:custGeom>
          <a:avLst/>
          <a:gdLst/>
          <a:ahLst/>
          <a:cxnLst/>
          <a:rect l="0" t="0" r="0" b="0"/>
          <a:pathLst>
            <a:path>
              <a:moveTo>
                <a:pt x="2752364" y="0"/>
              </a:moveTo>
              <a:lnTo>
                <a:pt x="2752364" y="159227"/>
              </a:lnTo>
              <a:lnTo>
                <a:pt x="0" y="159227"/>
              </a:lnTo>
              <a:lnTo>
                <a:pt x="0"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95BCD9-81E3-4113-B281-C2441FD8DC4A}">
      <dsp:nvSpPr>
        <dsp:cNvPr id="0" name=""/>
        <dsp:cNvSpPr/>
      </dsp:nvSpPr>
      <dsp:spPr>
        <a:xfrm>
          <a:off x="155032" y="2417922"/>
          <a:ext cx="227468" cy="2850934"/>
        </a:xfrm>
        <a:custGeom>
          <a:avLst/>
          <a:gdLst/>
          <a:ahLst/>
          <a:cxnLst/>
          <a:rect l="0" t="0" r="0" b="0"/>
          <a:pathLst>
            <a:path>
              <a:moveTo>
                <a:pt x="0" y="0"/>
              </a:moveTo>
              <a:lnTo>
                <a:pt x="0" y="2850934"/>
              </a:lnTo>
              <a:lnTo>
                <a:pt x="227468" y="285093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0A3E9E-89F4-4DCD-9DBF-81BAABF0FE78}">
      <dsp:nvSpPr>
        <dsp:cNvPr id="0" name=""/>
        <dsp:cNvSpPr/>
      </dsp:nvSpPr>
      <dsp:spPr>
        <a:xfrm>
          <a:off x="155032" y="2417922"/>
          <a:ext cx="227468" cy="1774251"/>
        </a:xfrm>
        <a:custGeom>
          <a:avLst/>
          <a:gdLst/>
          <a:ahLst/>
          <a:cxnLst/>
          <a:rect l="0" t="0" r="0" b="0"/>
          <a:pathLst>
            <a:path>
              <a:moveTo>
                <a:pt x="0" y="0"/>
              </a:moveTo>
              <a:lnTo>
                <a:pt x="0" y="1774251"/>
              </a:lnTo>
              <a:lnTo>
                <a:pt x="227468" y="17742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398B7B-6DF6-467E-B31E-50310199CA4C}">
      <dsp:nvSpPr>
        <dsp:cNvPr id="0" name=""/>
        <dsp:cNvSpPr/>
      </dsp:nvSpPr>
      <dsp:spPr>
        <a:xfrm>
          <a:off x="155032"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F13DB2-BF2C-4624-95FD-D7629D288277}">
      <dsp:nvSpPr>
        <dsp:cNvPr id="0" name=""/>
        <dsp:cNvSpPr/>
      </dsp:nvSpPr>
      <dsp:spPr>
        <a:xfrm>
          <a:off x="761614" y="1341239"/>
          <a:ext cx="4587274" cy="318455"/>
        </a:xfrm>
        <a:custGeom>
          <a:avLst/>
          <a:gdLst/>
          <a:ahLst/>
          <a:cxnLst/>
          <a:rect l="0" t="0" r="0" b="0"/>
          <a:pathLst>
            <a:path>
              <a:moveTo>
                <a:pt x="4587274" y="0"/>
              </a:moveTo>
              <a:lnTo>
                <a:pt x="4587274" y="159227"/>
              </a:lnTo>
              <a:lnTo>
                <a:pt x="0" y="159227"/>
              </a:lnTo>
              <a:lnTo>
                <a:pt x="0"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495366-8A8E-4A49-813C-40CA368A90AB}">
      <dsp:nvSpPr>
        <dsp:cNvPr id="0" name=""/>
        <dsp:cNvSpPr/>
      </dsp:nvSpPr>
      <dsp:spPr>
        <a:xfrm>
          <a:off x="4590661" y="583012"/>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Lindsay Nelson Virtual School Head (full-time)</a:t>
          </a:r>
        </a:p>
      </dsp:txBody>
      <dsp:txXfrm>
        <a:off x="4590661" y="583012"/>
        <a:ext cx="1516454" cy="758227"/>
      </dsp:txXfrm>
    </dsp:sp>
    <dsp:sp modelId="{62FAFEC1-05C6-41F2-9930-BD532CC6CBC0}">
      <dsp:nvSpPr>
        <dsp:cNvPr id="0" name=""/>
        <dsp:cNvSpPr/>
      </dsp:nvSpPr>
      <dsp:spPr>
        <a:xfrm>
          <a:off x="3387"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Catherine Hobday</a:t>
          </a:r>
        </a:p>
        <a:p>
          <a:pPr marL="0" lvl="0" indent="0" algn="ctr" defTabSz="622300">
            <a:lnSpc>
              <a:spcPct val="90000"/>
            </a:lnSpc>
            <a:spcBef>
              <a:spcPct val="0"/>
            </a:spcBef>
            <a:spcAft>
              <a:spcPct val="35000"/>
            </a:spcAft>
            <a:buNone/>
          </a:pPr>
          <a:r>
            <a:rPr lang="en-GB" sz="1400" kern="1200" dirty="0"/>
            <a:t>Virtual School Deputy Head</a:t>
          </a:r>
        </a:p>
      </dsp:txBody>
      <dsp:txXfrm>
        <a:off x="3387" y="1659695"/>
        <a:ext cx="1516454" cy="758227"/>
      </dsp:txXfrm>
    </dsp:sp>
    <dsp:sp modelId="{F399B67E-5D26-4F99-9E46-6067C3C1ECE2}">
      <dsp:nvSpPr>
        <dsp:cNvPr id="0" name=""/>
        <dsp:cNvSpPr/>
      </dsp:nvSpPr>
      <dsp:spPr>
        <a:xfrm>
          <a:off x="382500"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Kim Young </a:t>
          </a:r>
        </a:p>
        <a:p>
          <a:pPr marL="0" lvl="0" indent="0" algn="ctr" defTabSz="622300">
            <a:lnSpc>
              <a:spcPct val="90000"/>
            </a:lnSpc>
            <a:spcBef>
              <a:spcPct val="0"/>
            </a:spcBef>
            <a:spcAft>
              <a:spcPct val="35000"/>
            </a:spcAft>
            <a:buNone/>
          </a:pPr>
          <a:r>
            <a:rPr lang="en-GB" sz="1400" kern="1200" dirty="0"/>
            <a:t>Primary PEP Lead (full-time)</a:t>
          </a:r>
        </a:p>
      </dsp:txBody>
      <dsp:txXfrm>
        <a:off x="382500" y="2736377"/>
        <a:ext cx="1516454" cy="758227"/>
      </dsp:txXfrm>
    </dsp:sp>
    <dsp:sp modelId="{08F6B867-0BAB-4156-ADF6-A0F794BE0809}">
      <dsp:nvSpPr>
        <dsp:cNvPr id="0" name=""/>
        <dsp:cNvSpPr/>
      </dsp:nvSpPr>
      <dsp:spPr>
        <a:xfrm>
          <a:off x="382500" y="3813060"/>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Gill Bentham</a:t>
          </a:r>
        </a:p>
        <a:p>
          <a:pPr marL="0" lvl="0" indent="0" algn="ctr" defTabSz="622300">
            <a:lnSpc>
              <a:spcPct val="90000"/>
            </a:lnSpc>
            <a:spcBef>
              <a:spcPct val="0"/>
            </a:spcBef>
            <a:spcAft>
              <a:spcPct val="35000"/>
            </a:spcAft>
            <a:buNone/>
          </a:pPr>
          <a:r>
            <a:rPr lang="en-GB" sz="1400" kern="1200" dirty="0"/>
            <a:t>Secondary PEP Lead (full-time) </a:t>
          </a:r>
        </a:p>
      </dsp:txBody>
      <dsp:txXfrm>
        <a:off x="382500" y="3813060"/>
        <a:ext cx="1516454" cy="758227"/>
      </dsp:txXfrm>
    </dsp:sp>
    <dsp:sp modelId="{5701A07A-B526-4C2C-B8C1-F8DFF5DCAB37}">
      <dsp:nvSpPr>
        <dsp:cNvPr id="0" name=""/>
        <dsp:cNvSpPr/>
      </dsp:nvSpPr>
      <dsp:spPr>
        <a:xfrm>
          <a:off x="382500" y="4889743"/>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Debbie Selby Post-16 Advisor (full-time)</a:t>
          </a:r>
        </a:p>
      </dsp:txBody>
      <dsp:txXfrm>
        <a:off x="382500" y="4889743"/>
        <a:ext cx="1516454" cy="758227"/>
      </dsp:txXfrm>
    </dsp:sp>
    <dsp:sp modelId="{46DD064D-A318-45D5-887A-6ACB8548641C}">
      <dsp:nvSpPr>
        <dsp:cNvPr id="0" name=""/>
        <dsp:cNvSpPr/>
      </dsp:nvSpPr>
      <dsp:spPr>
        <a:xfrm>
          <a:off x="1838296"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Alexis Holt-Garner</a:t>
          </a:r>
        </a:p>
        <a:p>
          <a:pPr marL="0" lvl="0" indent="0" algn="ctr" defTabSz="622300">
            <a:lnSpc>
              <a:spcPct val="90000"/>
            </a:lnSpc>
            <a:spcBef>
              <a:spcPct val="0"/>
            </a:spcBef>
            <a:spcAft>
              <a:spcPct val="35000"/>
            </a:spcAft>
            <a:buNone/>
          </a:pPr>
          <a:r>
            <a:rPr lang="en-GB" sz="1400" kern="1200" dirty="0"/>
            <a:t>SEND Lead</a:t>
          </a:r>
        </a:p>
      </dsp:txBody>
      <dsp:txXfrm>
        <a:off x="1838296" y="1659695"/>
        <a:ext cx="1516454" cy="758227"/>
      </dsp:txXfrm>
    </dsp:sp>
    <dsp:sp modelId="{C7D88831-7886-4E6F-A26F-FFA80BE121AB}">
      <dsp:nvSpPr>
        <dsp:cNvPr id="0" name=""/>
        <dsp:cNvSpPr/>
      </dsp:nvSpPr>
      <dsp:spPr>
        <a:xfrm>
          <a:off x="3673206"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Jane Westhead</a:t>
          </a:r>
        </a:p>
        <a:p>
          <a:pPr marL="0" lvl="0" indent="0" algn="ctr" defTabSz="622300">
            <a:lnSpc>
              <a:spcPct val="90000"/>
            </a:lnSpc>
            <a:spcBef>
              <a:spcPct val="0"/>
            </a:spcBef>
            <a:spcAft>
              <a:spcPct val="35000"/>
            </a:spcAft>
            <a:buNone/>
          </a:pPr>
          <a:r>
            <a:rPr lang="en-GB" sz="1400" kern="1200" dirty="0"/>
            <a:t>Previously Looked after Lead (2 days)</a:t>
          </a:r>
        </a:p>
      </dsp:txBody>
      <dsp:txXfrm>
        <a:off x="3673206" y="1659695"/>
        <a:ext cx="1516454" cy="758227"/>
      </dsp:txXfrm>
    </dsp:sp>
    <dsp:sp modelId="{34059195-C2DA-424D-8D0D-A346AC25966D}">
      <dsp:nvSpPr>
        <dsp:cNvPr id="0" name=""/>
        <dsp:cNvSpPr/>
      </dsp:nvSpPr>
      <dsp:spPr>
        <a:xfrm>
          <a:off x="4052320"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Education Opportunities Lead (3 days)</a:t>
          </a:r>
        </a:p>
      </dsp:txBody>
      <dsp:txXfrm>
        <a:off x="4052320" y="2736377"/>
        <a:ext cx="1516454" cy="758227"/>
      </dsp:txXfrm>
    </dsp:sp>
    <dsp:sp modelId="{0EE77068-F9F2-4D8B-A0AD-8149874E15A5}">
      <dsp:nvSpPr>
        <dsp:cNvPr id="0" name=""/>
        <dsp:cNvSpPr/>
      </dsp:nvSpPr>
      <dsp:spPr>
        <a:xfrm>
          <a:off x="5508116"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Vicky Lever Early-Years Advisor (2 days)</a:t>
          </a:r>
        </a:p>
      </dsp:txBody>
      <dsp:txXfrm>
        <a:off x="5508116" y="1659695"/>
        <a:ext cx="1516454" cy="758227"/>
      </dsp:txXfrm>
    </dsp:sp>
    <dsp:sp modelId="{64D641AB-A1AB-4D83-9A71-E9879B471068}">
      <dsp:nvSpPr>
        <dsp:cNvPr id="0" name=""/>
        <dsp:cNvSpPr/>
      </dsp:nvSpPr>
      <dsp:spPr>
        <a:xfrm>
          <a:off x="5887229"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Well-being mentor (3 days)</a:t>
          </a:r>
        </a:p>
      </dsp:txBody>
      <dsp:txXfrm>
        <a:off x="5887229" y="2736377"/>
        <a:ext cx="1516454" cy="758227"/>
      </dsp:txXfrm>
    </dsp:sp>
    <dsp:sp modelId="{AE9685EE-2B76-42A6-BDAE-EA3F00211E3D}">
      <dsp:nvSpPr>
        <dsp:cNvPr id="0" name=""/>
        <dsp:cNvSpPr/>
      </dsp:nvSpPr>
      <dsp:spPr>
        <a:xfrm>
          <a:off x="7343025"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Billy Vanden</a:t>
          </a:r>
        </a:p>
        <a:p>
          <a:pPr marL="0" lvl="0" indent="0" algn="ctr" defTabSz="622300">
            <a:lnSpc>
              <a:spcPct val="90000"/>
            </a:lnSpc>
            <a:spcBef>
              <a:spcPct val="0"/>
            </a:spcBef>
            <a:spcAft>
              <a:spcPct val="35000"/>
            </a:spcAft>
            <a:buNone/>
          </a:pPr>
          <a:r>
            <a:rPr lang="en-GB" sz="1400" kern="1200" dirty="0"/>
            <a:t>Transitions Lead (2 days)</a:t>
          </a:r>
        </a:p>
      </dsp:txBody>
      <dsp:txXfrm>
        <a:off x="7343025" y="1659695"/>
        <a:ext cx="1516454" cy="758227"/>
      </dsp:txXfrm>
    </dsp:sp>
    <dsp:sp modelId="{8E837281-AAD2-46C2-9F14-F7ABA0304C35}">
      <dsp:nvSpPr>
        <dsp:cNvPr id="0" name=""/>
        <dsp:cNvSpPr/>
      </dsp:nvSpPr>
      <dsp:spPr>
        <a:xfrm>
          <a:off x="7722139"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Key Stage 4 mentor (3 days)</a:t>
          </a:r>
        </a:p>
      </dsp:txBody>
      <dsp:txXfrm>
        <a:off x="7722139" y="2736377"/>
        <a:ext cx="1516454" cy="758227"/>
      </dsp:txXfrm>
    </dsp:sp>
    <dsp:sp modelId="{80CBF6B2-8CAF-4164-9AA7-01FADB03DA97}">
      <dsp:nvSpPr>
        <dsp:cNvPr id="0" name=""/>
        <dsp:cNvSpPr/>
      </dsp:nvSpPr>
      <dsp:spPr>
        <a:xfrm>
          <a:off x="9177935"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Dr Julie Alfrey</a:t>
          </a:r>
        </a:p>
        <a:p>
          <a:pPr marL="0" lvl="0" indent="0" algn="ctr" defTabSz="622300">
            <a:lnSpc>
              <a:spcPct val="90000"/>
            </a:lnSpc>
            <a:spcBef>
              <a:spcPct val="0"/>
            </a:spcBef>
            <a:spcAft>
              <a:spcPct val="35000"/>
            </a:spcAft>
            <a:buNone/>
          </a:pPr>
          <a:r>
            <a:rPr lang="en-GB" sz="1400" kern="1200" dirty="0"/>
            <a:t>Education Psychologist (3 days)</a:t>
          </a:r>
        </a:p>
      </dsp:txBody>
      <dsp:txXfrm>
        <a:off x="9177935" y="1659695"/>
        <a:ext cx="1516454" cy="75822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1200"/>
            </a:lvl1pPr>
          </a:lstStyle>
          <a:p>
            <a:fld id="{99F686D7-C247-4346-A7F3-07C9F01B854C}" type="datetimeFigureOut">
              <a:rPr lang="en-GB" smtClean="0"/>
              <a:t>26/10/2021</a:t>
            </a:fld>
            <a:endParaRPr lang="en-GB"/>
          </a:p>
        </p:txBody>
      </p:sp>
      <p:sp>
        <p:nvSpPr>
          <p:cNvPr id="4" name="Slide Image Placeholder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1200"/>
            </a:lvl1pPr>
          </a:lstStyle>
          <a:p>
            <a:fld id="{14A176CD-4AFF-4DF7-8424-FD8F703923EB}" type="slidenum">
              <a:rPr lang="en-GB" smtClean="0"/>
              <a:t>‹#›</a:t>
            </a:fld>
            <a:endParaRPr lang="en-GB"/>
          </a:p>
        </p:txBody>
      </p:sp>
    </p:spTree>
    <p:extLst>
      <p:ext uri="{BB962C8B-B14F-4D97-AF65-F5344CB8AC3E}">
        <p14:creationId xmlns:p14="http://schemas.microsoft.com/office/powerpoint/2010/main" val="2114781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1E7F1-C6AF-4EE6-A208-0E4D29913601}"/>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7D116F7-394A-459A-8FA0-FA4F5BFE75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21A1F454-7AB6-41B2-8E94-B6FFACFD6D2B}"/>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C769221D-4418-4AEC-8E47-0F189EB3047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CF63411-67B6-4D4B-9476-A36554545F6C}"/>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283833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A911D-F91E-4125-828A-DEDBA6E8C9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E59A15-E53C-43EF-9350-961867A734D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C017DF-66A7-47D5-9E3D-733026B7FF97}"/>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C630CE00-8B25-4B79-9C88-B8CD4F8CA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0C1AC6-0807-4EB9-B08F-305EDB4E9006}"/>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639125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93092-CF9D-4042-83EF-2A20E9192981}"/>
              </a:ext>
            </a:extLst>
          </p:cNvPr>
          <p:cNvSpPr>
            <a:spLocks noGrp="1"/>
          </p:cNvSpPr>
          <p:nvPr>
            <p:ph type="title"/>
          </p:nvPr>
        </p:nvSpPr>
        <p:spPr>
          <a:xfrm>
            <a:off x="831850" y="614186"/>
            <a:ext cx="10515600" cy="2852737"/>
          </a:xfrm>
        </p:spPr>
        <p:txBody>
          <a:bodyPr anchor="b"/>
          <a:lstStyle>
            <a:lvl1pPr>
              <a:defRPr sz="60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7FE8E67B-1A63-417B-AB6D-4FAB59DF5E3A}"/>
              </a:ext>
            </a:extLst>
          </p:cNvPr>
          <p:cNvSpPr>
            <a:spLocks noGrp="1"/>
          </p:cNvSpPr>
          <p:nvPr>
            <p:ph type="body" idx="1"/>
          </p:nvPr>
        </p:nvSpPr>
        <p:spPr>
          <a:xfrm>
            <a:off x="844550" y="346692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5810637-AF99-4BCB-8CAF-E6B6B93EF884}"/>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4F80EE75-FF2D-49D4-8299-5FB4D7C5E3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52E4D7-74E1-492D-8538-DB1F190D3617}"/>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4283470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4222-6AC1-4D74-A2B7-F7FD3D86A0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8FA100-4CA4-4623-80C8-8DB937A8073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CA6402-CC3C-437D-8992-5142AFD2C87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FFB6CA-6008-47BF-BF9A-F39E13A86B6A}"/>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6" name="Footer Placeholder 5">
            <a:extLst>
              <a:ext uri="{FF2B5EF4-FFF2-40B4-BE49-F238E27FC236}">
                <a16:creationId xmlns:a16="http://schemas.microsoft.com/office/drawing/2014/main" id="{A1D5079B-0719-46DF-AF90-B54D875FC1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68A6E-9E18-41B4-94E7-BF14F82A21B7}"/>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082644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F7AD9-3DE7-4081-9263-A050F3CEAEAA}"/>
              </a:ext>
            </a:extLst>
          </p:cNvPr>
          <p:cNvSpPr>
            <a:spLocks noGrp="1"/>
          </p:cNvSpPr>
          <p:nvPr>
            <p:ph type="title"/>
          </p:nvPr>
        </p:nvSpPr>
        <p:spPr>
          <a:xfrm>
            <a:off x="2631056" y="365125"/>
            <a:ext cx="8724331" cy="1325563"/>
          </a:xfrm>
        </p:spPr>
        <p:txBody>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81FE937F-362F-44EC-BE90-2A273EE75935}"/>
              </a:ext>
            </a:extLst>
          </p:cNvPr>
          <p:cNvSpPr>
            <a:spLocks noGrp="1"/>
          </p:cNvSpPr>
          <p:nvPr>
            <p:ph type="body" idx="1"/>
          </p:nvPr>
        </p:nvSpPr>
        <p:spPr>
          <a:xfrm>
            <a:off x="362310" y="1681163"/>
            <a:ext cx="563526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2D36813-4DF6-4992-9E42-9718A7FBDB0D}"/>
              </a:ext>
            </a:extLst>
          </p:cNvPr>
          <p:cNvSpPr>
            <a:spLocks noGrp="1"/>
          </p:cNvSpPr>
          <p:nvPr>
            <p:ph sz="half" idx="2"/>
          </p:nvPr>
        </p:nvSpPr>
        <p:spPr>
          <a:xfrm>
            <a:off x="362310" y="2505075"/>
            <a:ext cx="563526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3B10B2D-EBA0-4E24-A1EF-9D7C2A0663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694A2D6-E7ED-4921-AEA2-6790A1E3741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CC888F-3A5C-4204-9F3D-763CFC75DF06}"/>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8" name="Footer Placeholder 7">
            <a:extLst>
              <a:ext uri="{FF2B5EF4-FFF2-40B4-BE49-F238E27FC236}">
                <a16:creationId xmlns:a16="http://schemas.microsoft.com/office/drawing/2014/main" id="{1FD30E72-B51E-4C24-BF52-F67D09F50A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313EE8-FA36-438C-A6B4-F69ED274E8FF}"/>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060696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752EE-676E-403C-909A-84D9A077723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B3AEB-5396-4A1B-A15A-F802C3F1527B}"/>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4" name="Footer Placeholder 3">
            <a:extLst>
              <a:ext uri="{FF2B5EF4-FFF2-40B4-BE49-F238E27FC236}">
                <a16:creationId xmlns:a16="http://schemas.microsoft.com/office/drawing/2014/main" id="{CDC74F18-F51D-4027-8DA7-40D5A083FA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559E53-16C5-4818-B7EB-BB44335497DE}"/>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3483161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1BD5F0-D3CF-41AF-9FF5-24B01904BFD1}"/>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3" name="Footer Placeholder 2">
            <a:extLst>
              <a:ext uri="{FF2B5EF4-FFF2-40B4-BE49-F238E27FC236}">
                <a16:creationId xmlns:a16="http://schemas.microsoft.com/office/drawing/2014/main" id="{BB214484-0250-47D2-B2C2-F953E3734B9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03AD270-63AA-4CE7-8712-0462F551DBF0}"/>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88549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756C-51C5-4F09-A70D-6B6A8987581D}"/>
              </a:ext>
            </a:extLst>
          </p:cNvPr>
          <p:cNvSpPr>
            <a:spLocks noGrp="1"/>
          </p:cNvSpPr>
          <p:nvPr>
            <p:ph type="title"/>
          </p:nvPr>
        </p:nvSpPr>
        <p:spPr>
          <a:xfrm>
            <a:off x="2703090" y="457200"/>
            <a:ext cx="3932237" cy="1600200"/>
          </a:xfrm>
        </p:spPr>
        <p:txBody>
          <a:bodyPr anchor="b"/>
          <a:lstStyle>
            <a:lvl1pPr>
              <a:defRPr sz="3200"/>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B7802676-807F-4DBE-A576-CBA377AD23F0}"/>
              </a:ext>
            </a:extLst>
          </p:cNvPr>
          <p:cNvSpPr>
            <a:spLocks noGrp="1"/>
          </p:cNvSpPr>
          <p:nvPr>
            <p:ph idx="1"/>
          </p:nvPr>
        </p:nvSpPr>
        <p:spPr>
          <a:xfrm>
            <a:off x="6944264" y="1155940"/>
            <a:ext cx="4411124" cy="47051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997EDA-9F82-44BB-905F-1CF254724F86}"/>
              </a:ext>
            </a:extLst>
          </p:cNvPr>
          <p:cNvSpPr>
            <a:spLocks noGrp="1"/>
          </p:cNvSpPr>
          <p:nvPr>
            <p:ph type="body" sz="half" idx="2"/>
          </p:nvPr>
        </p:nvSpPr>
        <p:spPr>
          <a:xfrm>
            <a:off x="27030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2C91FD0-859C-482F-B1E5-39A4EE395E69}"/>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6" name="Footer Placeholder 5">
            <a:extLst>
              <a:ext uri="{FF2B5EF4-FFF2-40B4-BE49-F238E27FC236}">
                <a16:creationId xmlns:a16="http://schemas.microsoft.com/office/drawing/2014/main" id="{DC9FB5F7-AFF2-4BF1-A627-1870822914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7EEA8E-D017-45D1-A4DE-4432A367C6DA}"/>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035785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2479-FFAE-470A-9A8C-112DEBCDA854}"/>
              </a:ext>
            </a:extLst>
          </p:cNvPr>
          <p:cNvSpPr>
            <a:spLocks noGrp="1"/>
          </p:cNvSpPr>
          <p:nvPr>
            <p:ph type="title"/>
          </p:nvPr>
        </p:nvSpPr>
        <p:spPr>
          <a:xfrm>
            <a:off x="2194133" y="267424"/>
            <a:ext cx="3663204" cy="1450443"/>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E69951-FC8C-473B-A547-07E876183DA5}"/>
              </a:ext>
            </a:extLst>
          </p:cNvPr>
          <p:cNvSpPr>
            <a:spLocks noGrp="1"/>
          </p:cNvSpPr>
          <p:nvPr>
            <p:ph type="pic" idx="1"/>
          </p:nvPr>
        </p:nvSpPr>
        <p:spPr>
          <a:xfrm>
            <a:off x="6096000" y="349070"/>
            <a:ext cx="5661804" cy="45679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E27A29A0-3853-4DF0-9D0D-DC7ED826733C}"/>
              </a:ext>
            </a:extLst>
          </p:cNvPr>
          <p:cNvSpPr>
            <a:spLocks noGrp="1"/>
          </p:cNvSpPr>
          <p:nvPr>
            <p:ph type="body" sz="half" idx="2"/>
          </p:nvPr>
        </p:nvSpPr>
        <p:spPr>
          <a:xfrm>
            <a:off x="2194133" y="1867624"/>
            <a:ext cx="3663204" cy="34548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E6448D8-AD75-48E3-811B-AC68802C3B8B}"/>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6" name="Footer Placeholder 5">
            <a:extLst>
              <a:ext uri="{FF2B5EF4-FFF2-40B4-BE49-F238E27FC236}">
                <a16:creationId xmlns:a16="http://schemas.microsoft.com/office/drawing/2014/main" id="{4A28A1C3-092D-4D3B-8DF8-8FC1CEDB5C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79724A-8F0D-4D37-B300-54E81B85BF86}"/>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411089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E3220-8106-4465-A960-8EAB97FC5D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54C357-4C21-44A4-BDF3-2CF43762BB4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246A1B-5A22-48DB-8FF0-47626B2796AC}"/>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4E158FD6-CF4F-4E84-97A2-23B00B7BE9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92DF1A-D088-4088-B5D8-20EDB875911F}"/>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2429146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782E81-D160-4ADC-8A5B-0FAC67EACD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BF10DE-0657-44FD-84D5-34A40BD112A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649A87-A796-4B60-A780-863495A8433E}"/>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29F2BB0C-638E-47B0-9818-CDA049C1CC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2849E-6785-4586-ACFC-7E54FB178E8C}"/>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4190834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CB37B2-9118-46FC-BD23-B15BF11A1B0E}"/>
              </a:ext>
            </a:extLst>
          </p:cNvPr>
          <p:cNvSpPr>
            <a:spLocks noGrp="1"/>
          </p:cNvSpPr>
          <p:nvPr>
            <p:ph type="title"/>
          </p:nvPr>
        </p:nvSpPr>
        <p:spPr>
          <a:xfrm>
            <a:off x="2553418" y="365125"/>
            <a:ext cx="8800381"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E2F6910B-AD30-4292-BB77-1A43DE93E02C}"/>
              </a:ext>
            </a:extLst>
          </p:cNvPr>
          <p:cNvSpPr>
            <a:spLocks noGrp="1"/>
          </p:cNvSpPr>
          <p:nvPr>
            <p:ph type="body" idx="1"/>
          </p:nvPr>
        </p:nvSpPr>
        <p:spPr>
          <a:xfrm>
            <a:off x="327804" y="1825625"/>
            <a:ext cx="11025996"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A713869-DC8B-4B5E-8374-2299D434C3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381208A4-1F84-4D82-8A1B-5D6B5BAFEC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C35A914-27BA-4BB6-8F05-F0172088DE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E1AA7A-3ABB-408E-B5B3-11AAD49DEF5B}" type="slidenum">
              <a:rPr lang="en-GB" smtClean="0"/>
              <a:t>‹#›</a:t>
            </a:fld>
            <a:endParaRPr lang="en-GB"/>
          </a:p>
        </p:txBody>
      </p:sp>
      <p:pic>
        <p:nvPicPr>
          <p:cNvPr id="7" name="Picture 6">
            <a:extLst>
              <a:ext uri="{FF2B5EF4-FFF2-40B4-BE49-F238E27FC236}">
                <a16:creationId xmlns:a16="http://schemas.microsoft.com/office/drawing/2014/main" id="{E8716154-1A27-4154-80D4-AEF6CB04136A}"/>
              </a:ext>
            </a:extLst>
          </p:cNvPr>
          <p:cNvPicPr/>
          <p:nvPr userDrawn="1"/>
        </p:nvPicPr>
        <p:blipFill>
          <a:blip r:embed="rId13">
            <a:alphaModFix amt="16000"/>
            <a:extLst>
              <a:ext uri="{28A0092B-C50C-407E-A947-70E740481C1C}">
                <a14:useLocalDpi xmlns:a14="http://schemas.microsoft.com/office/drawing/2010/main" val="0"/>
              </a:ext>
            </a:extLst>
          </a:blip>
          <a:srcRect/>
          <a:stretch>
            <a:fillRect/>
          </a:stretch>
        </p:blipFill>
        <p:spPr bwMode="auto">
          <a:xfrm>
            <a:off x="-352927" y="141395"/>
            <a:ext cx="3315202" cy="1439755"/>
          </a:xfrm>
          <a:prstGeom prst="rect">
            <a:avLst/>
          </a:prstGeom>
          <a:noFill/>
          <a:ln>
            <a:noFill/>
          </a:ln>
        </p:spPr>
      </p:pic>
      <p:pic>
        <p:nvPicPr>
          <p:cNvPr id="16" name="Picture 15">
            <a:extLst>
              <a:ext uri="{FF2B5EF4-FFF2-40B4-BE49-F238E27FC236}">
                <a16:creationId xmlns:a16="http://schemas.microsoft.com/office/drawing/2014/main" id="{D8E0DC89-A27B-4F66-BE0E-1642DEEE90C7}"/>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1575150"/>
            <a:ext cx="12192000" cy="5346700"/>
          </a:xfrm>
          <a:prstGeom prst="rect">
            <a:avLst/>
          </a:prstGeom>
        </p:spPr>
      </p:pic>
    </p:spTree>
    <p:extLst>
      <p:ext uri="{BB962C8B-B14F-4D97-AF65-F5344CB8AC3E}">
        <p14:creationId xmlns:p14="http://schemas.microsoft.com/office/powerpoint/2010/main" val="3103833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Helvetica" panose="020B0604020202020204" pitchFamily="34" charset="0"/>
          <a:ea typeface="+mj-ea"/>
          <a:cs typeface="Helvetica"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virtual.school@bolton.gov.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683556/Promoting_the_education_of_looked-after_children_and_previously_looked-after_children.pdf"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4A6B752-1F12-46AB-8087-9831C871588F}"/>
              </a:ext>
            </a:extLst>
          </p:cNvPr>
          <p:cNvSpPr>
            <a:spLocks noGrp="1"/>
          </p:cNvSpPr>
          <p:nvPr>
            <p:ph type="title"/>
          </p:nvPr>
        </p:nvSpPr>
        <p:spPr>
          <a:xfrm>
            <a:off x="976544" y="1632135"/>
            <a:ext cx="9929499" cy="1325563"/>
          </a:xfrm>
        </p:spPr>
        <p:txBody>
          <a:bodyPr>
            <a:normAutofit fontScale="90000"/>
          </a:bodyPr>
          <a:lstStyle/>
          <a:p>
            <a:pPr marL="0" indent="0" algn="ctr">
              <a:lnSpc>
                <a:spcPct val="120000"/>
              </a:lnSpc>
              <a:spcBef>
                <a:spcPct val="0"/>
              </a:spcBef>
            </a:pPr>
            <a:br>
              <a:rPr lang="en-US" altLang="en-US" sz="4400" b="1" u="sng" dirty="0">
                <a:solidFill>
                  <a:schemeClr val="tx1"/>
                </a:solidFill>
              </a:rPr>
            </a:br>
            <a:br>
              <a:rPr lang="en-US" altLang="en-US" sz="4400" b="1" dirty="0">
                <a:solidFill>
                  <a:srgbClr val="0070C0"/>
                </a:solidFill>
              </a:rPr>
            </a:br>
            <a:br>
              <a:rPr lang="en-US" altLang="en-US" sz="4400" b="1" dirty="0">
                <a:solidFill>
                  <a:srgbClr val="0070C0"/>
                </a:solidFill>
              </a:rPr>
            </a:br>
            <a:r>
              <a:rPr lang="en-US" altLang="en-US" sz="4400" b="1" dirty="0">
                <a:solidFill>
                  <a:srgbClr val="0070C0"/>
                </a:solidFill>
              </a:rPr>
              <a:t>Bolton’s Virtual School </a:t>
            </a:r>
            <a:br>
              <a:rPr lang="en-US" altLang="en-US" sz="4400" b="1" dirty="0">
                <a:solidFill>
                  <a:srgbClr val="00B0F0"/>
                </a:solidFill>
              </a:rPr>
            </a:br>
            <a:r>
              <a:rPr lang="en-US" altLang="en-US" sz="4400" b="1" u="sng" dirty="0">
                <a:solidFill>
                  <a:srgbClr val="00B0F0"/>
                </a:solidFill>
              </a:rPr>
              <a:t>Virtual School Head – Lindsay Nelson</a:t>
            </a:r>
            <a:br>
              <a:rPr lang="en-US" altLang="en-US" sz="4400" b="1" dirty="0">
                <a:solidFill>
                  <a:srgbClr val="0070C0"/>
                </a:solidFill>
              </a:rPr>
            </a:br>
            <a:endParaRPr lang="en-GB" dirty="0"/>
          </a:p>
        </p:txBody>
      </p:sp>
    </p:spTree>
    <p:extLst>
      <p:ext uri="{BB962C8B-B14F-4D97-AF65-F5344CB8AC3E}">
        <p14:creationId xmlns:p14="http://schemas.microsoft.com/office/powerpoint/2010/main" val="3118779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B640B-A524-4234-8B97-5741DA59B6BB}"/>
              </a:ext>
            </a:extLst>
          </p:cNvPr>
          <p:cNvSpPr>
            <a:spLocks noGrp="1"/>
          </p:cNvSpPr>
          <p:nvPr>
            <p:ph type="title"/>
          </p:nvPr>
        </p:nvSpPr>
        <p:spPr/>
        <p:txBody>
          <a:bodyPr/>
          <a:lstStyle/>
          <a:p>
            <a:pPr algn="ctr"/>
            <a:r>
              <a:rPr lang="en-GB" u="sng" dirty="0">
                <a:solidFill>
                  <a:srgbClr val="00B0F0"/>
                </a:solidFill>
              </a:rPr>
              <a:t>Bolton’s Virtual School </a:t>
            </a:r>
          </a:p>
        </p:txBody>
      </p:sp>
      <p:sp>
        <p:nvSpPr>
          <p:cNvPr id="3" name="Content Placeholder 2">
            <a:extLst>
              <a:ext uri="{FF2B5EF4-FFF2-40B4-BE49-F238E27FC236}">
                <a16:creationId xmlns:a16="http://schemas.microsoft.com/office/drawing/2014/main" id="{B4040A92-6725-4021-8E3F-AC0623DAD7E5}"/>
              </a:ext>
            </a:extLst>
          </p:cNvPr>
          <p:cNvSpPr>
            <a:spLocks noGrp="1"/>
          </p:cNvSpPr>
          <p:nvPr>
            <p:ph idx="1"/>
          </p:nvPr>
        </p:nvSpPr>
        <p:spPr/>
        <p:txBody>
          <a:bodyPr>
            <a:normAutofit fontScale="92500" lnSpcReduction="10000"/>
          </a:bodyPr>
          <a:lstStyle/>
          <a:p>
            <a:pPr marL="0" indent="0" algn="ctr">
              <a:buNone/>
            </a:pPr>
            <a:r>
              <a:rPr lang="en-GB" sz="1800" b="1" i="1" u="none" strike="noStrike" baseline="0" dirty="0">
                <a:solidFill>
                  <a:srgbClr val="000000"/>
                </a:solidFill>
                <a:latin typeface="Arial" panose="020B0604020202020204" pitchFamily="34" charset="0"/>
              </a:rPr>
              <a:t>Every child has the right to express their views, feelings and wishes in all matters affecting them, and to have their views considered and taken seriously. </a:t>
            </a:r>
            <a:r>
              <a:rPr lang="en-GB" sz="1800" b="0" i="0" u="none" strike="noStrike" baseline="0" dirty="0">
                <a:solidFill>
                  <a:srgbClr val="000000"/>
                </a:solidFill>
                <a:latin typeface="Arial" panose="020B0604020202020204" pitchFamily="34" charset="0"/>
              </a:rPr>
              <a:t>(</a:t>
            </a:r>
            <a:r>
              <a:rPr lang="en-GB" sz="1800" b="1" i="0" u="none" strike="noStrike" baseline="0" dirty="0">
                <a:solidFill>
                  <a:srgbClr val="000000"/>
                </a:solidFill>
                <a:latin typeface="Arial" panose="020B0604020202020204" pitchFamily="34" charset="0"/>
              </a:rPr>
              <a:t>UNCTC; Article 12 </a:t>
            </a:r>
          </a:p>
          <a:p>
            <a:pPr marL="0" indent="0" algn="ctr">
              <a:buNone/>
            </a:pPr>
            <a:r>
              <a:rPr lang="en-GB" sz="1800" b="0" i="0" u="none" strike="noStrike" baseline="0" dirty="0">
                <a:solidFill>
                  <a:srgbClr val="000000"/>
                </a:solidFill>
                <a:latin typeface="Arial" panose="020B0604020202020204" pitchFamily="34" charset="0"/>
              </a:rPr>
              <a:t>(respect for the views of the child) </a:t>
            </a:r>
          </a:p>
          <a:p>
            <a:pPr marL="342900" indent="-342900">
              <a:lnSpc>
                <a:spcPct val="220000"/>
              </a:lnSpc>
              <a:buAutoNum type="arabicPeriod"/>
            </a:pPr>
            <a:r>
              <a:rPr lang="en-GB" sz="1800" b="1" dirty="0">
                <a:solidFill>
                  <a:srgbClr val="002060"/>
                </a:solidFill>
              </a:rPr>
              <a:t>What is a Virtual School </a:t>
            </a:r>
          </a:p>
          <a:p>
            <a:pPr marL="342900" indent="-342900">
              <a:lnSpc>
                <a:spcPct val="220000"/>
              </a:lnSpc>
              <a:buAutoNum type="arabicPeriod"/>
            </a:pPr>
            <a:r>
              <a:rPr lang="en-GB" sz="1800" b="1" dirty="0">
                <a:solidFill>
                  <a:srgbClr val="002060"/>
                </a:solidFill>
              </a:rPr>
              <a:t>Bolton’s Virtual School Team</a:t>
            </a:r>
          </a:p>
          <a:p>
            <a:pPr marL="342900" indent="-342900">
              <a:lnSpc>
                <a:spcPct val="220000"/>
              </a:lnSpc>
              <a:buAutoNum type="arabicPeriod"/>
            </a:pPr>
            <a:r>
              <a:rPr lang="en-GB" sz="1800" b="1" dirty="0">
                <a:solidFill>
                  <a:srgbClr val="002060"/>
                </a:solidFill>
              </a:rPr>
              <a:t>Pupil premium funding</a:t>
            </a:r>
          </a:p>
          <a:p>
            <a:pPr marL="342900" indent="-342900">
              <a:lnSpc>
                <a:spcPct val="220000"/>
              </a:lnSpc>
              <a:buAutoNum type="arabicPeriod"/>
            </a:pPr>
            <a:r>
              <a:rPr lang="en-GB" sz="1800" b="1" dirty="0">
                <a:solidFill>
                  <a:srgbClr val="002060"/>
                </a:solidFill>
              </a:rPr>
              <a:t>The social worker’s roles and responsibilities within education </a:t>
            </a:r>
          </a:p>
          <a:p>
            <a:pPr marL="342900" indent="-342900">
              <a:lnSpc>
                <a:spcPct val="220000"/>
              </a:lnSpc>
              <a:buAutoNum type="arabicPeriod"/>
            </a:pPr>
            <a:r>
              <a:rPr lang="en-GB" sz="1800" b="1" dirty="0">
                <a:solidFill>
                  <a:srgbClr val="002060"/>
                </a:solidFill>
              </a:rPr>
              <a:t>PEP meetings </a:t>
            </a:r>
          </a:p>
          <a:p>
            <a:pPr marL="0" indent="0">
              <a:buNone/>
            </a:pPr>
            <a:endParaRPr lang="en-GB" sz="1800" dirty="0">
              <a:solidFill>
                <a:srgbClr val="000000"/>
              </a:solidFill>
            </a:endParaRPr>
          </a:p>
        </p:txBody>
      </p:sp>
    </p:spTree>
    <p:extLst>
      <p:ext uri="{BB962C8B-B14F-4D97-AF65-F5344CB8AC3E}">
        <p14:creationId xmlns:p14="http://schemas.microsoft.com/office/powerpoint/2010/main" val="3133362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6E719-3C00-4D75-9CB0-64FE0AE9EDC9}"/>
              </a:ext>
            </a:extLst>
          </p:cNvPr>
          <p:cNvSpPr>
            <a:spLocks noGrp="1"/>
          </p:cNvSpPr>
          <p:nvPr>
            <p:ph type="title"/>
          </p:nvPr>
        </p:nvSpPr>
        <p:spPr/>
        <p:txBody>
          <a:bodyPr/>
          <a:lstStyle/>
          <a:p>
            <a:r>
              <a:rPr lang="en-GB" dirty="0">
                <a:solidFill>
                  <a:srgbClr val="00B0F0"/>
                </a:solidFill>
              </a:rPr>
              <a:t>What is a Virtual School? </a:t>
            </a:r>
          </a:p>
        </p:txBody>
      </p:sp>
      <p:sp>
        <p:nvSpPr>
          <p:cNvPr id="3" name="Content Placeholder 2">
            <a:extLst>
              <a:ext uri="{FF2B5EF4-FFF2-40B4-BE49-F238E27FC236}">
                <a16:creationId xmlns:a16="http://schemas.microsoft.com/office/drawing/2014/main" id="{BD4C4524-E93D-4111-B386-B64B237526E6}"/>
              </a:ext>
            </a:extLst>
          </p:cNvPr>
          <p:cNvSpPr>
            <a:spLocks noGrp="1"/>
          </p:cNvSpPr>
          <p:nvPr>
            <p:ph idx="1"/>
          </p:nvPr>
        </p:nvSpPr>
        <p:spPr/>
        <p:txBody>
          <a:bodyPr>
            <a:normAutofit/>
          </a:bodyPr>
          <a:lstStyle/>
          <a:p>
            <a:r>
              <a:rPr lang="en-GB" dirty="0"/>
              <a:t>A Virtual School is not a teaching institution but a way of bringing together the information about children and young people who are cared for by a local authority as if they were in a single school. That way, their progress can be closely tracked and supported, and interventions can be targeted in a more strategic way.</a:t>
            </a:r>
          </a:p>
          <a:p>
            <a:pPr marL="0" indent="0">
              <a:buNone/>
            </a:pPr>
            <a:endParaRPr lang="en-GB" dirty="0"/>
          </a:p>
          <a:p>
            <a:r>
              <a:rPr lang="en-GB" dirty="0"/>
              <a:t>The school has a Headteacher - a statutory post within every local authority - who, as a senior manager within the authority can support and challenge local authority departments, schools and other agencies to help them do better.</a:t>
            </a:r>
          </a:p>
          <a:p>
            <a:endParaRPr lang="en-GB" dirty="0"/>
          </a:p>
        </p:txBody>
      </p:sp>
    </p:spTree>
    <p:extLst>
      <p:ext uri="{BB962C8B-B14F-4D97-AF65-F5344CB8AC3E}">
        <p14:creationId xmlns:p14="http://schemas.microsoft.com/office/powerpoint/2010/main" val="2717407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7ECCD-A608-47D1-BD32-5CF22066453D}"/>
              </a:ext>
            </a:extLst>
          </p:cNvPr>
          <p:cNvSpPr>
            <a:spLocks noGrp="1"/>
          </p:cNvSpPr>
          <p:nvPr>
            <p:ph type="title"/>
          </p:nvPr>
        </p:nvSpPr>
        <p:spPr>
          <a:xfrm>
            <a:off x="2915368" y="327025"/>
            <a:ext cx="8800381" cy="1325563"/>
          </a:xfrm>
        </p:spPr>
        <p:txBody>
          <a:bodyPr>
            <a:normAutofit/>
          </a:bodyPr>
          <a:lstStyle/>
          <a:p>
            <a:r>
              <a:rPr lang="en-GB" sz="4000" b="1" dirty="0">
                <a:solidFill>
                  <a:srgbClr val="0070C0"/>
                </a:solidFill>
              </a:rPr>
              <a:t>Bolton’s Virtual School </a:t>
            </a:r>
          </a:p>
        </p:txBody>
      </p:sp>
      <p:sp>
        <p:nvSpPr>
          <p:cNvPr id="3" name="Content Placeholder 2">
            <a:extLst>
              <a:ext uri="{FF2B5EF4-FFF2-40B4-BE49-F238E27FC236}">
                <a16:creationId xmlns:a16="http://schemas.microsoft.com/office/drawing/2014/main" id="{C49FB2DD-5991-4C0A-9BB7-FB30370611FD}"/>
              </a:ext>
            </a:extLst>
          </p:cNvPr>
          <p:cNvSpPr>
            <a:spLocks noGrp="1"/>
          </p:cNvSpPr>
          <p:nvPr>
            <p:ph idx="1"/>
          </p:nvPr>
        </p:nvSpPr>
        <p:spPr/>
        <p:txBody>
          <a:bodyPr>
            <a:normAutofit fontScale="92500" lnSpcReduction="10000"/>
          </a:bodyPr>
          <a:lstStyle/>
          <a:p>
            <a:pPr algn="just">
              <a:lnSpc>
                <a:spcPct val="100000"/>
              </a:lnSpc>
              <a:spcBef>
                <a:spcPts val="0"/>
              </a:spcBef>
              <a:buSzPct val="100000"/>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Arial" pitchFamily="34"/>
                <a:cs typeface="Arial" pitchFamily="34"/>
              </a:rPr>
              <a:t>We now have a new Virtual School team, to meet the needs of the looked after children in Bolton, focusing on inclusion and supporting them to get the most from their education experiences. </a:t>
            </a:r>
          </a:p>
          <a:p>
            <a:pPr algn="just">
              <a:lnSpc>
                <a:spcPct val="100000"/>
              </a:lnSpc>
              <a:spcBef>
                <a:spcPts val="0"/>
              </a:spcBef>
              <a:buSzPct val="100000"/>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Arial" pitchFamily="34"/>
                <a:cs typeface="Arial" pitchFamily="34"/>
              </a:rPr>
              <a:t>All </a:t>
            </a:r>
            <a:r>
              <a:rPr lang="en-GB" sz="2800" b="0" i="1" u="none" strike="noStrike" kern="1200" cap="none" spc="0" baseline="0" dirty="0">
                <a:solidFill>
                  <a:srgbClr val="000000"/>
                </a:solidFill>
                <a:uFillTx/>
                <a:latin typeface="Arial" pitchFamily="34"/>
                <a:cs typeface="Arial" pitchFamily="34"/>
              </a:rPr>
              <a:t>new</a:t>
            </a:r>
            <a:r>
              <a:rPr lang="en-GB" sz="2800" b="0" i="0" u="none" strike="noStrike" kern="1200" cap="none" spc="0" baseline="0" dirty="0">
                <a:solidFill>
                  <a:srgbClr val="000000"/>
                </a:solidFill>
                <a:uFillTx/>
                <a:latin typeface="Arial" pitchFamily="34"/>
                <a:cs typeface="Arial" pitchFamily="34"/>
              </a:rPr>
              <a:t> members of the team are qualified teachers and have experience within schools and Local Authorities. </a:t>
            </a:r>
          </a:p>
          <a:p>
            <a:pPr marL="0" indent="0" algn="just">
              <a:lnSpc>
                <a:spcPct val="100000"/>
              </a:lnSpc>
              <a:spcBef>
                <a:spcPts val="0"/>
              </a:spcBef>
              <a:buSzPct val="100000"/>
              <a:buNone/>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Arial" pitchFamily="34"/>
              <a:cs typeface="Arial" pitchFamily="34"/>
            </a:endParaRPr>
          </a:p>
          <a:p>
            <a:pPr algn="just">
              <a:lnSpc>
                <a:spcPct val="100000"/>
              </a:lnSpc>
              <a:spcBef>
                <a:spcPts val="0"/>
              </a:spcBef>
              <a:buSzPct val="100000"/>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Arial" pitchFamily="34"/>
                <a:cs typeface="Arial" pitchFamily="34"/>
              </a:rPr>
              <a:t>You should have the names and contact details of the team but we also have a generic inbox which is managed by the Head and Deputy Head: </a:t>
            </a:r>
            <a:r>
              <a:rPr lang="en-GB" sz="2800" b="0" i="0" u="none" strike="noStrike" kern="1200" cap="none" spc="0" baseline="0" dirty="0">
                <a:solidFill>
                  <a:srgbClr val="000000"/>
                </a:solidFill>
                <a:uFillTx/>
                <a:latin typeface="Arial" pitchFamily="34"/>
                <a:cs typeface="Arial" pitchFamily="34"/>
                <a:hlinkClick r:id="rId2"/>
              </a:rPr>
              <a:t>virtual.school@bolton.gov.uk</a:t>
            </a:r>
            <a:endParaRPr lang="en-GB" sz="2800" b="0" i="0" u="none" strike="noStrike" kern="1200" cap="none" spc="0" baseline="0" dirty="0">
              <a:solidFill>
                <a:srgbClr val="000000"/>
              </a:solidFill>
              <a:uFillTx/>
              <a:latin typeface="Arial" pitchFamily="34"/>
              <a:cs typeface="Arial" pitchFamily="34"/>
            </a:endParaRPr>
          </a:p>
          <a:p>
            <a:pPr marL="0" indent="0" algn="just">
              <a:lnSpc>
                <a:spcPct val="100000"/>
              </a:lnSpc>
              <a:spcBef>
                <a:spcPts val="0"/>
              </a:spcBef>
              <a:buSzPct val="100000"/>
              <a:buNone/>
              <a:defRPr sz="1800" b="0" i="0" u="none" strike="noStrike" kern="0" cap="none" spc="0" baseline="0">
                <a:solidFill>
                  <a:srgbClr val="000000"/>
                </a:solidFill>
                <a:uFillTx/>
              </a:defRPr>
            </a:pPr>
            <a:endParaRPr lang="en-GB" dirty="0">
              <a:solidFill>
                <a:srgbClr val="000000"/>
              </a:solidFill>
              <a:latin typeface="Arial" pitchFamily="34"/>
              <a:cs typeface="Arial" pitchFamily="34"/>
            </a:endParaRPr>
          </a:p>
          <a:p>
            <a:pPr algn="just">
              <a:lnSpc>
                <a:spcPct val="100000"/>
              </a:lnSpc>
              <a:spcBef>
                <a:spcPts val="0"/>
              </a:spcBef>
              <a:buSzPct val="100000"/>
              <a:defRPr sz="1800" b="0" i="0" u="none" strike="noStrike" kern="0" cap="none" spc="0" baseline="0">
                <a:solidFill>
                  <a:srgbClr val="000000"/>
                </a:solidFill>
                <a:uFillTx/>
              </a:defRPr>
            </a:pPr>
            <a:r>
              <a:rPr lang="en-GB" sz="2800" b="0" i="1" u="none" strike="noStrike" kern="1200" cap="none" spc="0" baseline="0" dirty="0">
                <a:solidFill>
                  <a:srgbClr val="0070C0"/>
                </a:solidFill>
                <a:uFillTx/>
                <a:latin typeface="Arial" pitchFamily="34"/>
                <a:cs typeface="Arial" pitchFamily="34"/>
              </a:rPr>
              <a:t>Please get in touch with your Virtual School Lead or via the address above should you have any queries at all.</a:t>
            </a:r>
            <a:endParaRPr lang="en-GB" sz="2800" b="0" i="1" u="none" strike="noStrike" kern="1200" cap="none" spc="0" baseline="0" dirty="0">
              <a:solidFill>
                <a:srgbClr val="0070C0"/>
              </a:solidFill>
              <a:uFillTx/>
              <a:latin typeface="Arial" pitchFamily="34"/>
            </a:endParaRPr>
          </a:p>
          <a:p>
            <a:pPr marL="0" indent="0">
              <a:buNone/>
            </a:pPr>
            <a:endParaRPr lang="en-GB" dirty="0"/>
          </a:p>
        </p:txBody>
      </p:sp>
    </p:spTree>
    <p:extLst>
      <p:ext uri="{BB962C8B-B14F-4D97-AF65-F5344CB8AC3E}">
        <p14:creationId xmlns:p14="http://schemas.microsoft.com/office/powerpoint/2010/main" val="3701999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53126-30A0-4E07-8766-D3A375255DB8}"/>
              </a:ext>
            </a:extLst>
          </p:cNvPr>
          <p:cNvSpPr>
            <a:spLocks noGrp="1"/>
          </p:cNvSpPr>
          <p:nvPr>
            <p:ph type="title"/>
          </p:nvPr>
        </p:nvSpPr>
        <p:spPr>
          <a:xfrm>
            <a:off x="2457724" y="262416"/>
            <a:ext cx="8800381" cy="1325563"/>
          </a:xfrm>
        </p:spPr>
        <p:txBody>
          <a:bodyPr/>
          <a:lstStyle/>
          <a:p>
            <a:r>
              <a:rPr lang="en-GB" b="1" dirty="0">
                <a:solidFill>
                  <a:srgbClr val="0070C0"/>
                </a:solidFill>
              </a:rPr>
              <a:t>Bolton’s Virtual School – </a:t>
            </a:r>
            <a:r>
              <a:rPr lang="en-GB" sz="2000" b="1" dirty="0">
                <a:solidFill>
                  <a:srgbClr val="0070C0"/>
                </a:solidFill>
              </a:rPr>
              <a:t>update on the team and their priorities </a:t>
            </a:r>
          </a:p>
        </p:txBody>
      </p:sp>
      <p:graphicFrame>
        <p:nvGraphicFramePr>
          <p:cNvPr id="20" name="Diagram 19">
            <a:extLst>
              <a:ext uri="{FF2B5EF4-FFF2-40B4-BE49-F238E27FC236}">
                <a16:creationId xmlns:a16="http://schemas.microsoft.com/office/drawing/2014/main" id="{2DE13A7E-4503-4428-9C1D-83C8BFDF7C2E}"/>
              </a:ext>
            </a:extLst>
          </p:cNvPr>
          <p:cNvGraphicFramePr/>
          <p:nvPr/>
        </p:nvGraphicFramePr>
        <p:xfrm>
          <a:off x="485900" y="889682"/>
          <a:ext cx="10697777" cy="6230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D99A04C5-6FDA-4548-B508-6CDC6F11B45C}"/>
              </a:ext>
            </a:extLst>
          </p:cNvPr>
          <p:cNvSpPr/>
          <p:nvPr/>
        </p:nvSpPr>
        <p:spPr>
          <a:xfrm>
            <a:off x="3232298" y="4827181"/>
            <a:ext cx="8314660" cy="16055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All new members of staff, including the Head and Deputy  Head have QTS and experience of working in schools, some in Local authorities  to ensure effective challenge and support to schools and expertise in supporting our children.</a:t>
            </a:r>
          </a:p>
        </p:txBody>
      </p:sp>
    </p:spTree>
    <p:extLst>
      <p:ext uri="{BB962C8B-B14F-4D97-AF65-F5344CB8AC3E}">
        <p14:creationId xmlns:p14="http://schemas.microsoft.com/office/powerpoint/2010/main" val="1500772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0" grpId="0">
        <p:bldAsOne/>
      </p:bldGraphic>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40D10-7277-4183-B59C-6B2464567D56}"/>
              </a:ext>
            </a:extLst>
          </p:cNvPr>
          <p:cNvSpPr>
            <a:spLocks noGrp="1"/>
          </p:cNvSpPr>
          <p:nvPr>
            <p:ph type="title"/>
          </p:nvPr>
        </p:nvSpPr>
        <p:spPr>
          <a:xfrm>
            <a:off x="2148396" y="365125"/>
            <a:ext cx="9747682" cy="1325563"/>
          </a:xfrm>
        </p:spPr>
        <p:txBody>
          <a:bodyPr>
            <a:normAutofit fontScale="90000"/>
          </a:bodyPr>
          <a:lstStyle/>
          <a:p>
            <a:r>
              <a:rPr lang="en-GB" sz="4400" b="1" dirty="0">
                <a:solidFill>
                  <a:srgbClr val="00B0F0"/>
                </a:solidFill>
              </a:rPr>
              <a:t>Virtual School Head – Lindsay Nelson </a:t>
            </a:r>
            <a:r>
              <a:rPr lang="en-GB" sz="4400" b="1" dirty="0">
                <a:solidFill>
                  <a:srgbClr val="00B0F0"/>
                </a:solidFill>
                <a:effectLst/>
              </a:rPr>
              <a:t> </a:t>
            </a:r>
            <a:br>
              <a:rPr lang="en-GB" sz="4400" b="1" dirty="0">
                <a:solidFill>
                  <a:srgbClr val="00B0F0"/>
                </a:solidFill>
                <a:effectLst/>
              </a:rPr>
            </a:br>
            <a:endParaRPr lang="en-GB" dirty="0"/>
          </a:p>
        </p:txBody>
      </p:sp>
      <p:sp>
        <p:nvSpPr>
          <p:cNvPr id="3" name="Content Placeholder 2">
            <a:extLst>
              <a:ext uri="{FF2B5EF4-FFF2-40B4-BE49-F238E27FC236}">
                <a16:creationId xmlns:a16="http://schemas.microsoft.com/office/drawing/2014/main" id="{B1A567CB-429B-4371-B89B-3BFB9C4C4C06}"/>
              </a:ext>
            </a:extLst>
          </p:cNvPr>
          <p:cNvSpPr>
            <a:spLocks noGrp="1"/>
          </p:cNvSpPr>
          <p:nvPr>
            <p:ph idx="1"/>
          </p:nvPr>
        </p:nvSpPr>
        <p:spPr>
          <a:xfrm>
            <a:off x="327803" y="1091953"/>
            <a:ext cx="8949361" cy="5663954"/>
          </a:xfrm>
        </p:spPr>
        <p:txBody>
          <a:bodyPr>
            <a:normAutofit fontScale="62500" lnSpcReduction="20000"/>
          </a:bodyPr>
          <a:lstStyle/>
          <a:p>
            <a:pPr marL="0" indent="0" algn="ctr">
              <a:lnSpc>
                <a:spcPct val="120000"/>
              </a:lnSpc>
              <a:buNone/>
            </a:pPr>
            <a:r>
              <a:rPr lang="en-GB" sz="2200" i="1" dirty="0">
                <a:effectLst/>
              </a:rPr>
              <a:t>I joined Bolton as Virtual School Head in December 2020, my role is to oversee the education of looked after and previously looked after children. I am a qualified secondary teacher with Senior Leadership experience. My specialism was originally Art and Textiles before specialising within inclusion and becoming Inclusion Manager in a busy Manchester City Centre Secondary school. Where I supported vulnerable pupils and families running the on-site Nurture Provision, trying to prevent exclusions where possible. In 2014 I left mainstream education and joined Trafford’s Virtual School Team as Deputy Head, the last six years of my career have been focusing on the educational needs of looked after children and working closely with education provisions from Early Years to University to narrow the gap within attainment and ensuring Trafford’s Virtual School team continued to have high aspirations for our cohort. </a:t>
            </a:r>
          </a:p>
          <a:p>
            <a:pPr marL="0" indent="0">
              <a:buNone/>
            </a:pPr>
            <a:r>
              <a:rPr lang="en-GB" sz="2800" b="1" dirty="0">
                <a:effectLst/>
              </a:rPr>
              <a:t>As Virtual School Head I am the strategic lead within Bolton ensuring that arrangements are in place to improve the educational experiences and outcomes for our looked after children, including those placed outside out of borough. There are six key operational areas I manage:</a:t>
            </a:r>
          </a:p>
          <a:p>
            <a:pPr marL="0" indent="0">
              <a:buNone/>
            </a:pPr>
            <a:r>
              <a:rPr lang="en-GB" sz="2800" b="1" dirty="0">
                <a:effectLst/>
              </a:rPr>
              <a:t>• know who is on the roll of Bolton’s Virtual School</a:t>
            </a:r>
          </a:p>
          <a:p>
            <a:pPr marL="0" indent="0">
              <a:buNone/>
            </a:pPr>
            <a:r>
              <a:rPr lang="en-GB" sz="2800" b="1" dirty="0">
                <a:effectLst/>
              </a:rPr>
              <a:t>• know where our looked after children live and where they go to school </a:t>
            </a:r>
          </a:p>
          <a:p>
            <a:pPr marL="0" indent="0">
              <a:buNone/>
            </a:pPr>
            <a:r>
              <a:rPr lang="en-GB" sz="2800" b="1" dirty="0">
                <a:effectLst/>
              </a:rPr>
              <a:t>• know, at any time, how they are doing and be able to say if that is good enough </a:t>
            </a:r>
          </a:p>
          <a:p>
            <a:pPr marL="0" indent="0">
              <a:buNone/>
            </a:pPr>
            <a:r>
              <a:rPr lang="en-GB" sz="2800" b="1" dirty="0">
                <a:effectLst/>
              </a:rPr>
              <a:t>• determine what actions to take if they are not doing well enough</a:t>
            </a:r>
          </a:p>
          <a:p>
            <a:pPr marL="0" indent="0">
              <a:buNone/>
            </a:pPr>
            <a:r>
              <a:rPr lang="en-GB" sz="2800" b="1" dirty="0">
                <a:effectLst/>
              </a:rPr>
              <a:t> • evaluate the impact of actions taken to improve attainment and progress</a:t>
            </a:r>
            <a:endParaRPr lang="en-GB" sz="2800" b="1" dirty="0"/>
          </a:p>
          <a:p>
            <a:pPr marL="0" indent="0">
              <a:buNone/>
            </a:pPr>
            <a:r>
              <a:rPr lang="en-GB" sz="2800" b="1" dirty="0">
                <a:effectLst/>
              </a:rPr>
              <a:t>• understand their accountabilities and how their school will be inspected and it’s impact judged. </a:t>
            </a:r>
          </a:p>
          <a:p>
            <a:pPr marL="0" indent="0" algn="ctr">
              <a:lnSpc>
                <a:spcPct val="120000"/>
              </a:lnSpc>
              <a:buNone/>
            </a:pPr>
            <a:endParaRPr lang="en-GB" sz="2800" i="1" dirty="0">
              <a:effectLst/>
            </a:endParaRPr>
          </a:p>
          <a:p>
            <a:pPr marL="0" indent="0">
              <a:buNone/>
            </a:pPr>
            <a:endParaRPr lang="en-GB" sz="2800" dirty="0">
              <a:effectLst/>
            </a:endParaRPr>
          </a:p>
          <a:p>
            <a:pPr marL="0" indent="0">
              <a:buNone/>
            </a:pPr>
            <a:endParaRPr lang="en-GB" sz="2800" dirty="0">
              <a:effectLst/>
            </a:endParaRPr>
          </a:p>
          <a:p>
            <a:endParaRPr lang="en-GB" dirty="0"/>
          </a:p>
        </p:txBody>
      </p:sp>
      <p:pic>
        <p:nvPicPr>
          <p:cNvPr id="4" name="Picture 2" descr="A picture containing person, indoor&#10;&#10;Description automatically generated">
            <a:extLst>
              <a:ext uri="{FF2B5EF4-FFF2-40B4-BE49-F238E27FC236}">
                <a16:creationId xmlns:a16="http://schemas.microsoft.com/office/drawing/2014/main" id="{1177F372-74DF-4291-B02C-49F10CBE151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99" b="26200"/>
          <a:stretch/>
        </p:blipFill>
        <p:spPr bwMode="auto">
          <a:xfrm>
            <a:off x="9451760" y="1376342"/>
            <a:ext cx="2444318" cy="205265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658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C3F72-A158-4FC0-835C-D847490FEC35}"/>
              </a:ext>
            </a:extLst>
          </p:cNvPr>
          <p:cNvSpPr>
            <a:spLocks noGrp="1"/>
          </p:cNvSpPr>
          <p:nvPr>
            <p:ph type="title"/>
          </p:nvPr>
        </p:nvSpPr>
        <p:spPr>
          <a:xfrm>
            <a:off x="2194132" y="267424"/>
            <a:ext cx="8447927" cy="1450443"/>
          </a:xfrm>
        </p:spPr>
        <p:txBody>
          <a:bodyPr anchor="b">
            <a:normAutofit/>
          </a:bodyPr>
          <a:lstStyle/>
          <a:p>
            <a:r>
              <a:rPr lang="en-GB" b="1" dirty="0">
                <a:solidFill>
                  <a:srgbClr val="00B0F0"/>
                </a:solidFill>
              </a:rPr>
              <a:t>Deputy Head – Catherine Hobnay </a:t>
            </a:r>
            <a:br>
              <a:rPr lang="en-GB" b="1" dirty="0">
                <a:solidFill>
                  <a:srgbClr val="00B0F0"/>
                </a:solidFill>
              </a:rPr>
            </a:br>
            <a:endParaRPr lang="en-GB" dirty="0">
              <a:solidFill>
                <a:srgbClr val="00B0F0"/>
              </a:solidFill>
            </a:endParaRPr>
          </a:p>
        </p:txBody>
      </p:sp>
      <p:pic>
        <p:nvPicPr>
          <p:cNvPr id="4" name="Picture 2">
            <a:extLst>
              <a:ext uri="{FF2B5EF4-FFF2-40B4-BE49-F238E27FC236}">
                <a16:creationId xmlns:a16="http://schemas.microsoft.com/office/drawing/2014/main" id="{91FC7220-BCE1-4593-AB68-6B665F15AD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3682" r="2" b="15809"/>
          <a:stretch/>
        </p:blipFill>
        <p:spPr bwMode="auto">
          <a:xfrm>
            <a:off x="8376162" y="1407488"/>
            <a:ext cx="3381641" cy="272833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Text Placeholder 3">
            <a:extLst>
              <a:ext uri="{FF2B5EF4-FFF2-40B4-BE49-F238E27FC236}">
                <a16:creationId xmlns:a16="http://schemas.microsoft.com/office/drawing/2014/main" id="{150ADBF6-F820-4FD5-8DD9-D8013BF7C6ED}"/>
              </a:ext>
            </a:extLst>
          </p:cNvPr>
          <p:cNvSpPr>
            <a:spLocks noGrp="1"/>
          </p:cNvSpPr>
          <p:nvPr>
            <p:ph type="body" sz="half" idx="2"/>
          </p:nvPr>
        </p:nvSpPr>
        <p:spPr>
          <a:xfrm>
            <a:off x="204187" y="1685260"/>
            <a:ext cx="8043169" cy="3454874"/>
          </a:xfrm>
        </p:spPr>
        <p:txBody>
          <a:bodyPr>
            <a:normAutofit/>
          </a:bodyPr>
          <a:lstStyle/>
          <a:p>
            <a:pPr algn="ctr"/>
            <a:r>
              <a:rPr lang="en-GB" sz="1800" i="1" dirty="0">
                <a:effectLst/>
                <a:latin typeface="Calibri" panose="020F0502020204030204" pitchFamily="34" charset="0"/>
                <a:ea typeface="Times New Roman" panose="02020603050405020304" pitchFamily="18" charset="0"/>
              </a:rPr>
              <a:t>I am a qualified Secondary teacher with 10 years teaching and middle leadership experience in a Tameside school. My specialism was Science with additional pastoral leadership roles as a year group progress manager, transition lead and head of Key Stage 3. I left mainstream education in 2014 and took on a management role within a Private Early Years setting, before joining Oldham Council as a SEND Officer. I have since progressed to being Senior SEND Officer focussing on the borough’s improvement journey towards the best outcomes for children and young people with SEND and EHCPs. As a result I have worked very closely with schools, SENDCOs, health colleagues and also with the Oldham Virtual School to ensure CLA with SEND receive the highest quality education and best possible outcomes. </a:t>
            </a:r>
            <a:endParaRPr lang="en-GB" sz="1800" i="1" dirty="0">
              <a:effectLst/>
              <a:latin typeface="Calibri" panose="020F0502020204030204" pitchFamily="34" charset="0"/>
              <a:ea typeface="Calibri" panose="020F0502020204030204" pitchFamily="34" charset="0"/>
            </a:endParaRPr>
          </a:p>
          <a:p>
            <a:endParaRPr lang="en-US" dirty="0"/>
          </a:p>
        </p:txBody>
      </p:sp>
      <p:sp>
        <p:nvSpPr>
          <p:cNvPr id="7" name="TextBox 6">
            <a:extLst>
              <a:ext uri="{FF2B5EF4-FFF2-40B4-BE49-F238E27FC236}">
                <a16:creationId xmlns:a16="http://schemas.microsoft.com/office/drawing/2014/main" id="{9E59961E-EBA8-4064-A82A-B62366C0114E}"/>
              </a:ext>
            </a:extLst>
          </p:cNvPr>
          <p:cNvSpPr txBox="1"/>
          <p:nvPr/>
        </p:nvSpPr>
        <p:spPr>
          <a:xfrm>
            <a:off x="0" y="4573349"/>
            <a:ext cx="11682422" cy="1754326"/>
          </a:xfrm>
          <a:prstGeom prst="rect">
            <a:avLst/>
          </a:prstGeom>
          <a:noFill/>
        </p:spPr>
        <p:txBody>
          <a:bodyPr wrap="square">
            <a:spAutoFit/>
          </a:bodyPr>
          <a:lstStyle/>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To support the Virtual School Head in the overall management and leadership of the Virtual School and delivering a range of services to promote the education of Looked and Previously Looked After Children.</a:t>
            </a:r>
            <a:endParaRPr lang="en-GB" b="1" i="0" u="none" strike="noStrike" kern="1200" cap="none" spc="0" baseline="0" dirty="0">
              <a:uFillTx/>
            </a:endParaRPr>
          </a:p>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To be responsible for day-to-day leadership and management of PEP Caseworkers and Post-16 Advisor.</a:t>
            </a:r>
            <a:endParaRPr lang="en-GB" b="1" i="0" u="none" strike="noStrike" kern="1200" cap="none" spc="0" baseline="0" dirty="0">
              <a:uFillTx/>
            </a:endParaRPr>
          </a:p>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To be responsible for the Quality Assurance of Personal Education Plans.</a:t>
            </a:r>
            <a:endParaRPr lang="en-GB" b="1" i="0" u="none" strike="noStrike" kern="1200" cap="none" spc="0" baseline="0" dirty="0">
              <a:uFillTx/>
            </a:endParaRPr>
          </a:p>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Catherine will </a:t>
            </a:r>
            <a:r>
              <a:rPr lang="en-US" b="1" i="0" u="none" strike="noStrike" kern="1200" cap="none" spc="0" baseline="0" dirty="0" err="1">
                <a:uFillTx/>
              </a:rPr>
              <a:t>deputise</a:t>
            </a:r>
            <a:r>
              <a:rPr lang="en-US" b="1" i="0" u="none" strike="noStrike" kern="1200" cap="none" spc="0" baseline="0" dirty="0">
                <a:uFillTx/>
              </a:rPr>
              <a:t> for the Virtual School Head as appropriate at strategic meetings and in management of the Virtual School team.</a:t>
            </a:r>
          </a:p>
        </p:txBody>
      </p:sp>
    </p:spTree>
    <p:extLst>
      <p:ext uri="{BB962C8B-B14F-4D97-AF65-F5344CB8AC3E}">
        <p14:creationId xmlns:p14="http://schemas.microsoft.com/office/powerpoint/2010/main" val="1970653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2B325-B609-4FDC-ACED-72F83C639B95}"/>
              </a:ext>
            </a:extLst>
          </p:cNvPr>
          <p:cNvSpPr>
            <a:spLocks noGrp="1"/>
          </p:cNvSpPr>
          <p:nvPr>
            <p:ph type="title"/>
          </p:nvPr>
        </p:nvSpPr>
        <p:spPr/>
        <p:txBody>
          <a:bodyPr/>
          <a:lstStyle/>
          <a:p>
            <a:r>
              <a:rPr lang="en-GB" dirty="0">
                <a:solidFill>
                  <a:srgbClr val="00B0F0"/>
                </a:solidFill>
              </a:rPr>
              <a:t>SEND Lead – Alexis Holt-Garner</a:t>
            </a:r>
            <a:br>
              <a:rPr lang="en-GB" dirty="0">
                <a:solidFill>
                  <a:srgbClr val="00B0F0"/>
                </a:solidFill>
              </a:rPr>
            </a:br>
            <a:endParaRPr lang="en-GB" dirty="0">
              <a:solidFill>
                <a:srgbClr val="00B0F0"/>
              </a:solidFill>
            </a:endParaRPr>
          </a:p>
        </p:txBody>
      </p:sp>
      <p:sp>
        <p:nvSpPr>
          <p:cNvPr id="3" name="Content Placeholder 2">
            <a:extLst>
              <a:ext uri="{FF2B5EF4-FFF2-40B4-BE49-F238E27FC236}">
                <a16:creationId xmlns:a16="http://schemas.microsoft.com/office/drawing/2014/main" id="{5F621213-1CA4-4BF4-B01C-E3B3C8DB6D47}"/>
              </a:ext>
            </a:extLst>
          </p:cNvPr>
          <p:cNvSpPr>
            <a:spLocks noGrp="1"/>
          </p:cNvSpPr>
          <p:nvPr>
            <p:ph idx="1"/>
          </p:nvPr>
        </p:nvSpPr>
        <p:spPr>
          <a:xfrm>
            <a:off x="203518" y="3570951"/>
            <a:ext cx="8638641" cy="2921924"/>
          </a:xfrm>
        </p:spPr>
        <p:txBody>
          <a:bodyPr>
            <a:normAutofit fontScale="55000" lnSpcReduction="20000"/>
          </a:bodyPr>
          <a:lstStyle/>
          <a:p>
            <a:pPr marL="285750" marR="0" lvl="0" indent="-285750" algn="l" defTabSz="914400" rtl="0" fontAlgn="auto" hangingPunct="1">
              <a:lnSpc>
                <a:spcPct val="115000"/>
              </a:lnSpc>
              <a:spcBef>
                <a:spcPts val="0"/>
              </a:spcBef>
              <a:spcAft>
                <a:spcPts val="100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cs typeface="Times New Roman" pitchFamily="18"/>
              </a:rPr>
              <a:t>To support the Virtual School Head in ensuring that Bolton Council fulfils its statutory duties in promoting the education of looked after and previously looked after children.</a:t>
            </a:r>
            <a:endParaRPr lang="en-GB" sz="2800" b="1" i="0" u="none" strike="noStrike" kern="1200" cap="none" spc="0" baseline="0" dirty="0">
              <a:solidFill>
                <a:srgbClr val="000000"/>
              </a:solidFill>
              <a:uFillTx/>
              <a:latin typeface="Calibri" pitchFamily="34"/>
              <a:ea typeface="Calibri" pitchFamily="34"/>
              <a:cs typeface="Times New Roman" pitchFamily="18"/>
            </a:endParaRPr>
          </a:p>
          <a:p>
            <a:pPr marL="285750" marR="0" lvl="0" indent="-285750" algn="just" defTabSz="914400" rtl="0" fontAlgn="auto" hangingPunct="1">
              <a:lnSpc>
                <a:spcPct val="115000"/>
              </a:lnSpc>
              <a:spcBef>
                <a:spcPts val="0"/>
              </a:spcBef>
              <a:spcAft>
                <a:spcPts val="100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cs typeface="Times New Roman" pitchFamily="18"/>
              </a:rPr>
              <a:t> To provide guidance and support with arrangements associated with the identification, information gathering, assessment, provision, and review and monitoring for looked after and previously looked after children and young people with special educational needs.</a:t>
            </a:r>
            <a:endParaRPr lang="en-GB" sz="2800" b="1" i="0" u="none" strike="noStrike" kern="1200" cap="none" spc="0" baseline="0" dirty="0">
              <a:solidFill>
                <a:srgbClr val="000000"/>
              </a:solidFill>
              <a:uFillTx/>
              <a:latin typeface="Calibri" pitchFamily="34"/>
              <a:ea typeface="Calibri" pitchFamily="34"/>
              <a:cs typeface="Times New Roman" pitchFamily="18"/>
            </a:endParaRPr>
          </a:p>
          <a:p>
            <a:pPr marL="285750" marR="0" lvl="0" indent="-285750" algn="just" defTabSz="914400" rtl="0" fontAlgn="auto" hangingPunct="1">
              <a:lnSpc>
                <a:spcPct val="115000"/>
              </a:lnSpc>
              <a:spcBef>
                <a:spcPts val="0"/>
              </a:spcBef>
              <a:spcAft>
                <a:spcPts val="100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cs typeface="Times New Roman" pitchFamily="18"/>
              </a:rPr>
              <a:t>To take a lead in cases of looked after children who have EHC Plans or where plans are in process.</a:t>
            </a:r>
            <a:endParaRPr lang="en-GB" sz="2800" b="1" i="0" u="none" strike="noStrike" kern="1200" cap="none" spc="0" baseline="0" dirty="0">
              <a:solidFill>
                <a:srgbClr val="000000"/>
              </a:solidFill>
              <a:uFillTx/>
              <a:latin typeface="Calibri" pitchFamily="34"/>
              <a:ea typeface="Calibri" pitchFamily="34"/>
              <a:cs typeface="Times New Roman" pitchFamily="18"/>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rPr>
              <a:t>To attend SEN Panel within Bolton and other Local Authorities to ensure efficient information sharing and seamless processes.</a:t>
            </a:r>
            <a:endParaRPr lang="en-GB" sz="2800" b="1" i="0" u="none" strike="noStrike" kern="1200" cap="none" spc="0" baseline="0" dirty="0">
              <a:solidFill>
                <a:srgbClr val="000000"/>
              </a:solidFill>
              <a:uFillTx/>
              <a:latin typeface="Arial" pitchFamily="34"/>
              <a:ea typeface="Times New Roman" pitchFamily="18"/>
              <a:cs typeface="Times New Roman" pitchFamily="18"/>
            </a:endParaRPr>
          </a:p>
          <a:p>
            <a:pPr marL="0" indent="0">
              <a:buNone/>
            </a:pPr>
            <a:endParaRPr lang="en-GB" dirty="0"/>
          </a:p>
        </p:txBody>
      </p:sp>
      <p:sp>
        <p:nvSpPr>
          <p:cNvPr id="5" name="TextBox 4">
            <a:extLst>
              <a:ext uri="{FF2B5EF4-FFF2-40B4-BE49-F238E27FC236}">
                <a16:creationId xmlns:a16="http://schemas.microsoft.com/office/drawing/2014/main" id="{2E73FB72-ED8A-427E-AA2E-7AEADE46A037}"/>
              </a:ext>
            </a:extLst>
          </p:cNvPr>
          <p:cNvSpPr txBox="1"/>
          <p:nvPr/>
        </p:nvSpPr>
        <p:spPr>
          <a:xfrm>
            <a:off x="502629" y="1575566"/>
            <a:ext cx="8428306" cy="1815882"/>
          </a:xfrm>
          <a:prstGeom prst="rect">
            <a:avLst/>
          </a:prstGeom>
          <a:noFill/>
        </p:spPr>
        <p:txBody>
          <a:bodyPr wrap="square" rtlCol="0">
            <a:spAutoFit/>
          </a:bodyPr>
          <a:lstStyle/>
          <a:p>
            <a:pPr>
              <a:spcAft>
                <a:spcPts val="800"/>
              </a:spcAft>
            </a:pPr>
            <a:r>
              <a:rPr lang="en-GB" sz="1400" i="1" dirty="0">
                <a:latin typeface="Calibri" panose="020F0502020204030204" pitchFamily="34" charset="0"/>
                <a:ea typeface="Calibri" panose="020F0502020204030204" pitchFamily="34" charset="0"/>
              </a:rPr>
              <a:t>	</a:t>
            </a:r>
            <a:r>
              <a:rPr lang="en-GB" sz="1400" i="1" dirty="0">
                <a:effectLst/>
                <a:latin typeface="Calibri" panose="020F0502020204030204" pitchFamily="34" charset="0"/>
                <a:ea typeface="Calibri" panose="020F0502020204030204" pitchFamily="34" charset="0"/>
              </a:rPr>
              <a:t>I have worked in a variety of Special Education Needs schools as well as working as SENCO in a mainstream Secondary school. I am a fully qualified SENCO who has been working on the Senior Leadership Team in my current SEMH (Social, Emotional and Mental Health) school. I have written Education Health and Care Plans (EHCPs) for Tameside Council and I have worked with students with differing needs, including those with Profound Multiple Learning Difficulties, Autism and students in mainstream with Dyslexia. I have created networks for SENCOs and Designated Teacher’s to share best practice as well as support each other and I look forward to working with a variety of colleagues in Bolton to ensure high levels of support for looked after and previously looked after children.   </a:t>
            </a:r>
          </a:p>
        </p:txBody>
      </p:sp>
      <p:pic>
        <p:nvPicPr>
          <p:cNvPr id="9" name="Picture 8" descr="A person smiling for the camera&#10;&#10;Description automatically generated with low confidence">
            <a:extLst>
              <a:ext uri="{FF2B5EF4-FFF2-40B4-BE49-F238E27FC236}">
                <a16:creationId xmlns:a16="http://schemas.microsoft.com/office/drawing/2014/main" id="{5F44F538-0F42-415C-8B03-8539F927A9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0" y="1087322"/>
            <a:ext cx="2634147" cy="4004886"/>
          </a:xfrm>
          <a:prstGeom prst="rect">
            <a:avLst/>
          </a:prstGeom>
        </p:spPr>
      </p:pic>
    </p:spTree>
    <p:extLst>
      <p:ext uri="{BB962C8B-B14F-4D97-AF65-F5344CB8AC3E}">
        <p14:creationId xmlns:p14="http://schemas.microsoft.com/office/powerpoint/2010/main" val="3906411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50D5A-AAAA-47F6-8AD0-05E1DBD31B03}"/>
              </a:ext>
            </a:extLst>
          </p:cNvPr>
          <p:cNvSpPr>
            <a:spLocks noGrp="1"/>
          </p:cNvSpPr>
          <p:nvPr>
            <p:ph type="title"/>
          </p:nvPr>
        </p:nvSpPr>
        <p:spPr>
          <a:xfrm>
            <a:off x="2703090" y="457200"/>
            <a:ext cx="6973570" cy="1600200"/>
          </a:xfrm>
        </p:spPr>
        <p:txBody>
          <a:bodyPr>
            <a:noAutofit/>
          </a:bodyPr>
          <a:lstStyle/>
          <a:p>
            <a:r>
              <a:rPr lang="en-GB" sz="3300" b="1" dirty="0">
                <a:solidFill>
                  <a:srgbClr val="00B0F0"/>
                </a:solidFill>
              </a:rPr>
              <a:t>Secondary PEP Caseworker – Gillian Bentham </a:t>
            </a:r>
            <a:br>
              <a:rPr lang="en-GB" sz="3300" b="1" dirty="0">
                <a:solidFill>
                  <a:srgbClr val="00B0F0"/>
                </a:solidFill>
              </a:rPr>
            </a:br>
            <a:endParaRPr lang="en-GB" sz="3300" b="1" dirty="0">
              <a:solidFill>
                <a:srgbClr val="00B0F0"/>
              </a:solidFill>
            </a:endParaRPr>
          </a:p>
        </p:txBody>
      </p:sp>
      <p:sp>
        <p:nvSpPr>
          <p:cNvPr id="3" name="Content Placeholder 2">
            <a:extLst>
              <a:ext uri="{FF2B5EF4-FFF2-40B4-BE49-F238E27FC236}">
                <a16:creationId xmlns:a16="http://schemas.microsoft.com/office/drawing/2014/main" id="{1D00F89E-D330-4493-8036-2BE658C06BA6}"/>
              </a:ext>
            </a:extLst>
          </p:cNvPr>
          <p:cNvSpPr>
            <a:spLocks noGrp="1"/>
          </p:cNvSpPr>
          <p:nvPr>
            <p:ph idx="1"/>
          </p:nvPr>
        </p:nvSpPr>
        <p:spPr>
          <a:xfrm>
            <a:off x="258084" y="1839520"/>
            <a:ext cx="9152246" cy="4705110"/>
          </a:xfrm>
        </p:spPr>
        <p:txBody>
          <a:bodyPr>
            <a:normAutofit fontScale="85000" lnSpcReduction="10000"/>
          </a:bodyPr>
          <a:lstStyle/>
          <a:p>
            <a:pPr marL="0" indent="0" algn="ctr">
              <a:lnSpc>
                <a:spcPct val="110000"/>
              </a:lnSpc>
              <a:spcBef>
                <a:spcPts val="0"/>
              </a:spcBef>
              <a:buSzPct val="100000"/>
              <a:buNone/>
              <a:defRPr sz="1800" b="0" i="0" u="none" strike="noStrike" kern="0" cap="none" spc="0" baseline="0">
                <a:solidFill>
                  <a:srgbClr val="000000"/>
                </a:solidFill>
                <a:uFillTx/>
              </a:defRPr>
            </a:pPr>
            <a:r>
              <a:rPr lang="en-GB" sz="1800" dirty="0">
                <a:effectLst/>
                <a:latin typeface="Calibri" panose="020F0502020204030204" pitchFamily="34" charset="0"/>
                <a:ea typeface="Calibri" panose="020F0502020204030204" pitchFamily="34" charset="0"/>
              </a:rPr>
              <a:t> </a:t>
            </a:r>
            <a:r>
              <a:rPr lang="en-GB" sz="1800" i="1" dirty="0">
                <a:effectLst/>
                <a:latin typeface="Calibri" panose="020F0502020204030204" pitchFamily="34" charset="0"/>
                <a:ea typeface="Calibri" panose="020F0502020204030204" pitchFamily="34" charset="0"/>
              </a:rPr>
              <a:t>I have always worked in schools; firstly as an MFL teacher, then moved through the pastoral route to Head of Year, Deputy Headteacher and finally Safeguarding and Well-being Officer. I have always worked in Bolton and supported vulnerable students,  including working with the Virtual School and some of the team already. I  have experience of other virtual school's too with the Looked after children I have supported. I have lots of contacts in Bolton already and I am eager to get into schools and build a relationship with them so we can ensure our students are well supported and make the progress they need to get the best life chances they deserve.</a:t>
            </a:r>
          </a:p>
          <a:p>
            <a:pPr marL="342900" marR="0" lvl="0" indent="-342900" algn="l" defTabSz="914400" rtl="0" fontAlgn="auto" hangingPunct="1">
              <a:lnSpc>
                <a:spcPct val="110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endParaRPr lang="en-GB" dirty="0">
              <a:solidFill>
                <a:srgbClr val="000000"/>
              </a:solidFill>
              <a:latin typeface="Arial" pitchFamily="34"/>
              <a:ea typeface="Times New Roman" pitchFamily="18"/>
              <a:cs typeface="Arial" pitchFamily="34"/>
            </a:endParaRPr>
          </a:p>
          <a:p>
            <a:pPr marL="342900" marR="0" lvl="0" indent="-342900" algn="l" defTabSz="914400" rtl="0" fontAlgn="auto" hangingPunct="1">
              <a:lnSpc>
                <a:spcPct val="110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sz="2800" i="0" u="none" strike="noStrike" kern="1200" cap="none" spc="0" baseline="0" dirty="0">
                <a:solidFill>
                  <a:srgbClr val="000000"/>
                </a:solidFill>
                <a:uFillTx/>
                <a:latin typeface="Arial" pitchFamily="34"/>
                <a:ea typeface="Times New Roman" pitchFamily="18"/>
                <a:cs typeface="Arial" pitchFamily="34"/>
              </a:rPr>
              <a:t>Gill will be responsible for the Secondary cohort of looked after children, ensuring that termly PEP meetings are scheduled, completed within timescales and the personal education plan is a robust, living and working document. </a:t>
            </a:r>
          </a:p>
          <a:p>
            <a:pPr marL="0" marR="0" lvl="0" indent="0" algn="l" defTabSz="914400" rtl="0" fontAlgn="auto" hangingPunct="1">
              <a:lnSpc>
                <a:spcPct val="110000"/>
              </a:lnSpc>
              <a:spcBef>
                <a:spcPts val="0"/>
              </a:spcBef>
              <a:spcAft>
                <a:spcPts val="0"/>
              </a:spcAft>
              <a:buSzPct val="100000"/>
              <a:buNone/>
              <a:tabLst/>
              <a:defRPr sz="1800" b="0" i="0" u="none" strike="noStrike" kern="0" cap="none" spc="0" baseline="0">
                <a:solidFill>
                  <a:srgbClr val="000000"/>
                </a:solidFill>
                <a:uFillTx/>
              </a:defRPr>
            </a:pPr>
            <a:endParaRPr lang="en-GB" sz="2800" i="0" u="none" strike="noStrike" kern="1200" cap="none" spc="0" baseline="0" dirty="0">
              <a:solidFill>
                <a:srgbClr val="000000"/>
              </a:solidFill>
              <a:uFillTx/>
              <a:latin typeface="Arial" pitchFamily="34"/>
              <a:ea typeface="Times New Roman" pitchFamily="18"/>
              <a:cs typeface="Arial" pitchFamily="34"/>
            </a:endParaRPr>
          </a:p>
          <a:p>
            <a:pPr marL="342900" marR="0" lvl="0" indent="-342900" algn="l" defTabSz="914400" rtl="0" fontAlgn="auto" hangingPunct="1">
              <a:lnSpc>
                <a:spcPct val="110000"/>
              </a:lnSpc>
              <a:spcBef>
                <a:spcPts val="600"/>
              </a:spcBef>
              <a:spcAft>
                <a:spcPts val="0"/>
              </a:spcAft>
              <a:buSzPct val="100000"/>
              <a:buFont typeface="Symbol" pitchFamily="18"/>
              <a:buChar char=""/>
              <a:tabLst/>
              <a:defRPr sz="1800" b="0" i="0" u="none" strike="noStrike" kern="0" cap="none" spc="0" baseline="0">
                <a:solidFill>
                  <a:srgbClr val="000000"/>
                </a:solidFill>
                <a:uFillTx/>
              </a:defRPr>
            </a:pPr>
            <a:r>
              <a:rPr lang="en-GB" sz="2800" i="0" u="none" strike="noStrike" kern="1200" cap="none" spc="0" baseline="0" dirty="0">
                <a:solidFill>
                  <a:srgbClr val="000000"/>
                </a:solidFill>
                <a:uFillTx/>
                <a:latin typeface="Arial" pitchFamily="34"/>
                <a:ea typeface="Times New Roman" pitchFamily="18"/>
                <a:cs typeface="Arial" pitchFamily="34"/>
              </a:rPr>
              <a:t>Managing the Secondary cohort of looked after children and being responsible for promoting their educational achievements. </a:t>
            </a:r>
          </a:p>
          <a:p>
            <a:pPr marL="0" marR="0" lvl="0" indent="0" algn="l" defTabSz="914400" rtl="0" fontAlgn="auto" hangingPunct="1">
              <a:lnSpc>
                <a:spcPct val="110000"/>
              </a:lnSpc>
              <a:spcBef>
                <a:spcPts val="600"/>
              </a:spcBef>
              <a:spcAft>
                <a:spcPts val="0"/>
              </a:spcAft>
              <a:buSzPct val="100000"/>
              <a:buNone/>
              <a:tabLst/>
              <a:defRPr sz="1800" b="0" i="0" u="none" strike="noStrike" kern="0" cap="none" spc="0" baseline="0">
                <a:solidFill>
                  <a:srgbClr val="000000"/>
                </a:solidFill>
                <a:uFillTx/>
              </a:defRPr>
            </a:pPr>
            <a:endParaRPr lang="en-GB" sz="2800" i="0" u="none" strike="noStrike" kern="1200" cap="none" spc="0" baseline="0" dirty="0">
              <a:solidFill>
                <a:srgbClr val="000000"/>
              </a:solidFill>
              <a:uFillTx/>
              <a:latin typeface="Arial" pitchFamily="34"/>
              <a:ea typeface="Times New Roman" pitchFamily="18"/>
              <a:cs typeface="Arial" pitchFamily="34"/>
            </a:endParaRPr>
          </a:p>
          <a:p>
            <a:pPr marL="0" indent="0">
              <a:buNone/>
            </a:pPr>
            <a:endParaRPr lang="en-GB" dirty="0"/>
          </a:p>
        </p:txBody>
      </p:sp>
      <p:pic>
        <p:nvPicPr>
          <p:cNvPr id="5" name="Picture 4" descr="A person wearing glasses&#10;&#10;Description automatically generated with medium confidence">
            <a:extLst>
              <a:ext uri="{FF2B5EF4-FFF2-40B4-BE49-F238E27FC236}">
                <a16:creationId xmlns:a16="http://schemas.microsoft.com/office/drawing/2014/main" id="{E4D9B0A9-D029-4DE3-9641-C43B4D0E8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8910" y="853173"/>
            <a:ext cx="2596923" cy="3338902"/>
          </a:xfrm>
          <a:prstGeom prst="rect">
            <a:avLst/>
          </a:prstGeom>
        </p:spPr>
      </p:pic>
    </p:spTree>
    <p:extLst>
      <p:ext uri="{BB962C8B-B14F-4D97-AF65-F5344CB8AC3E}">
        <p14:creationId xmlns:p14="http://schemas.microsoft.com/office/powerpoint/2010/main" val="703240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5EEE9-64EE-4704-9412-8510A31CE0F7}"/>
              </a:ext>
            </a:extLst>
          </p:cNvPr>
          <p:cNvSpPr>
            <a:spLocks noGrp="1"/>
          </p:cNvSpPr>
          <p:nvPr>
            <p:ph type="title"/>
          </p:nvPr>
        </p:nvSpPr>
        <p:spPr>
          <a:xfrm>
            <a:off x="2553418" y="365125"/>
            <a:ext cx="8800381" cy="1325563"/>
          </a:xfrm>
        </p:spPr>
        <p:txBody>
          <a:bodyPr anchor="ctr">
            <a:normAutofit/>
          </a:bodyPr>
          <a:lstStyle/>
          <a:p>
            <a:r>
              <a:rPr lang="en-GB" sz="3700" b="1" dirty="0">
                <a:solidFill>
                  <a:srgbClr val="00B0F0"/>
                </a:solidFill>
              </a:rPr>
              <a:t>Primary PEP Caseworker – Kim Young</a:t>
            </a:r>
            <a:br>
              <a:rPr lang="en-GB" sz="3700" b="1" dirty="0">
                <a:solidFill>
                  <a:srgbClr val="00B0F0"/>
                </a:solidFill>
              </a:rPr>
            </a:br>
            <a:endParaRPr lang="en-GB" sz="3700" b="1" dirty="0">
              <a:solidFill>
                <a:srgbClr val="00B0F0"/>
              </a:solidFill>
            </a:endParaRPr>
          </a:p>
        </p:txBody>
      </p:sp>
      <p:sp>
        <p:nvSpPr>
          <p:cNvPr id="3" name="Content Placeholder 2">
            <a:extLst>
              <a:ext uri="{FF2B5EF4-FFF2-40B4-BE49-F238E27FC236}">
                <a16:creationId xmlns:a16="http://schemas.microsoft.com/office/drawing/2014/main" id="{7D5F8499-B70D-4320-8AC9-D1A4CC33D48A}"/>
              </a:ext>
            </a:extLst>
          </p:cNvPr>
          <p:cNvSpPr>
            <a:spLocks noGrp="1"/>
          </p:cNvSpPr>
          <p:nvPr>
            <p:ph sz="half" idx="1"/>
          </p:nvPr>
        </p:nvSpPr>
        <p:spPr>
          <a:xfrm>
            <a:off x="112478" y="4317206"/>
            <a:ext cx="10658383" cy="4351338"/>
          </a:xfrm>
        </p:spPr>
        <p:txBody>
          <a:bodyPr>
            <a:normAutofit/>
          </a:bodyPr>
          <a:lstStyle/>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b="1" i="0" u="none" strike="noStrike" kern="1200" cap="none" spc="0" baseline="0" dirty="0">
                <a:uFillTx/>
              </a:rPr>
              <a:t>Kim will be responsible for the Primary cohort of looked after children, ensuring that termly PEP meetings are scheduled, completed within timescales and the personal education plan is a robust, living and working document. </a:t>
            </a:r>
          </a:p>
          <a:p>
            <a:pPr marL="0" marR="0" lvl="0" indent="0" defTabSz="914400" rtl="0" fontAlgn="auto" hangingPunct="1">
              <a:spcBef>
                <a:spcPts val="0"/>
              </a:spcBef>
              <a:spcAft>
                <a:spcPts val="0"/>
              </a:spcAft>
              <a:buSzPct val="100000"/>
              <a:buNone/>
              <a:tabLst/>
              <a:defRPr sz="1800" b="0" i="0" u="none" strike="noStrike" kern="0" cap="none" spc="0" baseline="0">
                <a:solidFill>
                  <a:srgbClr val="000000"/>
                </a:solidFill>
                <a:uFillTx/>
              </a:defRPr>
            </a:pPr>
            <a:endParaRPr lang="en-GB" b="1" i="0" u="none" strike="noStrike" kern="1200" cap="none" spc="0" baseline="0" dirty="0">
              <a:uFillTx/>
            </a:endParaRPr>
          </a:p>
          <a:p>
            <a:pPr marL="342900" marR="0" lvl="0" indent="-342900" defTabSz="914400" rtl="0" fontAlgn="auto" hangingPunct="1">
              <a:spcBef>
                <a:spcPts val="600"/>
              </a:spcBef>
              <a:spcAft>
                <a:spcPts val="0"/>
              </a:spcAft>
              <a:buSzPct val="100000"/>
              <a:buFont typeface="Symbol" pitchFamily="18"/>
              <a:buChar char=""/>
              <a:tabLst/>
              <a:defRPr sz="1800" b="0" i="0" u="none" strike="noStrike" kern="0" cap="none" spc="0" baseline="0">
                <a:solidFill>
                  <a:srgbClr val="000000"/>
                </a:solidFill>
                <a:uFillTx/>
              </a:defRPr>
            </a:pPr>
            <a:r>
              <a:rPr lang="en-GB" b="1" i="0" u="none" strike="noStrike" kern="1200" cap="none" spc="0" baseline="0" dirty="0">
                <a:uFillTx/>
              </a:rPr>
              <a:t>Managing the primary cohort of looked after children and being responsible for promoting their educational achievements. </a:t>
            </a:r>
          </a:p>
          <a:p>
            <a:pPr marL="0" indent="0">
              <a:buNone/>
            </a:pPr>
            <a:endParaRPr lang="en-GB" b="1" dirty="0"/>
          </a:p>
        </p:txBody>
      </p:sp>
      <p:pic>
        <p:nvPicPr>
          <p:cNvPr id="5" name="Picture 4" descr="A picture containing person, clothing&#10;&#10;Description automatically generated">
            <a:extLst>
              <a:ext uri="{FF2B5EF4-FFF2-40B4-BE49-F238E27FC236}">
                <a16:creationId xmlns:a16="http://schemas.microsoft.com/office/drawing/2014/main" id="{6ABBCC36-8995-4A01-90BF-3D8675CD53B5}"/>
              </a:ext>
            </a:extLst>
          </p:cNvPr>
          <p:cNvPicPr>
            <a:picLocks noChangeAspect="1"/>
          </p:cNvPicPr>
          <p:nvPr/>
        </p:nvPicPr>
        <p:blipFill rotWithShape="1">
          <a:blip r:embed="rId2">
            <a:extLst>
              <a:ext uri="{28A0092B-C50C-407E-A947-70E740481C1C}">
                <a14:useLocalDpi xmlns:a14="http://schemas.microsoft.com/office/drawing/2010/main" val="0"/>
              </a:ext>
            </a:extLst>
          </a:blip>
          <a:srcRect t="15259" b="21759"/>
          <a:stretch/>
        </p:blipFill>
        <p:spPr>
          <a:xfrm>
            <a:off x="8421976" y="1357008"/>
            <a:ext cx="3272291" cy="2747963"/>
          </a:xfrm>
          <a:prstGeom prst="rect">
            <a:avLst/>
          </a:prstGeom>
          <a:noFill/>
        </p:spPr>
      </p:pic>
      <p:sp>
        <p:nvSpPr>
          <p:cNvPr id="6" name="TextBox 5">
            <a:extLst>
              <a:ext uri="{FF2B5EF4-FFF2-40B4-BE49-F238E27FC236}">
                <a16:creationId xmlns:a16="http://schemas.microsoft.com/office/drawing/2014/main" id="{CE235BAC-99AD-4CC4-8160-4C03FF3DB4BF}"/>
              </a:ext>
            </a:extLst>
          </p:cNvPr>
          <p:cNvSpPr txBox="1"/>
          <p:nvPr/>
        </p:nvSpPr>
        <p:spPr>
          <a:xfrm>
            <a:off x="192377" y="1690688"/>
            <a:ext cx="8229599" cy="2262158"/>
          </a:xfrm>
          <a:prstGeom prst="rect">
            <a:avLst/>
          </a:prstGeom>
          <a:noFill/>
        </p:spPr>
        <p:txBody>
          <a:bodyPr wrap="square" rtlCol="0">
            <a:spAutoFit/>
          </a:bodyPr>
          <a:lstStyle/>
          <a:p>
            <a:r>
              <a:rPr lang="en-GB" i="1" dirty="0">
                <a:latin typeface="Calibri" panose="020F0502020204030204" pitchFamily="34" charset="0"/>
                <a:ea typeface="Calibri" panose="020F0502020204030204" pitchFamily="34" charset="0"/>
              </a:rPr>
              <a:t>	</a:t>
            </a:r>
            <a:r>
              <a:rPr lang="en-GB" sz="1500" i="1" dirty="0">
                <a:effectLst/>
                <a:latin typeface="Calibri" panose="020F0502020204030204" pitchFamily="34" charset="0"/>
                <a:ea typeface="Calibri" panose="020F0502020204030204" pitchFamily="34" charset="0"/>
              </a:rPr>
              <a:t>Previously I had a career within Human Resources for Manchester City Council before completing my </a:t>
            </a:r>
            <a:r>
              <a:rPr lang="en-GB" sz="1500" i="1" dirty="0" err="1">
                <a:effectLst/>
                <a:latin typeface="Calibri" panose="020F0502020204030204" pitchFamily="34" charset="0"/>
                <a:ea typeface="Calibri" panose="020F0502020204030204" pitchFamily="34" charset="0"/>
              </a:rPr>
              <a:t>PgCE</a:t>
            </a:r>
            <a:r>
              <a:rPr lang="en-GB" sz="1500" i="1" dirty="0">
                <a:effectLst/>
                <a:latin typeface="Calibri" panose="020F0502020204030204" pitchFamily="34" charset="0"/>
                <a:ea typeface="Calibri" panose="020F0502020204030204" pitchFamily="34" charset="0"/>
              </a:rPr>
              <a:t> and qualifying as a primary school teacher. I spent five years working within Salford as a KS1/2 teacher and SMSC Lead, with a focus on children’s mental health and wellbeing. In 2020 I joined Holy Cross College in Bury, to further enhance my skill set by taking on a pastoral role. Here I developed my work on the wellbeing of young adults throughout an unusual and challenging year, due to the global pandemic.  With an abundance of new skills acquired I realised that Primary was my passion, therefore I am really looking forward to working with the Schools in Bolton to focus on the education of looked after children, their attainment, aspirations, and wellbeing. </a:t>
            </a:r>
            <a:endParaRPr lang="en-GB" sz="1500" dirty="0">
              <a:effectLst/>
              <a:latin typeface="Calibri" panose="020F0502020204030204" pitchFamily="34" charset="0"/>
              <a:ea typeface="Calibri" panose="020F0502020204030204" pitchFamily="34" charset="0"/>
            </a:endParaRPr>
          </a:p>
          <a:p>
            <a:endParaRPr lang="en-GB" dirty="0"/>
          </a:p>
        </p:txBody>
      </p:sp>
    </p:spTree>
    <p:extLst>
      <p:ext uri="{BB962C8B-B14F-4D97-AF65-F5344CB8AC3E}">
        <p14:creationId xmlns:p14="http://schemas.microsoft.com/office/powerpoint/2010/main" val="553638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DD5A4-CE49-47B1-A079-D8DCCC30F91D}"/>
              </a:ext>
            </a:extLst>
          </p:cNvPr>
          <p:cNvSpPr>
            <a:spLocks noGrp="1"/>
          </p:cNvSpPr>
          <p:nvPr>
            <p:ph type="title"/>
          </p:nvPr>
        </p:nvSpPr>
        <p:spPr>
          <a:xfrm>
            <a:off x="3577701" y="-421689"/>
            <a:ext cx="7039992" cy="1600200"/>
          </a:xfrm>
        </p:spPr>
        <p:txBody>
          <a:bodyPr anchor="b">
            <a:normAutofit/>
          </a:bodyPr>
          <a:lstStyle/>
          <a:p>
            <a:r>
              <a:rPr lang="en-GB" b="1" dirty="0">
                <a:solidFill>
                  <a:srgbClr val="00B0F0"/>
                </a:solidFill>
              </a:rPr>
              <a:t>Post-16 Advisor – Debbie Selby </a:t>
            </a:r>
          </a:p>
        </p:txBody>
      </p:sp>
      <p:pic>
        <p:nvPicPr>
          <p:cNvPr id="2050" name="id-A77A48B0-90F8-4671-96C9-7729183B1C05" descr="Image.jpeg">
            <a:extLst>
              <a:ext uri="{FF2B5EF4-FFF2-40B4-BE49-F238E27FC236}">
                <a16:creationId xmlns:a16="http://schemas.microsoft.com/office/drawing/2014/main" id="{E41B26F9-8587-4DF0-8B45-97369CC450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626" r="2" b="6377"/>
          <a:stretch/>
        </p:blipFill>
        <p:spPr bwMode="auto">
          <a:xfrm>
            <a:off x="8451542" y="1683428"/>
            <a:ext cx="2406697" cy="256709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71" name="Text Placeholder 3">
            <a:extLst>
              <a:ext uri="{FF2B5EF4-FFF2-40B4-BE49-F238E27FC236}">
                <a16:creationId xmlns:a16="http://schemas.microsoft.com/office/drawing/2014/main" id="{2615D003-C973-4986-B4E2-C2E051BA623B}"/>
              </a:ext>
            </a:extLst>
          </p:cNvPr>
          <p:cNvSpPr>
            <a:spLocks noGrp="1"/>
          </p:cNvSpPr>
          <p:nvPr>
            <p:ph type="body" sz="half" idx="2"/>
          </p:nvPr>
        </p:nvSpPr>
        <p:spPr>
          <a:xfrm>
            <a:off x="275208" y="1683428"/>
            <a:ext cx="7483875" cy="4185560"/>
          </a:xfrm>
        </p:spPr>
        <p:txBody>
          <a:bodyPr>
            <a:normAutofit fontScale="92500" lnSpcReduction="20000"/>
          </a:bodyPr>
          <a:lstStyle/>
          <a:p>
            <a:pPr algn="ctr">
              <a:lnSpc>
                <a:spcPct val="100000"/>
              </a:lnSpc>
              <a:spcBef>
                <a:spcPts val="0"/>
              </a:spcBef>
              <a:buSzPct val="100000"/>
              <a:defRPr sz="1800" b="0" i="0" u="none" strike="noStrike" kern="0" cap="none" spc="0" baseline="0">
                <a:solidFill>
                  <a:srgbClr val="000000"/>
                </a:solidFill>
                <a:uFillTx/>
              </a:defRPr>
            </a:pPr>
            <a:r>
              <a:rPr lang="en-GB" sz="1800" i="1" dirty="0">
                <a:effectLst/>
                <a:latin typeface="Calibri" panose="020F0502020204030204" pitchFamily="34" charset="0"/>
                <a:ea typeface="Calibri" panose="020F0502020204030204" pitchFamily="34" charset="0"/>
              </a:rPr>
              <a:t>Since 2014, Debbie has managed the Looked After Supported Employment (LASE) scheme for Bolton’s care leavers.  The scheme has an extremely good reputation amongst social workers, external partners, foster carers and most importantly, the young people.  For the duration of their work placement (up to 12 months), these young people become council employees and receive a wage at the NMW rate.  As well as sourcing the placement, Debbie provided ongoing support and endeavour to help them secure future employment or training. </a:t>
            </a:r>
            <a:endParaRPr lang="en-GB" b="1" i="1" dirty="0">
              <a:solidFill>
                <a:srgbClr val="000000"/>
              </a:solidFill>
              <a:latin typeface="Arial" pitchFamily="34"/>
              <a:ea typeface="Times New Roman" pitchFamily="18"/>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b="1" dirty="0">
              <a:solidFill>
                <a:srgbClr val="000000"/>
              </a:solidFill>
              <a:latin typeface="Arial" pitchFamily="34"/>
              <a:ea typeface="Times New Roman" pitchFamily="18"/>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dirty="0">
                <a:solidFill>
                  <a:srgbClr val="000000"/>
                </a:solidFill>
                <a:latin typeface="Arial" pitchFamily="34"/>
                <a:ea typeface="Times New Roman" pitchFamily="18"/>
                <a:cs typeface="Arial" pitchFamily="34"/>
              </a:rPr>
              <a:t>Debbie </a:t>
            </a:r>
            <a:r>
              <a:rPr lang="en-GB" sz="1800" b="1" i="0" u="none" strike="noStrike" kern="1200" cap="none" spc="0" baseline="0" dirty="0">
                <a:solidFill>
                  <a:srgbClr val="000000"/>
                </a:solidFill>
                <a:uFillTx/>
                <a:latin typeface="Arial" pitchFamily="34"/>
                <a:ea typeface="Times New Roman" pitchFamily="18"/>
                <a:cs typeface="Arial" pitchFamily="34"/>
              </a:rPr>
              <a:t>will be responsible for the post-16 looked after cohort ensuring each young person has a scheduled termly PEP meetings and ensuring the personal education plan is a robust, living and working document. </a:t>
            </a:r>
          </a:p>
          <a:p>
            <a:pPr marR="0" lvl="0" algn="l" defTabSz="914400" rtl="0" fontAlgn="auto" hangingPunct="1">
              <a:lnSpc>
                <a:spcPct val="100000"/>
              </a:lnSpc>
              <a:spcBef>
                <a:spcPts val="0"/>
              </a:spcBef>
              <a:spcAft>
                <a:spcPts val="0"/>
              </a:spcAft>
              <a:buSzPct val="100000"/>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Arial" pitchFamily="34"/>
              <a:ea typeface="Times New Roman" pitchFamily="18"/>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Arial" pitchFamily="34"/>
                <a:ea typeface="Calibri" pitchFamily="34"/>
                <a:cs typeface="Arial" pitchFamily="34"/>
              </a:rPr>
              <a:t>The post will raise the attainment and attendance of post-16 looked after children working along-side further and higher education settings, social care and other professionals ensuring we have high aspirations for all our young people and preparing them for adulthood. </a:t>
            </a:r>
            <a:endParaRPr lang="en-GB" sz="1800" b="1" i="0" u="none" strike="noStrike" kern="1200" cap="none" spc="0" baseline="0" dirty="0">
              <a:solidFill>
                <a:srgbClr val="000000"/>
              </a:solidFill>
              <a:uFillTx/>
              <a:latin typeface="Arial" pitchFamily="34"/>
              <a:ea typeface="Times New Roman" pitchFamily="18"/>
              <a:cs typeface="Arial" pitchFamily="34"/>
            </a:endParaRPr>
          </a:p>
          <a:p>
            <a:endParaRPr lang="en-US" dirty="0"/>
          </a:p>
        </p:txBody>
      </p:sp>
    </p:spTree>
    <p:extLst>
      <p:ext uri="{BB962C8B-B14F-4D97-AF65-F5344CB8AC3E}">
        <p14:creationId xmlns:p14="http://schemas.microsoft.com/office/powerpoint/2010/main" val="798181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6D330-CF39-4DD6-A3A2-FB1A29929055}"/>
              </a:ext>
            </a:extLst>
          </p:cNvPr>
          <p:cNvSpPr>
            <a:spLocks noGrp="1"/>
          </p:cNvSpPr>
          <p:nvPr>
            <p:ph type="title"/>
          </p:nvPr>
        </p:nvSpPr>
        <p:spPr>
          <a:xfrm>
            <a:off x="2553418" y="365125"/>
            <a:ext cx="8800381" cy="1325563"/>
          </a:xfrm>
        </p:spPr>
        <p:txBody>
          <a:bodyPr anchor="ctr">
            <a:normAutofit/>
          </a:bodyPr>
          <a:lstStyle/>
          <a:p>
            <a:pPr algn="ctr"/>
            <a:r>
              <a:rPr lang="en-GB" sz="2800" b="1" dirty="0">
                <a:solidFill>
                  <a:srgbClr val="00B0F0"/>
                </a:solidFill>
              </a:rPr>
              <a:t>Well-being mentor and Early Years lead – </a:t>
            </a:r>
            <a:br>
              <a:rPr lang="en-GB" sz="2800" b="1" dirty="0">
                <a:solidFill>
                  <a:srgbClr val="00B0F0"/>
                </a:solidFill>
              </a:rPr>
            </a:br>
            <a:r>
              <a:rPr lang="en-GB" sz="2800" b="1" dirty="0">
                <a:solidFill>
                  <a:srgbClr val="00B0F0"/>
                </a:solidFill>
              </a:rPr>
              <a:t>Vicky Lever  </a:t>
            </a:r>
            <a:br>
              <a:rPr lang="en-GB" sz="2800" b="1" dirty="0"/>
            </a:br>
            <a:endParaRPr lang="en-GB" sz="2800" b="1" dirty="0"/>
          </a:p>
        </p:txBody>
      </p:sp>
      <p:sp>
        <p:nvSpPr>
          <p:cNvPr id="3" name="Content Placeholder 2">
            <a:extLst>
              <a:ext uri="{FF2B5EF4-FFF2-40B4-BE49-F238E27FC236}">
                <a16:creationId xmlns:a16="http://schemas.microsoft.com/office/drawing/2014/main" id="{BF9A0EC3-21A6-4BCC-BC68-35979952FD72}"/>
              </a:ext>
            </a:extLst>
          </p:cNvPr>
          <p:cNvSpPr>
            <a:spLocks noGrp="1"/>
          </p:cNvSpPr>
          <p:nvPr>
            <p:ph sz="half" idx="1"/>
          </p:nvPr>
        </p:nvSpPr>
        <p:spPr>
          <a:xfrm>
            <a:off x="196175" y="1778185"/>
            <a:ext cx="8800382" cy="4351338"/>
          </a:xfrm>
        </p:spPr>
        <p:txBody>
          <a:bodyPr>
            <a:normAutofit/>
          </a:bodyPr>
          <a:lstStyle/>
          <a:p>
            <a:pPr marL="0" indent="0">
              <a:buNone/>
            </a:pPr>
            <a:r>
              <a:rPr lang="en-GB" sz="1100" dirty="0">
                <a:effectLst/>
              </a:rPr>
              <a:t>	</a:t>
            </a:r>
            <a:r>
              <a:rPr lang="en-GB" sz="1600" i="1" dirty="0">
                <a:effectLst/>
              </a:rPr>
              <a:t>I have worked for Bolton Virtual School for 14 years, supporting our Looked After Children with their Education and wider experiences. As part of the Virtual School I promote the  Personal Education Plan process from Early Years to Post 16. I am passionate about supporting children and young people directly in schools, supporting them with mastering their learning and helping them to be the best they can be. Previously I coordinated the Bolton LAC School Readiness Project and have worked with partner agencies to support Early Years and Primary Age children to be School Ready. The success of the project is that the</a:t>
            </a:r>
            <a:r>
              <a:rPr lang="en-GB" sz="1600" b="1" i="1" dirty="0">
                <a:effectLst/>
              </a:rPr>
              <a:t> Team</a:t>
            </a:r>
            <a:r>
              <a:rPr lang="en-GB" sz="1600" i="1" dirty="0">
                <a:effectLst/>
              </a:rPr>
              <a:t> around the child of parents, carers, schools or nurseries were trained in a ‘common language’ of Emotion Coaching and this approach works.</a:t>
            </a:r>
          </a:p>
          <a:p>
            <a:pPr marL="0" lvl="0" indent="0">
              <a:buNone/>
            </a:pPr>
            <a:endParaRPr lang="en-GB" sz="1600" dirty="0"/>
          </a:p>
          <a:p>
            <a:r>
              <a:rPr lang="en-GB" sz="1600" b="1" dirty="0"/>
              <a:t>Vicky will work closely with Early Years and launch the new 2021/22 Early Years PEP in September 2021. Vicky will support early years settings with training and the completion of termly PEP documents. Initially the Virtual School will focus on Pre-School children who will start Primary School in September 2022.</a:t>
            </a:r>
          </a:p>
          <a:p>
            <a:pPr lvl="0"/>
            <a:r>
              <a:rPr lang="en-GB" sz="1600" b="1" dirty="0"/>
              <a:t>Vicky will also offering mentoring to pupils identified through the termly PEP meeting. The advisor will be able to work with between 4-10 children throughout each term, depending on the level of support required. </a:t>
            </a:r>
          </a:p>
          <a:p>
            <a:pPr marL="0" indent="0">
              <a:buNone/>
            </a:pPr>
            <a:endParaRPr lang="en-GB" sz="1100" dirty="0"/>
          </a:p>
        </p:txBody>
      </p:sp>
      <p:pic>
        <p:nvPicPr>
          <p:cNvPr id="5" name="Picture 4" descr="A person taking a selfie&#10;&#10;Description automatically generated">
            <a:extLst>
              <a:ext uri="{FF2B5EF4-FFF2-40B4-BE49-F238E27FC236}">
                <a16:creationId xmlns:a16="http://schemas.microsoft.com/office/drawing/2014/main" id="{C8DBBC5E-663C-4AAC-A40A-E70F000B550D}"/>
              </a:ext>
            </a:extLst>
          </p:cNvPr>
          <p:cNvPicPr>
            <a:picLocks noChangeAspect="1"/>
          </p:cNvPicPr>
          <p:nvPr/>
        </p:nvPicPr>
        <p:blipFill rotWithShape="1">
          <a:blip r:embed="rId2">
            <a:extLst>
              <a:ext uri="{28A0092B-C50C-407E-A947-70E740481C1C}">
                <a14:useLocalDpi xmlns:a14="http://schemas.microsoft.com/office/drawing/2010/main" val="0"/>
              </a:ext>
            </a:extLst>
          </a:blip>
          <a:srcRect t="20774" r="-1" b="14773"/>
          <a:stretch/>
        </p:blipFill>
        <p:spPr>
          <a:xfrm>
            <a:off x="9227493" y="2101174"/>
            <a:ext cx="2525139" cy="2120529"/>
          </a:xfrm>
          <a:prstGeom prst="rect">
            <a:avLst/>
          </a:prstGeom>
          <a:noFill/>
        </p:spPr>
      </p:pic>
    </p:spTree>
    <p:extLst>
      <p:ext uri="{BB962C8B-B14F-4D97-AF65-F5344CB8AC3E}">
        <p14:creationId xmlns:p14="http://schemas.microsoft.com/office/powerpoint/2010/main" val="2381617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D869C-772A-4B05-9F93-52D163D8EBED}"/>
              </a:ext>
            </a:extLst>
          </p:cNvPr>
          <p:cNvSpPr>
            <a:spLocks noGrp="1"/>
          </p:cNvSpPr>
          <p:nvPr>
            <p:ph type="title"/>
          </p:nvPr>
        </p:nvSpPr>
        <p:spPr>
          <a:xfrm>
            <a:off x="2553418" y="365125"/>
            <a:ext cx="8800381" cy="1325563"/>
          </a:xfrm>
        </p:spPr>
        <p:txBody>
          <a:bodyPr anchor="ctr">
            <a:normAutofit/>
          </a:bodyPr>
          <a:lstStyle/>
          <a:p>
            <a:pPr marL="0" indent="0"/>
            <a:r>
              <a:rPr lang="en-GB" sz="2800" b="1" dirty="0">
                <a:solidFill>
                  <a:srgbClr val="00B0F0"/>
                </a:solidFill>
              </a:rPr>
              <a:t>Previously Looked After Lead and Education opportunities co-ordinator – Jane Westhead</a:t>
            </a:r>
            <a:br>
              <a:rPr lang="en-GB" sz="2800" dirty="0">
                <a:solidFill>
                  <a:srgbClr val="00B0F0"/>
                </a:solidFill>
              </a:rPr>
            </a:br>
            <a:endParaRPr lang="en-GB" sz="2800" dirty="0">
              <a:solidFill>
                <a:srgbClr val="00B0F0"/>
              </a:solidFill>
            </a:endParaRPr>
          </a:p>
        </p:txBody>
      </p:sp>
      <p:sp>
        <p:nvSpPr>
          <p:cNvPr id="3" name="Content Placeholder 2">
            <a:extLst>
              <a:ext uri="{FF2B5EF4-FFF2-40B4-BE49-F238E27FC236}">
                <a16:creationId xmlns:a16="http://schemas.microsoft.com/office/drawing/2014/main" id="{5F688A9B-457F-4ECB-A8BA-1CEA50BD241D}"/>
              </a:ext>
            </a:extLst>
          </p:cNvPr>
          <p:cNvSpPr>
            <a:spLocks noGrp="1"/>
          </p:cNvSpPr>
          <p:nvPr>
            <p:ph sz="half" idx="1"/>
          </p:nvPr>
        </p:nvSpPr>
        <p:spPr>
          <a:xfrm>
            <a:off x="722789" y="3796468"/>
            <a:ext cx="10374297" cy="4351338"/>
          </a:xfrm>
        </p:spPr>
        <p:txBody>
          <a:bodyPr>
            <a:normAutofit/>
          </a:bodyPr>
          <a:lstStyle/>
          <a:p>
            <a:r>
              <a:rPr lang="en-GB" sz="1500" b="1" dirty="0"/>
              <a:t>Jane will offer advice and guidance to schools within Bolton, supporting senior leads within school to develop practice and the PLAC offer within provision. In the first 12 months the main focus will be building relationships and joining the GM PLAC working party linked to Adoption Counts and North West Virtual Schools. </a:t>
            </a:r>
          </a:p>
          <a:p>
            <a:r>
              <a:rPr lang="en-GB" sz="1500" b="1" dirty="0"/>
              <a:t>Jane will play a role in raising the profile of Bolton’s Virtual School and leading on education opportunities for our looked after children. The advisor will directly link to Bolton’s participation and engagement team. From September 2021 the VS will offer at least two university visits for year 11 pupils, engagement and mentoring events and a range of Primary events linked to the needs of our current cohort such as Doggy day care reading therapies </a:t>
            </a:r>
          </a:p>
          <a:p>
            <a:pPr marL="0" indent="0">
              <a:buNone/>
            </a:pPr>
            <a:endParaRPr lang="en-GB" sz="1500" dirty="0"/>
          </a:p>
        </p:txBody>
      </p:sp>
      <p:pic>
        <p:nvPicPr>
          <p:cNvPr id="1026" name="Picture 2">
            <a:extLst>
              <a:ext uri="{FF2B5EF4-FFF2-40B4-BE49-F238E27FC236}">
                <a16:creationId xmlns:a16="http://schemas.microsoft.com/office/drawing/2014/main" id="{90A22624-EEA0-4357-A47C-99C23C42F2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786" r="-2" b="15534"/>
          <a:stretch/>
        </p:blipFill>
        <p:spPr bwMode="auto">
          <a:xfrm>
            <a:off x="9170470" y="1381328"/>
            <a:ext cx="2698895" cy="22664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BF6F1472-C1ED-4C21-835A-FD4B15E865B2}"/>
              </a:ext>
            </a:extLst>
          </p:cNvPr>
          <p:cNvSpPr txBox="1"/>
          <p:nvPr/>
        </p:nvSpPr>
        <p:spPr>
          <a:xfrm>
            <a:off x="322635" y="1658666"/>
            <a:ext cx="8566212" cy="2169825"/>
          </a:xfrm>
          <a:prstGeom prst="rect">
            <a:avLst/>
          </a:prstGeom>
          <a:noFill/>
        </p:spPr>
        <p:txBody>
          <a:bodyPr wrap="square">
            <a:spAutoFit/>
          </a:bodyPr>
          <a:lstStyle/>
          <a:p>
            <a:pPr algn="ctr"/>
            <a:r>
              <a:rPr lang="en-GB" sz="1500" i="1" dirty="0">
                <a:effectLst/>
                <a:latin typeface="Calibri" panose="020F0502020204030204" pitchFamily="34" charset="0"/>
                <a:ea typeface="Calibri" panose="020F0502020204030204" pitchFamily="34" charset="0"/>
              </a:rPr>
              <a:t>I have worked with Looked After Children throughout my career</a:t>
            </a:r>
            <a:r>
              <a:rPr lang="en-GB" sz="1500" i="1" dirty="0">
                <a:latin typeface="Calibri" panose="020F0502020204030204" pitchFamily="34" charset="0"/>
                <a:ea typeface="Calibri" panose="020F0502020204030204" pitchFamily="34" charset="0"/>
              </a:rPr>
              <a:t>, spending</a:t>
            </a:r>
            <a:r>
              <a:rPr lang="en-GB" sz="1500" i="1" dirty="0">
                <a:effectLst/>
                <a:latin typeface="Calibri" panose="020F0502020204030204" pitchFamily="34" charset="0"/>
                <a:ea typeface="Calibri" panose="020F0502020204030204" pitchFamily="34" charset="0"/>
              </a:rPr>
              <a:t> 7 years in residential homes and progressed to a senior role and eventually ,Deputy Manager. My husband and I have experience as foster carers and we supported young men on remand and teenagers. </a:t>
            </a:r>
            <a:r>
              <a:rPr lang="en-GB" sz="1500" i="1" dirty="0">
                <a:latin typeface="Calibri" panose="020F0502020204030204" pitchFamily="34" charset="0"/>
                <a:ea typeface="Calibri" panose="020F0502020204030204" pitchFamily="34" charset="0"/>
              </a:rPr>
              <a:t>Once my children we’re a little older I worked within schools as a drugs and alcohol mentor within Secondary Schools before coming back to Bolton to start my career within Bolton’s Virtual School. </a:t>
            </a:r>
            <a:r>
              <a:rPr lang="en-GB" sz="1500" i="1" dirty="0">
                <a:effectLst/>
                <a:latin typeface="Calibri" panose="020F0502020204030204" pitchFamily="34" charset="0"/>
                <a:ea typeface="Calibri" panose="020F0502020204030204" pitchFamily="34" charset="0"/>
              </a:rPr>
              <a:t>I am passionate about working with Looked After Children and enabling them to achieve their potential…and beyond. I am extremely excited about my new roles and look forward to working alongside other professionals within the Bolton family to improve outcomes for our young people.</a:t>
            </a:r>
          </a:p>
          <a:p>
            <a:pPr algn="ctr"/>
            <a:r>
              <a:rPr lang="en-GB" sz="1500" i="1" dirty="0">
                <a:effectLst/>
                <a:latin typeface="Calibri" panose="020F0502020204030204" pitchFamily="34" charset="0"/>
                <a:ea typeface="Calibri" panose="020F0502020204030204" pitchFamily="34" charset="0"/>
              </a:rPr>
              <a:t> </a:t>
            </a:r>
          </a:p>
        </p:txBody>
      </p:sp>
    </p:spTree>
    <p:extLst>
      <p:ext uri="{BB962C8B-B14F-4D97-AF65-F5344CB8AC3E}">
        <p14:creationId xmlns:p14="http://schemas.microsoft.com/office/powerpoint/2010/main" val="3600571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FBDCC-5AB2-4511-BEE2-78A6ECE8617C}"/>
              </a:ext>
            </a:extLst>
          </p:cNvPr>
          <p:cNvSpPr>
            <a:spLocks noGrp="1"/>
          </p:cNvSpPr>
          <p:nvPr>
            <p:ph type="title"/>
          </p:nvPr>
        </p:nvSpPr>
        <p:spPr>
          <a:xfrm>
            <a:off x="1789938" y="0"/>
            <a:ext cx="9759910" cy="1325563"/>
          </a:xfrm>
        </p:spPr>
        <p:txBody>
          <a:bodyPr anchor="ctr">
            <a:normAutofit/>
          </a:bodyPr>
          <a:lstStyle/>
          <a:p>
            <a:pPr algn="r"/>
            <a:r>
              <a:rPr lang="en-GB" b="1" dirty="0">
                <a:solidFill>
                  <a:srgbClr val="00B0F0"/>
                </a:solidFill>
              </a:rPr>
              <a:t>Education Psychology</a:t>
            </a:r>
          </a:p>
        </p:txBody>
      </p:sp>
      <p:sp>
        <p:nvSpPr>
          <p:cNvPr id="3" name="Content Placeholder 2">
            <a:extLst>
              <a:ext uri="{FF2B5EF4-FFF2-40B4-BE49-F238E27FC236}">
                <a16:creationId xmlns:a16="http://schemas.microsoft.com/office/drawing/2014/main" id="{1913FC69-A756-4402-B333-D81803A37A09}"/>
              </a:ext>
            </a:extLst>
          </p:cNvPr>
          <p:cNvSpPr>
            <a:spLocks noGrp="1"/>
          </p:cNvSpPr>
          <p:nvPr>
            <p:ph sz="half" idx="1"/>
          </p:nvPr>
        </p:nvSpPr>
        <p:spPr>
          <a:xfrm>
            <a:off x="262820" y="4465727"/>
            <a:ext cx="11666360" cy="4351338"/>
          </a:xfrm>
        </p:spPr>
        <p:txBody>
          <a:bodyPr>
            <a:normAutofit/>
          </a:bodyPr>
          <a:lstStyle/>
          <a:p>
            <a:r>
              <a:rPr lang="en-GB" sz="2600" dirty="0"/>
              <a:t>The Virtual School will continue to have an identified EP within the team who can offer support and guidance to schools and complete EP assessments. </a:t>
            </a:r>
          </a:p>
          <a:p>
            <a:endParaRPr lang="en-GB" sz="2600" dirty="0"/>
          </a:p>
          <a:p>
            <a:r>
              <a:rPr lang="en-GB" sz="2600" dirty="0"/>
              <a:t>We have capacity for 3 days per week and referrals can be made through the termly PEP document or directly through the VSH.</a:t>
            </a:r>
          </a:p>
          <a:p>
            <a:pPr marL="514350" indent="-514350">
              <a:buFont typeface="+mj-lt"/>
              <a:buAutoNum type="arabicPeriod"/>
            </a:pPr>
            <a:endParaRPr lang="en-GB" sz="2600" dirty="0"/>
          </a:p>
        </p:txBody>
      </p:sp>
      <p:pic>
        <p:nvPicPr>
          <p:cNvPr id="9" name="Picture 8" descr="A person with long hair&#10;&#10;Description automatically generated with low confidence">
            <a:extLst>
              <a:ext uri="{FF2B5EF4-FFF2-40B4-BE49-F238E27FC236}">
                <a16:creationId xmlns:a16="http://schemas.microsoft.com/office/drawing/2014/main" id="{B6B6DFC1-4EB5-4585-83A2-C22C4CC3B9E5}"/>
              </a:ext>
            </a:extLst>
          </p:cNvPr>
          <p:cNvPicPr>
            <a:picLocks noChangeAspect="1"/>
          </p:cNvPicPr>
          <p:nvPr/>
        </p:nvPicPr>
        <p:blipFill rotWithShape="1">
          <a:blip r:embed="rId2">
            <a:extLst>
              <a:ext uri="{28A0092B-C50C-407E-A947-70E740481C1C}">
                <a14:useLocalDpi xmlns:a14="http://schemas.microsoft.com/office/drawing/2010/main" val="0"/>
              </a:ext>
            </a:extLst>
          </a:blip>
          <a:srcRect t="15884" b="21134"/>
          <a:stretch/>
        </p:blipFill>
        <p:spPr>
          <a:xfrm>
            <a:off x="8817389" y="1264594"/>
            <a:ext cx="3081160" cy="2587457"/>
          </a:xfrm>
          <a:prstGeom prst="rect">
            <a:avLst/>
          </a:prstGeom>
          <a:noFill/>
        </p:spPr>
      </p:pic>
      <p:sp>
        <p:nvSpPr>
          <p:cNvPr id="11" name="TextBox 10">
            <a:extLst>
              <a:ext uri="{FF2B5EF4-FFF2-40B4-BE49-F238E27FC236}">
                <a16:creationId xmlns:a16="http://schemas.microsoft.com/office/drawing/2014/main" id="{7739E412-F8ED-410E-AA4F-FAF4EC62A7AA}"/>
              </a:ext>
            </a:extLst>
          </p:cNvPr>
          <p:cNvSpPr txBox="1"/>
          <p:nvPr/>
        </p:nvSpPr>
        <p:spPr>
          <a:xfrm>
            <a:off x="-29984" y="1019568"/>
            <a:ext cx="8921955" cy="3139321"/>
          </a:xfrm>
          <a:prstGeom prst="rect">
            <a:avLst/>
          </a:prstGeom>
          <a:noFill/>
        </p:spPr>
        <p:txBody>
          <a:bodyPr wrap="square">
            <a:spAutoFit/>
          </a:bodyPr>
          <a:lstStyle/>
          <a:p>
            <a:pPr algn="ctr"/>
            <a:r>
              <a:rPr lang="en-GB" sz="1800" b="1" i="1" u="sng" dirty="0">
                <a:effectLst/>
                <a:latin typeface="Arial" panose="020B0604020202020204" pitchFamily="34" charset="0"/>
                <a:ea typeface="Calibri" panose="020F0502020204030204" pitchFamily="34" charset="0"/>
              </a:rPr>
              <a:t>DR. JULIE ALFREY (BSc Hons, PGCE, MEd, Doc Ed Ch Psychol.)</a:t>
            </a:r>
            <a:endParaRPr lang="en-GB" sz="1800" i="1" dirty="0">
              <a:effectLst/>
              <a:latin typeface="Calibri" panose="020F0502020204030204" pitchFamily="34" charset="0"/>
              <a:ea typeface="Calibri" panose="020F0502020204030204" pitchFamily="34" charset="0"/>
            </a:endParaRPr>
          </a:p>
          <a:p>
            <a:pPr algn="ctr"/>
            <a:r>
              <a:rPr lang="en-GB" sz="1800" b="1" i="1" u="none" strike="noStrike" dirty="0">
                <a:effectLst/>
                <a:latin typeface="Arial" panose="020B0604020202020204" pitchFamily="34" charset="0"/>
                <a:ea typeface="Calibri" panose="020F0502020204030204" pitchFamily="34" charset="0"/>
              </a:rPr>
              <a:t> </a:t>
            </a:r>
            <a:endParaRPr lang="en-GB" sz="1800" i="1" dirty="0">
              <a:effectLst/>
              <a:latin typeface="Calibri" panose="020F0502020204030204" pitchFamily="34" charset="0"/>
              <a:ea typeface="Calibri" panose="020F0502020204030204" pitchFamily="34" charset="0"/>
            </a:endParaRPr>
          </a:p>
          <a:p>
            <a:pPr algn="ctr"/>
            <a:r>
              <a:rPr lang="en-GB" sz="1800" i="1" dirty="0">
                <a:effectLst/>
                <a:latin typeface="Arial" panose="020B0604020202020204" pitchFamily="34" charset="0"/>
                <a:ea typeface="Calibri" panose="020F0502020204030204" pitchFamily="34" charset="0"/>
              </a:rPr>
              <a:t>I qualified as a Child and Educational Psychologist in 2009 following my training placement at Bolton Educational Psychology Service, where I have remained for the last 13 years. </a:t>
            </a:r>
          </a:p>
          <a:p>
            <a:pPr algn="ctr"/>
            <a:r>
              <a:rPr lang="en-GB" sz="1800" i="1" dirty="0">
                <a:effectLst/>
                <a:latin typeface="Arial" panose="020B0604020202020204" pitchFamily="34" charset="0"/>
                <a:ea typeface="Calibri" panose="020F0502020204030204" pitchFamily="34" charset="0"/>
              </a:rPr>
              <a:t> </a:t>
            </a:r>
            <a:endParaRPr lang="en-GB" sz="1800" i="1" dirty="0">
              <a:effectLst/>
              <a:latin typeface="Calibri" panose="020F0502020204030204" pitchFamily="34" charset="0"/>
              <a:ea typeface="Calibri" panose="020F0502020204030204" pitchFamily="34" charset="0"/>
            </a:endParaRPr>
          </a:p>
          <a:p>
            <a:pPr algn="ctr"/>
            <a:r>
              <a:rPr lang="en-GB" sz="1800" i="1" dirty="0">
                <a:effectLst/>
                <a:latin typeface="Arial" panose="020B0604020202020204" pitchFamily="34" charset="0"/>
                <a:ea typeface="Calibri" panose="020F0502020204030204" pitchFamily="34" charset="0"/>
              </a:rPr>
              <a:t>I have a dual role within Bolton Educational Psychology Service between educational psychologist for Looked After Children and general EP practice. I also have a particular interest in Autistic Spectrum Conditions.  For my doctoral research I evaluated literacy interventions for struggling readers and students with Dyslexia.  </a:t>
            </a:r>
            <a:endParaRPr lang="en-GB" sz="1800" i="1" dirty="0">
              <a:effectLst/>
              <a:latin typeface="Calibri" panose="020F0502020204030204" pitchFamily="34" charset="0"/>
              <a:ea typeface="Calibri" panose="020F0502020204030204" pitchFamily="34" charset="0"/>
            </a:endParaRPr>
          </a:p>
          <a:p>
            <a:pPr algn="ctr"/>
            <a:r>
              <a:rPr lang="en-GB" sz="1800" i="1" dirty="0">
                <a:effectLst/>
                <a:latin typeface="Arial" panose="020B0604020202020204" pitchFamily="34" charset="0"/>
                <a:ea typeface="Calibri" panose="020F0502020204030204" pitchFamily="34" charset="0"/>
              </a:rPr>
              <a:t> </a:t>
            </a:r>
            <a:endParaRPr lang="en-GB" sz="1800" i="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60096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ECBE0-A87D-4CD4-B2DD-41870C29115D}"/>
              </a:ext>
            </a:extLst>
          </p:cNvPr>
          <p:cNvSpPr>
            <a:spLocks noGrp="1"/>
          </p:cNvSpPr>
          <p:nvPr>
            <p:ph type="title"/>
          </p:nvPr>
        </p:nvSpPr>
        <p:spPr/>
        <p:txBody>
          <a:bodyPr>
            <a:normAutofit/>
          </a:bodyPr>
          <a:lstStyle/>
          <a:p>
            <a:r>
              <a:rPr lang="en-GB" sz="4400" b="1" i="0" u="none" strike="noStrike" baseline="0" dirty="0">
                <a:solidFill>
                  <a:srgbClr val="00B0F0"/>
                </a:solidFill>
              </a:rPr>
              <a:t>Personal Education Plan (PEPs) </a:t>
            </a:r>
            <a:endParaRPr lang="en-GB" dirty="0">
              <a:solidFill>
                <a:srgbClr val="00B0F0"/>
              </a:solidFill>
            </a:endParaRPr>
          </a:p>
        </p:txBody>
      </p:sp>
      <p:sp>
        <p:nvSpPr>
          <p:cNvPr id="3" name="Content Placeholder 2">
            <a:extLst>
              <a:ext uri="{FF2B5EF4-FFF2-40B4-BE49-F238E27FC236}">
                <a16:creationId xmlns:a16="http://schemas.microsoft.com/office/drawing/2014/main" id="{FEA231FC-2B2C-4A4B-ACD8-1D0465493B4D}"/>
              </a:ext>
            </a:extLst>
          </p:cNvPr>
          <p:cNvSpPr>
            <a:spLocks noGrp="1"/>
          </p:cNvSpPr>
          <p:nvPr>
            <p:ph idx="1"/>
          </p:nvPr>
        </p:nvSpPr>
        <p:spPr/>
        <p:txBody>
          <a:bodyPr>
            <a:normAutofit/>
          </a:bodyPr>
          <a:lstStyle/>
          <a:p>
            <a:pPr>
              <a:lnSpc>
                <a:spcPct val="100000"/>
              </a:lnSpc>
            </a:pPr>
            <a:r>
              <a:rPr lang="en-GB" sz="1800" b="0" i="0" u="none" strike="noStrike" baseline="0" dirty="0">
                <a:solidFill>
                  <a:srgbClr val="000000"/>
                </a:solidFill>
                <a:latin typeface="Arial" panose="020B0604020202020204" pitchFamily="34" charset="0"/>
              </a:rPr>
              <a:t>All looked after children must have a care plan, of which the PEP is an integral part. </a:t>
            </a:r>
            <a:r>
              <a:rPr lang="en-GB" sz="1800" dirty="0"/>
              <a:t>Statutory guidance describes the PEP as a ‘living document’ which </a:t>
            </a:r>
            <a:r>
              <a:rPr lang="en-GB" sz="1800" b="1" u="sng" dirty="0"/>
              <a:t>MUST</a:t>
            </a:r>
            <a:r>
              <a:rPr lang="en-GB" sz="1800" dirty="0"/>
              <a:t> be reviewed at least once a term. Every education meeting within school should involve the PEP document. </a:t>
            </a:r>
            <a:endParaRPr lang="en-GB" sz="1800" b="1" i="0" u="sng" strike="noStrike" baseline="0" dirty="0">
              <a:solidFill>
                <a:srgbClr val="000000"/>
              </a:solidFill>
              <a:latin typeface="Arial" panose="020B0604020202020204" pitchFamily="34" charset="0"/>
            </a:endParaRPr>
          </a:p>
          <a:p>
            <a:pPr>
              <a:lnSpc>
                <a:spcPct val="100000"/>
              </a:lnSpc>
            </a:pPr>
            <a:endParaRPr lang="en-GB" sz="1800" b="0" i="0" u="none" strike="noStrike" baseline="0" dirty="0">
              <a:solidFill>
                <a:srgbClr val="000000"/>
              </a:solidFill>
              <a:latin typeface="Arial" panose="020B0604020202020204" pitchFamily="34" charset="0"/>
            </a:endParaRPr>
          </a:p>
          <a:p>
            <a:pPr>
              <a:lnSpc>
                <a:spcPct val="100000"/>
              </a:lnSpc>
            </a:pPr>
            <a:r>
              <a:rPr lang="en-GB" sz="1800" b="0" i="0" u="none" strike="noStrike" baseline="0" dirty="0">
                <a:solidFill>
                  <a:srgbClr val="000000"/>
                </a:solidFill>
                <a:latin typeface="Arial" panose="020B0604020202020204" pitchFamily="34" charset="0"/>
              </a:rPr>
              <a:t>This should include mapping how the pupil premium and any other additional funding has been used to support the targets set in the PEP. This is to ensure that the story of the child’s educational progress is current and continues to meet the child’s educational needs. It is also to ensure that information from the PEP is available to feed into the next statutory review of the wider care plan.</a:t>
            </a:r>
          </a:p>
          <a:p>
            <a:pPr marL="0" indent="0">
              <a:lnSpc>
                <a:spcPct val="100000"/>
              </a:lnSpc>
              <a:buNone/>
            </a:pPr>
            <a:endParaRPr lang="en-GB" sz="1800" b="0" i="0" u="none" strike="noStrike" baseline="0" dirty="0">
              <a:solidFill>
                <a:srgbClr val="000000"/>
              </a:solidFill>
              <a:latin typeface="Arial" panose="020B0604020202020204" pitchFamily="34" charset="0"/>
            </a:endParaRPr>
          </a:p>
          <a:p>
            <a:pPr>
              <a:lnSpc>
                <a:spcPct val="100000"/>
              </a:lnSpc>
            </a:pPr>
            <a:r>
              <a:rPr lang="en-GB" sz="1800" b="0" i="0" u="none" strike="noStrike" baseline="0" dirty="0">
                <a:solidFill>
                  <a:srgbClr val="000000"/>
                </a:solidFill>
                <a:latin typeface="Arial" panose="020B0604020202020204" pitchFamily="34" charset="0"/>
              </a:rPr>
              <a:t>The quality of the PEP is the joint responsibility of the local authority that looks after the child and the school. Social workers, carers, VSHs, designated teachers and, as appropriate, other relevant professionals will need to work closely together. </a:t>
            </a:r>
            <a:r>
              <a:rPr lang="en-GB" sz="1800" b="1" i="0" u="none" strike="noStrike" baseline="0" dirty="0">
                <a:solidFill>
                  <a:srgbClr val="000000"/>
                </a:solidFill>
                <a:latin typeface="Arial" panose="020B0604020202020204" pitchFamily="34" charset="0"/>
              </a:rPr>
              <a:t>All of those involved in the PEP process at all stages should involve the child </a:t>
            </a:r>
            <a:r>
              <a:rPr lang="en-GB" sz="1800" b="0" i="0" u="none" strike="noStrike" baseline="0" dirty="0">
                <a:solidFill>
                  <a:srgbClr val="000000"/>
                </a:solidFill>
                <a:latin typeface="Arial" panose="020B0604020202020204" pitchFamily="34" charset="0"/>
              </a:rPr>
              <a:t>and, where appropriate, the child’s parent and/or relevant family memb</a:t>
            </a:r>
            <a:r>
              <a:rPr lang="en-GB" sz="1800" dirty="0">
                <a:solidFill>
                  <a:srgbClr val="000000"/>
                </a:solidFill>
              </a:rPr>
              <a:t>ers.</a:t>
            </a:r>
            <a:endParaRPr lang="en-GB" sz="1800" b="0" i="0" u="none" strike="noStrike" baseline="0" dirty="0">
              <a:solidFill>
                <a:srgbClr val="000000"/>
              </a:solidFill>
              <a:latin typeface="Arial" panose="020B0604020202020204" pitchFamily="34" charset="0"/>
            </a:endParaRPr>
          </a:p>
          <a:p>
            <a:endParaRPr lang="en-GB" dirty="0"/>
          </a:p>
        </p:txBody>
      </p:sp>
    </p:spTree>
    <p:extLst>
      <p:ext uri="{BB962C8B-B14F-4D97-AF65-F5344CB8AC3E}">
        <p14:creationId xmlns:p14="http://schemas.microsoft.com/office/powerpoint/2010/main" val="2837730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1B3BC-2289-4248-ABD2-B7F9E351B89E}"/>
              </a:ext>
            </a:extLst>
          </p:cNvPr>
          <p:cNvSpPr>
            <a:spLocks noGrp="1"/>
          </p:cNvSpPr>
          <p:nvPr>
            <p:ph type="title"/>
          </p:nvPr>
        </p:nvSpPr>
        <p:spPr/>
        <p:txBody>
          <a:bodyPr/>
          <a:lstStyle/>
          <a:p>
            <a:pPr algn="ctr"/>
            <a:r>
              <a:rPr lang="en-GB" b="1" dirty="0">
                <a:solidFill>
                  <a:srgbClr val="00B0F0"/>
                </a:solidFill>
              </a:rPr>
              <a:t>PEP meetings – from September 2021</a:t>
            </a:r>
          </a:p>
        </p:txBody>
      </p:sp>
      <p:sp>
        <p:nvSpPr>
          <p:cNvPr id="3" name="Content Placeholder 2">
            <a:extLst>
              <a:ext uri="{FF2B5EF4-FFF2-40B4-BE49-F238E27FC236}">
                <a16:creationId xmlns:a16="http://schemas.microsoft.com/office/drawing/2014/main" id="{7F96A8E2-9807-4CAD-811D-8089C9D8AEDF}"/>
              </a:ext>
            </a:extLst>
          </p:cNvPr>
          <p:cNvSpPr>
            <a:spLocks noGrp="1"/>
          </p:cNvSpPr>
          <p:nvPr>
            <p:ph idx="1"/>
          </p:nvPr>
        </p:nvSpPr>
        <p:spPr>
          <a:xfrm>
            <a:off x="310717" y="1802168"/>
            <a:ext cx="11043082" cy="4552349"/>
          </a:xfrm>
        </p:spPr>
        <p:txBody>
          <a:bodyPr>
            <a:normAutofit fontScale="62500" lnSpcReduction="20000"/>
          </a:bodyPr>
          <a:lstStyle/>
          <a:p>
            <a:pPr marL="0" lvl="0" indent="0">
              <a:lnSpc>
                <a:spcPct val="120000"/>
              </a:lnSpc>
              <a:buNone/>
            </a:pPr>
            <a:r>
              <a:rPr lang="en-GB" sz="2800" b="1" dirty="0">
                <a:solidFill>
                  <a:schemeClr val="accent2"/>
                </a:solidFill>
              </a:rPr>
              <a:t>The designated teacher role in the PEP</a:t>
            </a:r>
          </a:p>
          <a:p>
            <a:pPr lvl="0">
              <a:lnSpc>
                <a:spcPct val="120000"/>
              </a:lnSpc>
            </a:pPr>
            <a:r>
              <a:rPr lang="en-GB" sz="2800" dirty="0">
                <a:solidFill>
                  <a:srgbClr val="002060"/>
                </a:solidFill>
              </a:rPr>
              <a:t>The designated teacher leads on how the PEP is developed and used in school to make sure the child’s progress towards education targets is monitored. </a:t>
            </a:r>
          </a:p>
          <a:p>
            <a:pPr lvl="0">
              <a:lnSpc>
                <a:spcPct val="120000"/>
              </a:lnSpc>
            </a:pPr>
            <a:endParaRPr lang="en-GB" sz="2800" dirty="0"/>
          </a:p>
          <a:p>
            <a:pPr marL="0" lvl="0" indent="0">
              <a:lnSpc>
                <a:spcPct val="120000"/>
              </a:lnSpc>
              <a:buNone/>
            </a:pPr>
            <a:r>
              <a:rPr lang="en-GB" sz="2800" b="1" dirty="0">
                <a:solidFill>
                  <a:schemeClr val="accent2"/>
                </a:solidFill>
              </a:rPr>
              <a:t>The social worker’s role in supporting the PEP </a:t>
            </a:r>
          </a:p>
          <a:p>
            <a:pPr marL="0" lvl="0" indent="0">
              <a:lnSpc>
                <a:spcPct val="120000"/>
              </a:lnSpc>
              <a:buNone/>
            </a:pPr>
            <a:r>
              <a:rPr lang="en-GB" sz="2800" dirty="0">
                <a:solidFill>
                  <a:srgbClr val="002060"/>
                </a:solidFill>
              </a:rPr>
              <a:t>Not take significant decisions about a looked-after child’s education without reviewing the PEP in consultation with the child, the child’s school, carer, VSH, IRO and, where appropriate, their parent(s); </a:t>
            </a:r>
          </a:p>
          <a:p>
            <a:pPr lvl="0">
              <a:lnSpc>
                <a:spcPct val="120000"/>
              </a:lnSpc>
            </a:pPr>
            <a:r>
              <a:rPr lang="en-GB" sz="2800" dirty="0">
                <a:solidFill>
                  <a:srgbClr val="002060"/>
                </a:solidFill>
              </a:rPr>
              <a:t>work with the child’s school or other education setting between the statutory reviews of their care plan (involving the VSH if necessary) to ensure that up-to-date PEP information is fed into those reviews, which are chaired by the child’s IRO; </a:t>
            </a:r>
          </a:p>
          <a:p>
            <a:pPr lvl="0">
              <a:lnSpc>
                <a:spcPct val="120000"/>
              </a:lnSpc>
            </a:pPr>
            <a:r>
              <a:rPr lang="en-GB" sz="2800" dirty="0">
                <a:solidFill>
                  <a:srgbClr val="002060"/>
                </a:solidFill>
              </a:rPr>
              <a:t>• ensure that all relevant information about the child’s educational progress and support needs is up-to-date and evidenced before the statutory review meeting. </a:t>
            </a:r>
          </a:p>
          <a:p>
            <a:endParaRPr lang="en-GB" dirty="0"/>
          </a:p>
        </p:txBody>
      </p:sp>
    </p:spTree>
    <p:extLst>
      <p:ext uri="{BB962C8B-B14F-4D97-AF65-F5344CB8AC3E}">
        <p14:creationId xmlns:p14="http://schemas.microsoft.com/office/powerpoint/2010/main" val="2455864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3E7BD-FE75-48B6-A62E-8DCB35D1D5B8}"/>
              </a:ext>
            </a:extLst>
          </p:cNvPr>
          <p:cNvSpPr>
            <a:spLocks noGrp="1"/>
          </p:cNvSpPr>
          <p:nvPr>
            <p:ph type="title"/>
          </p:nvPr>
        </p:nvSpPr>
        <p:spPr/>
        <p:txBody>
          <a:bodyPr/>
          <a:lstStyle/>
          <a:p>
            <a:pPr algn="ctr"/>
            <a:r>
              <a:rPr lang="en-GB" b="1" dirty="0">
                <a:solidFill>
                  <a:srgbClr val="00B0F0"/>
                </a:solidFill>
              </a:rPr>
              <a:t>Expectations of the social worker</a:t>
            </a:r>
          </a:p>
        </p:txBody>
      </p:sp>
      <p:sp>
        <p:nvSpPr>
          <p:cNvPr id="3" name="Content Placeholder 2">
            <a:extLst>
              <a:ext uri="{FF2B5EF4-FFF2-40B4-BE49-F238E27FC236}">
                <a16:creationId xmlns:a16="http://schemas.microsoft.com/office/drawing/2014/main" id="{CF0176D9-551D-4034-8768-A17F805E4D2E}"/>
              </a:ext>
            </a:extLst>
          </p:cNvPr>
          <p:cNvSpPr>
            <a:spLocks noGrp="1"/>
          </p:cNvSpPr>
          <p:nvPr>
            <p:ph idx="1"/>
          </p:nvPr>
        </p:nvSpPr>
        <p:spPr/>
        <p:txBody>
          <a:bodyPr>
            <a:normAutofit fontScale="70000" lnSpcReduction="20000"/>
          </a:bodyPr>
          <a:lstStyle/>
          <a:p>
            <a:pPr>
              <a:buFont typeface="Arial" panose="020B0604020202020204" pitchFamily="34" charset="0"/>
              <a:buChar char="•"/>
            </a:pPr>
            <a:r>
              <a:rPr lang="en-GB" dirty="0">
                <a:solidFill>
                  <a:srgbClr val="002060"/>
                </a:solidFill>
              </a:rPr>
              <a:t>Attend every PEP meetings, at least once a term. </a:t>
            </a:r>
            <a:r>
              <a:rPr lang="en-GB" dirty="0">
                <a:solidFill>
                  <a:schemeClr val="accent2"/>
                </a:solidFill>
              </a:rPr>
              <a:t>It is a statutory requirement for the allocated social worker, school and carer to attend PEP meetings. </a:t>
            </a:r>
          </a:p>
          <a:p>
            <a:pPr marL="0" indent="0">
              <a:buNone/>
            </a:pPr>
            <a:endParaRPr lang="en-GB" dirty="0"/>
          </a:p>
          <a:p>
            <a:pPr>
              <a:buFont typeface="Arial" panose="020B0604020202020204" pitchFamily="34" charset="0"/>
              <a:buChar char="•"/>
            </a:pPr>
            <a:r>
              <a:rPr lang="en-GB" dirty="0">
                <a:solidFill>
                  <a:srgbClr val="002060"/>
                </a:solidFill>
              </a:rPr>
              <a:t>Ensure personal information is completed and updated when required on the PEP document.</a:t>
            </a:r>
          </a:p>
          <a:p>
            <a:pPr>
              <a:buFont typeface="Arial" panose="020B0604020202020204" pitchFamily="34" charset="0"/>
              <a:buChar char="•"/>
            </a:pPr>
            <a:endParaRPr lang="en-GB" dirty="0">
              <a:solidFill>
                <a:srgbClr val="002060"/>
              </a:solidFill>
            </a:endParaRPr>
          </a:p>
          <a:p>
            <a:pPr>
              <a:buFont typeface="Arial" panose="020B0604020202020204" pitchFamily="34" charset="0"/>
              <a:buChar char="•"/>
            </a:pPr>
            <a:r>
              <a:rPr lang="en-GB" dirty="0">
                <a:solidFill>
                  <a:srgbClr val="002060"/>
                </a:solidFill>
              </a:rPr>
              <a:t>Read, complete any actions ensuring the PEP document is on LCS</a:t>
            </a:r>
          </a:p>
          <a:p>
            <a:pPr marL="0" indent="0">
              <a:buNone/>
            </a:pPr>
            <a:endParaRPr lang="en-GB" dirty="0">
              <a:solidFill>
                <a:srgbClr val="002060"/>
              </a:solidFill>
            </a:endParaRPr>
          </a:p>
          <a:p>
            <a:pPr marL="285750" indent="-285750">
              <a:buFont typeface="Arial" panose="020B0604020202020204" pitchFamily="34" charset="0"/>
              <a:buChar char="•"/>
            </a:pPr>
            <a:r>
              <a:rPr lang="en-GB" dirty="0">
                <a:solidFill>
                  <a:srgbClr val="002060"/>
                </a:solidFill>
              </a:rPr>
              <a:t>Raise any concerns regarding education to the Virtual School </a:t>
            </a:r>
          </a:p>
          <a:p>
            <a:pPr marL="0" indent="0"/>
            <a:endParaRPr lang="en-GB" dirty="0">
              <a:solidFill>
                <a:srgbClr val="002060"/>
              </a:solidFill>
            </a:endParaRPr>
          </a:p>
          <a:p>
            <a:pPr marL="285750" indent="-285750">
              <a:buFont typeface="Arial" panose="020B0604020202020204" pitchFamily="34" charset="0"/>
              <a:buChar char="•"/>
            </a:pPr>
            <a:r>
              <a:rPr lang="en-GB" dirty="0">
                <a:solidFill>
                  <a:srgbClr val="002060"/>
                </a:solidFill>
              </a:rPr>
              <a:t>Keep the Virtual School updated to any changes to the care plan </a:t>
            </a:r>
          </a:p>
          <a:p>
            <a:pPr marL="0" indent="0" algn="ctr"/>
            <a:r>
              <a:rPr lang="en-GB" dirty="0">
                <a:solidFill>
                  <a:srgbClr val="0080AF"/>
                </a:solidFill>
                <a:hlinkClick r:id="rId2"/>
              </a:rPr>
              <a:t>https://assets.publishing.service.gov.uk/government/uploads/system/uploads/attachment_data/file/683556/Promoting_the_education_of_looked-after_children_and_previously_looked-after_children.pdf</a:t>
            </a:r>
            <a:r>
              <a:rPr lang="en-GB" dirty="0">
                <a:solidFill>
                  <a:srgbClr val="0080AF"/>
                </a:solidFill>
              </a:rPr>
              <a:t> </a:t>
            </a:r>
          </a:p>
          <a:p>
            <a:endParaRPr lang="en-GB" dirty="0"/>
          </a:p>
        </p:txBody>
      </p:sp>
    </p:spTree>
    <p:extLst>
      <p:ext uri="{BB962C8B-B14F-4D97-AF65-F5344CB8AC3E}">
        <p14:creationId xmlns:p14="http://schemas.microsoft.com/office/powerpoint/2010/main" val="2830311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2973D-5BF2-4CB0-BBB2-CFD5766227C5}"/>
              </a:ext>
            </a:extLst>
          </p:cNvPr>
          <p:cNvSpPr>
            <a:spLocks noGrp="1"/>
          </p:cNvSpPr>
          <p:nvPr>
            <p:ph type="title"/>
          </p:nvPr>
        </p:nvSpPr>
        <p:spPr/>
        <p:txBody>
          <a:bodyPr/>
          <a:lstStyle/>
          <a:p>
            <a:r>
              <a:rPr lang="en-GB" b="1" dirty="0" err="1">
                <a:solidFill>
                  <a:srgbClr val="00B0F0"/>
                </a:solidFill>
              </a:rPr>
              <a:t>ePEP</a:t>
            </a:r>
            <a:r>
              <a:rPr lang="en-GB" b="1" dirty="0">
                <a:solidFill>
                  <a:srgbClr val="00B0F0"/>
                </a:solidFill>
              </a:rPr>
              <a:t> – Liquid Logic </a:t>
            </a:r>
          </a:p>
        </p:txBody>
      </p:sp>
      <p:sp>
        <p:nvSpPr>
          <p:cNvPr id="3" name="Content Placeholder 2">
            <a:extLst>
              <a:ext uri="{FF2B5EF4-FFF2-40B4-BE49-F238E27FC236}">
                <a16:creationId xmlns:a16="http://schemas.microsoft.com/office/drawing/2014/main" id="{D62A1B6F-0F04-4782-BB1D-5DCD9D060439}"/>
              </a:ext>
            </a:extLst>
          </p:cNvPr>
          <p:cNvSpPr>
            <a:spLocks noGrp="1"/>
          </p:cNvSpPr>
          <p:nvPr>
            <p:ph idx="1"/>
          </p:nvPr>
        </p:nvSpPr>
        <p:spPr/>
        <p:txBody>
          <a:bodyPr>
            <a:normAutofit fontScale="92500" lnSpcReduction="10000"/>
          </a:bodyPr>
          <a:lstStyle/>
          <a:p>
            <a:r>
              <a:rPr lang="en-GB" dirty="0"/>
              <a:t>In September 2021 we will launch the new </a:t>
            </a:r>
            <a:r>
              <a:rPr lang="en-GB" dirty="0" err="1"/>
              <a:t>ePEP</a:t>
            </a:r>
            <a:r>
              <a:rPr lang="en-GB" dirty="0"/>
              <a:t> through Liquid Logic’s delegated portal. </a:t>
            </a:r>
            <a:r>
              <a:rPr lang="en-GB" b="1" dirty="0">
                <a:solidFill>
                  <a:schemeClr val="accent2"/>
                </a:solidFill>
              </a:rPr>
              <a:t>There will be a designated PEP training session in October 2021 – date to be confirmed. </a:t>
            </a:r>
          </a:p>
          <a:p>
            <a:r>
              <a:rPr lang="en-GB" b="1" dirty="0"/>
              <a:t>Designated Teacher </a:t>
            </a:r>
            <a:r>
              <a:rPr lang="en-GB" b="1" dirty="0" err="1"/>
              <a:t>ePEP</a:t>
            </a:r>
            <a:r>
              <a:rPr lang="en-GB" b="1" dirty="0"/>
              <a:t> training is Tuesday 29</a:t>
            </a:r>
            <a:r>
              <a:rPr lang="en-GB" b="1" baseline="30000" dirty="0"/>
              <a:t>th</a:t>
            </a:r>
            <a:r>
              <a:rPr lang="en-GB" b="1" dirty="0"/>
              <a:t> September, we have 110 schools currently signed up!</a:t>
            </a:r>
          </a:p>
          <a:p>
            <a:r>
              <a:rPr lang="en-GB" dirty="0"/>
              <a:t>Each Designated Teacher will be sent a link each term to access the PEP document online.</a:t>
            </a:r>
          </a:p>
          <a:p>
            <a:r>
              <a:rPr lang="en-GB" dirty="0"/>
              <a:t>The PEP document will come pre-populated and can be printed through word or as a PDF. </a:t>
            </a:r>
          </a:p>
          <a:p>
            <a:r>
              <a:rPr lang="en-GB" dirty="0"/>
              <a:t>Once completed the PEP will be finalised by the Virtual School and a final document emailed to professionals. </a:t>
            </a:r>
          </a:p>
          <a:p>
            <a:pPr marL="0" indent="0">
              <a:buNone/>
            </a:pPr>
            <a:endParaRPr lang="en-GB" dirty="0"/>
          </a:p>
        </p:txBody>
      </p:sp>
    </p:spTree>
    <p:extLst>
      <p:ext uri="{BB962C8B-B14F-4D97-AF65-F5344CB8AC3E}">
        <p14:creationId xmlns:p14="http://schemas.microsoft.com/office/powerpoint/2010/main" val="3666770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E34B0-5971-464F-9EC3-594F92E5ED23}"/>
              </a:ext>
            </a:extLst>
          </p:cNvPr>
          <p:cNvSpPr>
            <a:spLocks noGrp="1"/>
          </p:cNvSpPr>
          <p:nvPr>
            <p:ph type="title"/>
          </p:nvPr>
        </p:nvSpPr>
        <p:spPr/>
        <p:txBody>
          <a:bodyPr/>
          <a:lstStyle/>
          <a:p>
            <a:r>
              <a:rPr lang="en-GB" b="1" dirty="0">
                <a:solidFill>
                  <a:srgbClr val="00B0F0"/>
                </a:solidFill>
              </a:rPr>
              <a:t>PEP – Criteria 	</a:t>
            </a:r>
            <a:endParaRPr lang="en-GB" dirty="0"/>
          </a:p>
        </p:txBody>
      </p:sp>
      <p:sp>
        <p:nvSpPr>
          <p:cNvPr id="3" name="Content Placeholder 2">
            <a:extLst>
              <a:ext uri="{FF2B5EF4-FFF2-40B4-BE49-F238E27FC236}">
                <a16:creationId xmlns:a16="http://schemas.microsoft.com/office/drawing/2014/main" id="{A2FD49F1-F50A-4F2B-94B8-601C1EB9C82E}"/>
              </a:ext>
            </a:extLst>
          </p:cNvPr>
          <p:cNvSpPr>
            <a:spLocks noGrp="1"/>
          </p:cNvSpPr>
          <p:nvPr>
            <p:ph idx="1"/>
          </p:nvPr>
        </p:nvSpPr>
        <p:spPr/>
        <p:txBody>
          <a:bodyPr>
            <a:normAutofit fontScale="62500" lnSpcReduction="20000"/>
          </a:bodyPr>
          <a:lstStyle/>
          <a:p>
            <a:pPr indent="0">
              <a:lnSpc>
                <a:spcPct val="150000"/>
              </a:lnSpc>
              <a:buNone/>
            </a:pPr>
            <a:r>
              <a:rPr lang="en-US" sz="3600" b="1" dirty="0">
                <a:solidFill>
                  <a:srgbClr val="FFC000"/>
                </a:solidFill>
                <a:effectLst/>
                <a:ea typeface="Microsoft Sans Serif" panose="020B0604020202020204" pitchFamily="34" charset="0"/>
              </a:rPr>
              <a:t>The Virtual School are unable to attend all PEP meetings and the criteria for Virtual School involvement in PEPs is as follows: </a:t>
            </a:r>
            <a:endParaRPr lang="en-GB" sz="3600" b="1" dirty="0">
              <a:solidFill>
                <a:srgbClr val="FFC000"/>
              </a:solidFill>
              <a:effectLst/>
              <a:ea typeface="Microsoft Sans Serif" panose="020B0604020202020204" pitchFamily="34" charset="0"/>
            </a:endParaRPr>
          </a:p>
          <a:p>
            <a:pPr marL="342900" lvl="0" indent="-342900">
              <a:lnSpc>
                <a:spcPct val="150000"/>
              </a:lnSpc>
              <a:buFont typeface="+mj-lt"/>
              <a:buAutoNum type="arabicPeriod"/>
            </a:pPr>
            <a:r>
              <a:rPr lang="en-US" sz="2800" dirty="0">
                <a:solidFill>
                  <a:srgbClr val="262140"/>
                </a:solidFill>
                <a:effectLst/>
                <a:ea typeface="Microsoft Sans Serif" panose="020B0604020202020204" pitchFamily="34" charset="0"/>
              </a:rPr>
              <a:t>New case on Virtual School roll</a:t>
            </a:r>
            <a:endParaRPr lang="en-GB" sz="2800" dirty="0">
              <a:solidFill>
                <a:srgbClr val="262140"/>
              </a:solidFill>
              <a:effectLst/>
              <a:ea typeface="Microsoft Sans Serif" panose="020B0604020202020204" pitchFamily="34" charset="0"/>
            </a:endParaRPr>
          </a:p>
          <a:p>
            <a:pPr marL="342900" lvl="0" indent="-342900">
              <a:lnSpc>
                <a:spcPct val="150000"/>
              </a:lnSpc>
              <a:buFont typeface="+mj-lt"/>
              <a:buAutoNum type="arabicPeriod"/>
            </a:pPr>
            <a:r>
              <a:rPr lang="en-US" sz="2800" dirty="0">
                <a:solidFill>
                  <a:srgbClr val="262140"/>
                </a:solidFill>
                <a:effectLst/>
                <a:ea typeface="Microsoft Sans Serif" panose="020B0604020202020204" pitchFamily="34" charset="0"/>
              </a:rPr>
              <a:t>School placement move </a:t>
            </a:r>
            <a:endParaRPr lang="en-GB" sz="2800" dirty="0">
              <a:solidFill>
                <a:srgbClr val="262140"/>
              </a:solidFill>
              <a:effectLst/>
              <a:ea typeface="Microsoft Sans Serif" panose="020B0604020202020204" pitchFamily="34" charset="0"/>
            </a:endParaRPr>
          </a:p>
          <a:p>
            <a:pPr marL="342900" lvl="0" indent="-342900">
              <a:lnSpc>
                <a:spcPct val="150000"/>
              </a:lnSpc>
              <a:buFont typeface="+mj-lt"/>
              <a:buAutoNum type="arabicPeriod"/>
            </a:pPr>
            <a:r>
              <a:rPr lang="en-US" sz="2800" dirty="0">
                <a:solidFill>
                  <a:srgbClr val="262140"/>
                </a:solidFill>
                <a:effectLst/>
                <a:ea typeface="Microsoft Sans Serif" panose="020B0604020202020204" pitchFamily="34" charset="0"/>
              </a:rPr>
              <a:t>Pupils educated out of borough </a:t>
            </a:r>
            <a:endParaRPr lang="en-GB" sz="2800" dirty="0">
              <a:solidFill>
                <a:srgbClr val="262140"/>
              </a:solidFill>
              <a:effectLst/>
              <a:ea typeface="Microsoft Sans Serif" panose="020B0604020202020204" pitchFamily="34" charset="0"/>
            </a:endParaRPr>
          </a:p>
          <a:p>
            <a:pPr marL="342900" lvl="0" indent="-342900">
              <a:lnSpc>
                <a:spcPct val="150000"/>
              </a:lnSpc>
              <a:buFont typeface="+mj-lt"/>
              <a:buAutoNum type="arabicPeriod"/>
            </a:pPr>
            <a:r>
              <a:rPr lang="en-US" sz="2800" dirty="0">
                <a:solidFill>
                  <a:srgbClr val="262140"/>
                </a:solidFill>
                <a:effectLst/>
                <a:ea typeface="Microsoft Sans Serif" panose="020B0604020202020204" pitchFamily="34" charset="0"/>
              </a:rPr>
              <a:t>‘Red’ rated case (concerns raised at Education Referral meeting (ERM) or due to poor attendance/engagement/school rated less than ‘good’ by </a:t>
            </a:r>
            <a:r>
              <a:rPr lang="en-US" sz="2800" dirty="0" err="1">
                <a:solidFill>
                  <a:srgbClr val="262140"/>
                </a:solidFill>
                <a:effectLst/>
                <a:ea typeface="Microsoft Sans Serif" panose="020B0604020202020204" pitchFamily="34" charset="0"/>
              </a:rPr>
              <a:t>Ofsted</a:t>
            </a:r>
            <a:r>
              <a:rPr lang="en-US" sz="2800" dirty="0">
                <a:solidFill>
                  <a:srgbClr val="262140"/>
                </a:solidFill>
                <a:effectLst/>
                <a:ea typeface="Microsoft Sans Serif" panose="020B0604020202020204" pitchFamily="34" charset="0"/>
              </a:rPr>
              <a:t>. </a:t>
            </a:r>
            <a:endParaRPr lang="en-GB" sz="2800" dirty="0">
              <a:solidFill>
                <a:srgbClr val="262140"/>
              </a:solidFill>
              <a:effectLst/>
              <a:ea typeface="Microsoft Sans Serif" panose="020B0604020202020204" pitchFamily="34" charset="0"/>
            </a:endParaRPr>
          </a:p>
          <a:p>
            <a:pPr marL="342900" lvl="0" indent="-342900">
              <a:lnSpc>
                <a:spcPct val="150000"/>
              </a:lnSpc>
              <a:buFont typeface="+mj-lt"/>
              <a:buAutoNum type="arabicPeriod"/>
            </a:pPr>
            <a:r>
              <a:rPr lang="en-US" sz="2800" dirty="0">
                <a:solidFill>
                  <a:srgbClr val="262140"/>
                </a:solidFill>
                <a:effectLst/>
                <a:ea typeface="Microsoft Sans Serif" panose="020B0604020202020204" pitchFamily="34" charset="0"/>
              </a:rPr>
              <a:t>Need for independent chair due to professional disagreement (</a:t>
            </a:r>
            <a:r>
              <a:rPr lang="en-US" sz="2800" dirty="0" err="1">
                <a:solidFill>
                  <a:srgbClr val="262140"/>
                </a:solidFill>
                <a:effectLst/>
                <a:ea typeface="Microsoft Sans Serif" panose="020B0604020202020204" pitchFamily="34" charset="0"/>
              </a:rPr>
              <a:t>e.g</a:t>
            </a:r>
            <a:r>
              <a:rPr lang="en-US" sz="2800" dirty="0">
                <a:solidFill>
                  <a:srgbClr val="262140"/>
                </a:solidFill>
                <a:effectLst/>
                <a:ea typeface="Microsoft Sans Serif" panose="020B0604020202020204" pitchFamily="34" charset="0"/>
              </a:rPr>
              <a:t> Pupil Premium)</a:t>
            </a:r>
            <a:endParaRPr lang="en-GB" sz="2800" dirty="0">
              <a:solidFill>
                <a:srgbClr val="262140"/>
              </a:solidFill>
              <a:effectLst/>
              <a:ea typeface="Microsoft Sans Serif" panose="020B0604020202020204" pitchFamily="34" charset="0"/>
            </a:endParaRPr>
          </a:p>
          <a:p>
            <a:pPr marL="342900" lvl="0" indent="-342900">
              <a:lnSpc>
                <a:spcPct val="150000"/>
              </a:lnSpc>
              <a:buFont typeface="+mj-lt"/>
              <a:buAutoNum type="arabicPeriod"/>
            </a:pPr>
            <a:r>
              <a:rPr lang="en-US" sz="2800" dirty="0">
                <a:solidFill>
                  <a:srgbClr val="262140"/>
                </a:solidFill>
                <a:effectLst/>
                <a:ea typeface="Microsoft Sans Serif" panose="020B0604020202020204" pitchFamily="34" charset="0"/>
              </a:rPr>
              <a:t>Key year groups such as Year 11 or Year 6. </a:t>
            </a:r>
            <a:endParaRPr lang="en-GB" sz="2800" dirty="0">
              <a:solidFill>
                <a:srgbClr val="262140"/>
              </a:solidFill>
              <a:effectLst/>
              <a:ea typeface="Microsoft Sans Serif" panose="020B0604020202020204" pitchFamily="34" charset="0"/>
            </a:endParaRPr>
          </a:p>
          <a:p>
            <a:pPr marL="0" indent="0" algn="just">
              <a:lnSpc>
                <a:spcPct val="150000"/>
              </a:lnSpc>
              <a:buNone/>
            </a:pPr>
            <a:endParaRPr lang="en-GB" sz="2800" dirty="0">
              <a:solidFill>
                <a:srgbClr val="262140"/>
              </a:solidFill>
              <a:effectLst/>
              <a:ea typeface="Microsoft Sans Serif" panose="020B0604020202020204" pitchFamily="34" charset="0"/>
            </a:endParaRPr>
          </a:p>
          <a:p>
            <a:endParaRPr lang="en-GB" dirty="0"/>
          </a:p>
        </p:txBody>
      </p:sp>
    </p:spTree>
    <p:extLst>
      <p:ext uri="{BB962C8B-B14F-4D97-AF65-F5344CB8AC3E}">
        <p14:creationId xmlns:p14="http://schemas.microsoft.com/office/powerpoint/2010/main" val="3051974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57E19-2DD9-4EC4-B279-3B244B9853F1}"/>
              </a:ext>
            </a:extLst>
          </p:cNvPr>
          <p:cNvSpPr>
            <a:spLocks noGrp="1"/>
          </p:cNvSpPr>
          <p:nvPr>
            <p:ph type="title"/>
          </p:nvPr>
        </p:nvSpPr>
        <p:spPr/>
        <p:txBody>
          <a:bodyPr/>
          <a:lstStyle/>
          <a:p>
            <a:r>
              <a:rPr lang="en-GB" b="1" dirty="0">
                <a:solidFill>
                  <a:srgbClr val="00B0F0"/>
                </a:solidFill>
              </a:rPr>
              <a:t>Delegation Portal </a:t>
            </a:r>
          </a:p>
        </p:txBody>
      </p:sp>
      <p:sp>
        <p:nvSpPr>
          <p:cNvPr id="3" name="Content Placeholder 2">
            <a:extLst>
              <a:ext uri="{FF2B5EF4-FFF2-40B4-BE49-F238E27FC236}">
                <a16:creationId xmlns:a16="http://schemas.microsoft.com/office/drawing/2014/main" id="{5F990902-277A-4CC0-9DCD-749A109DA7FA}"/>
              </a:ext>
            </a:extLst>
          </p:cNvPr>
          <p:cNvSpPr>
            <a:spLocks noGrp="1"/>
          </p:cNvSpPr>
          <p:nvPr>
            <p:ph idx="1"/>
          </p:nvPr>
        </p:nvSpPr>
        <p:spPr/>
        <p:txBody>
          <a:bodyPr>
            <a:normAutofit fontScale="92500" lnSpcReduction="10000"/>
          </a:bodyPr>
          <a:lstStyle/>
          <a:p>
            <a:pPr marL="0" indent="0" algn="just">
              <a:lnSpc>
                <a:spcPct val="107000"/>
              </a:lnSpc>
              <a:spcAft>
                <a:spcPts val="800"/>
              </a:spcAft>
              <a:buNone/>
            </a:pPr>
            <a:r>
              <a:rPr lang="en-GB" sz="1800" b="1" u="sng" dirty="0">
                <a:effectLst/>
                <a:latin typeface="Microsoft Sans Serif" panose="020B0604020202020204" pitchFamily="34" charset="0"/>
                <a:ea typeface="Calibri" panose="020F0502020204030204" pitchFamily="34" charset="0"/>
                <a:cs typeface="Times New Roman" panose="02020603050405020304" pitchFamily="18" charset="0"/>
              </a:rPr>
              <a:t>Process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GB" sz="1800" dirty="0">
                <a:effectLst/>
                <a:latin typeface="Microsoft Sans Serif" panose="020B0604020202020204" pitchFamily="34" charset="0"/>
                <a:ea typeface="Calibri" panose="020F0502020204030204" pitchFamily="34" charset="0"/>
                <a:cs typeface="Times New Roman" panose="02020603050405020304" pitchFamily="18" charset="0"/>
              </a:rPr>
              <a:t>The Virtual School team are responsible for the delegation of all PEP documents from Early Years to Post-16.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i="1" dirty="0">
                <a:effectLst/>
                <a:latin typeface="Microsoft Sans Serif" panose="020B0604020202020204" pitchFamily="34" charset="0"/>
                <a:ea typeface="Calibri" panose="020F0502020204030204" pitchFamily="34" charset="0"/>
                <a:cs typeface="Times New Roman" panose="02020603050405020304" pitchFamily="18" charset="0"/>
              </a:rPr>
              <a:t>Autumn PEPs will be delegated during the last week of the Summer holidays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i="1" dirty="0">
                <a:effectLst/>
                <a:latin typeface="Microsoft Sans Serif" panose="020B0604020202020204" pitchFamily="34" charset="0"/>
                <a:ea typeface="Calibri" panose="020F0502020204030204" pitchFamily="34" charset="0"/>
                <a:cs typeface="Times New Roman" panose="02020603050405020304" pitchFamily="18" charset="0"/>
              </a:rPr>
              <a:t>Spring PEPs, the first week back after Christmas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i="1" dirty="0">
                <a:effectLst/>
                <a:latin typeface="Microsoft Sans Serif" panose="020B0604020202020204" pitchFamily="34" charset="0"/>
                <a:ea typeface="Calibri" panose="020F0502020204030204" pitchFamily="34" charset="0"/>
                <a:cs typeface="Times New Roman" panose="02020603050405020304" pitchFamily="18" charset="0"/>
              </a:rPr>
              <a:t>Summer PEPs, the last week of the Easter holiday.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GB" sz="1800" dirty="0">
                <a:effectLst/>
                <a:latin typeface="Microsoft Sans Serif" panose="020B0604020202020204" pitchFamily="34" charset="0"/>
                <a:ea typeface="Calibri" panose="020F0502020204030204" pitchFamily="34" charset="0"/>
                <a:cs typeface="Times New Roman" panose="02020603050405020304" pitchFamily="18" charset="0"/>
              </a:rPr>
              <a:t>Part 1 will be delegated to the allocated social worker – the majority of information will be pulled through liquid logic and it will need to be checked and updated by the social worker if there are any changes.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GB" sz="1800" dirty="0">
                <a:effectLst/>
                <a:latin typeface="Microsoft Sans Serif" panose="020B0604020202020204" pitchFamily="34" charset="0"/>
                <a:ea typeface="Calibri" panose="020F0502020204030204" pitchFamily="34" charset="0"/>
                <a:cs typeface="Times New Roman" panose="02020603050405020304" pitchFamily="18" charset="0"/>
              </a:rPr>
              <a:t>All other parts will be sent to the designated teacher to complete prior and following the PEP meeting.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GB" sz="1800" dirty="0">
                <a:effectLst/>
                <a:latin typeface="Microsoft Sans Serif" panose="020B0604020202020204" pitchFamily="34" charset="0"/>
                <a:ea typeface="Calibri" panose="020F0502020204030204" pitchFamily="34" charset="0"/>
                <a:cs typeface="Times New Roman" panose="02020603050405020304" pitchFamily="18" charset="0"/>
              </a:rPr>
              <a:t>Once the Virtual School have received the completed PEP document, it will be finalised and uploaded onto liquid logic.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0124053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B2AAF-C42A-46B0-B12F-964E27C9C6E5}"/>
              </a:ext>
            </a:extLst>
          </p:cNvPr>
          <p:cNvSpPr>
            <a:spLocks noGrp="1"/>
          </p:cNvSpPr>
          <p:nvPr>
            <p:ph type="title"/>
          </p:nvPr>
        </p:nvSpPr>
        <p:spPr/>
        <p:txBody>
          <a:bodyPr>
            <a:normAutofit/>
          </a:bodyPr>
          <a:lstStyle/>
          <a:p>
            <a:r>
              <a:rPr lang="en-GB" sz="4400" b="1" dirty="0">
                <a:solidFill>
                  <a:srgbClr val="002060"/>
                </a:solidFill>
                <a:latin typeface="Arial" pitchFamily="34"/>
                <a:cs typeface="Arial" pitchFamily="34"/>
              </a:rPr>
              <a:t>Pupil premium funding </a:t>
            </a:r>
            <a:br>
              <a:rPr lang="en-GB" b="1" dirty="0">
                <a:solidFill>
                  <a:srgbClr val="002060"/>
                </a:solidFill>
                <a:latin typeface="Arial" pitchFamily="34"/>
                <a:cs typeface="Arial" pitchFamily="34"/>
              </a:rPr>
            </a:br>
            <a:endParaRPr lang="en-GB" dirty="0"/>
          </a:p>
        </p:txBody>
      </p:sp>
      <p:sp>
        <p:nvSpPr>
          <p:cNvPr id="3" name="Content Placeholder 2">
            <a:extLst>
              <a:ext uri="{FF2B5EF4-FFF2-40B4-BE49-F238E27FC236}">
                <a16:creationId xmlns:a16="http://schemas.microsoft.com/office/drawing/2014/main" id="{0DA22333-661A-4168-8DE6-94D4D1247A9E}"/>
              </a:ext>
            </a:extLst>
          </p:cNvPr>
          <p:cNvSpPr>
            <a:spLocks noGrp="1"/>
          </p:cNvSpPr>
          <p:nvPr>
            <p:ph idx="1"/>
          </p:nvPr>
        </p:nvSpPr>
        <p:spPr/>
        <p:txBody>
          <a:bodyPr>
            <a:normAutofit lnSpcReduction="10000"/>
          </a:bodyPr>
          <a:lstStyle/>
          <a:p>
            <a:pPr lvl="0">
              <a:lnSpc>
                <a:spcPct val="80000"/>
              </a:lnSpc>
            </a:pPr>
            <a:r>
              <a:rPr lang="en-GB" sz="2800" dirty="0"/>
              <a:t>The new model has reviewed the way in which the Pupil Premium funding for Looked after children is distributed, the top-slice held centrally has increased in April 2021 from £175 to £550 per child, per annum. </a:t>
            </a:r>
          </a:p>
          <a:p>
            <a:pPr marL="0" lvl="0" indent="0">
              <a:lnSpc>
                <a:spcPct val="80000"/>
              </a:lnSpc>
              <a:buNone/>
            </a:pPr>
            <a:endParaRPr lang="en-GB" sz="2800" dirty="0"/>
          </a:p>
          <a:p>
            <a:pPr lvl="0">
              <a:spcBef>
                <a:spcPts val="0"/>
              </a:spcBef>
            </a:pPr>
            <a:r>
              <a:rPr lang="en-GB" sz="2800" dirty="0"/>
              <a:t>In April 2020 pupil premium funding for looked after children and previously looked after children slightly increased to £2345. </a:t>
            </a:r>
          </a:p>
          <a:p>
            <a:pPr marL="0" lvl="0" indent="0">
              <a:spcBef>
                <a:spcPts val="0"/>
              </a:spcBef>
              <a:buNone/>
            </a:pPr>
            <a:endParaRPr lang="en-GB" sz="2800" dirty="0"/>
          </a:p>
          <a:p>
            <a:pPr lvl="0">
              <a:spcBef>
                <a:spcPts val="0"/>
              </a:spcBef>
            </a:pPr>
            <a:r>
              <a:rPr lang="en-GB" sz="2800" dirty="0"/>
              <a:t>Every North West Virtual School top-slices to support a range of resources within the team including staffing, training and resources. The average top-slice within the North-West is £600 per annum.  </a:t>
            </a:r>
            <a:endParaRPr lang="en-GB" sz="3600" dirty="0"/>
          </a:p>
          <a:p>
            <a:endParaRPr lang="en-GB" dirty="0"/>
          </a:p>
        </p:txBody>
      </p:sp>
    </p:spTree>
    <p:extLst>
      <p:ext uri="{BB962C8B-B14F-4D97-AF65-F5344CB8AC3E}">
        <p14:creationId xmlns:p14="http://schemas.microsoft.com/office/powerpoint/2010/main" val="4056030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02044-A88F-4ECB-8B35-5B6326A75453}"/>
              </a:ext>
            </a:extLst>
          </p:cNvPr>
          <p:cNvSpPr>
            <a:spLocks noGrp="1"/>
          </p:cNvSpPr>
          <p:nvPr>
            <p:ph type="title"/>
          </p:nvPr>
        </p:nvSpPr>
        <p:spPr/>
        <p:txBody>
          <a:bodyPr/>
          <a:lstStyle/>
          <a:p>
            <a:r>
              <a:rPr lang="en-GB" dirty="0">
                <a:solidFill>
                  <a:srgbClr val="00B0F0"/>
                </a:solidFill>
              </a:rPr>
              <a:t>Pupil Premium plus (PPG+) for looked-after children</a:t>
            </a:r>
            <a:endParaRPr lang="en-GB" dirty="0"/>
          </a:p>
        </p:txBody>
      </p:sp>
      <p:sp>
        <p:nvSpPr>
          <p:cNvPr id="3" name="Content Placeholder 2">
            <a:extLst>
              <a:ext uri="{FF2B5EF4-FFF2-40B4-BE49-F238E27FC236}">
                <a16:creationId xmlns:a16="http://schemas.microsoft.com/office/drawing/2014/main" id="{9AAA7AE1-F6F9-44B8-949B-934466D4956D}"/>
              </a:ext>
            </a:extLst>
          </p:cNvPr>
          <p:cNvSpPr>
            <a:spLocks noGrp="1"/>
          </p:cNvSpPr>
          <p:nvPr>
            <p:ph idx="1"/>
          </p:nvPr>
        </p:nvSpPr>
        <p:spPr/>
        <p:txBody>
          <a:bodyPr>
            <a:normAutofit fontScale="85000" lnSpcReduction="20000"/>
          </a:bodyPr>
          <a:lstStyle/>
          <a:p>
            <a:r>
              <a:rPr lang="en-GB" sz="2800" b="0" i="0" u="none" strike="noStrike" baseline="0" dirty="0">
                <a:solidFill>
                  <a:srgbClr val="000000"/>
                </a:solidFill>
                <a:latin typeface="Arial" panose="020B0604020202020204" pitchFamily="34" charset="0"/>
              </a:rPr>
              <a:t>The PP+ can be used to facilitate a wide range of educational support for looked-after children. VSH should seek the input of the school’s designated teacher and carers when deciding on how to use PP+ to support a child. It is important that interventions supported by pupil premium should be evidence-based and in the best interests of the child.</a:t>
            </a:r>
          </a:p>
          <a:p>
            <a:pPr algn="l"/>
            <a:endParaRPr lang="en-GB" sz="2800" b="0" i="0" u="none" strike="noStrike" baseline="0" dirty="0">
              <a:solidFill>
                <a:srgbClr val="000000"/>
              </a:solidFill>
              <a:latin typeface="Arial" panose="020B0604020202020204" pitchFamily="34" charset="0"/>
            </a:endParaRPr>
          </a:p>
          <a:p>
            <a:pPr algn="l"/>
            <a:r>
              <a:rPr lang="en-GB" sz="2800" b="0" i="0" u="none" strike="noStrike" baseline="0" dirty="0">
                <a:solidFill>
                  <a:srgbClr val="000000"/>
                </a:solidFill>
                <a:latin typeface="Arial" panose="020B0604020202020204" pitchFamily="34" charset="0"/>
              </a:rPr>
              <a:t>Both VSH and schools manage their PP+ allocation for the benefit of their cohort of looked after or previously looked after children and according to children’s needs. It is not is not a personal budget for individual children; however, both VSHs and schools may choose to allocate an amount of funding to an individual to support their needs. </a:t>
            </a:r>
          </a:p>
          <a:p>
            <a:pPr marL="0" indent="0" algn="l">
              <a:buNone/>
            </a:pPr>
            <a:endParaRPr lang="en-GB" dirty="0">
              <a:solidFill>
                <a:srgbClr val="000000"/>
              </a:solidFill>
            </a:endParaRPr>
          </a:p>
          <a:p>
            <a:pPr algn="ctr"/>
            <a:r>
              <a:rPr lang="en-GB" sz="2800" b="1" i="0" u="none" strike="noStrike" baseline="0" dirty="0">
                <a:solidFill>
                  <a:srgbClr val="000000"/>
                </a:solidFill>
                <a:latin typeface="Arial" panose="020B0604020202020204" pitchFamily="34" charset="0"/>
              </a:rPr>
              <a:t>PPG+ can not be spent on: transport, administration tasks, clothing or food. </a:t>
            </a:r>
          </a:p>
          <a:p>
            <a:pPr marL="0" indent="0">
              <a:buNone/>
            </a:pPr>
            <a:endParaRPr lang="en-GB" sz="2800" b="0" i="0" u="none" strike="noStrike" baseline="0" dirty="0">
              <a:solidFill>
                <a:srgbClr val="000000"/>
              </a:solidFill>
              <a:latin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42200832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DD516-0C9B-48A6-85A7-52BB1847FCBA}"/>
              </a:ext>
            </a:extLst>
          </p:cNvPr>
          <p:cNvSpPr>
            <a:spLocks noGrp="1"/>
          </p:cNvSpPr>
          <p:nvPr>
            <p:ph type="title"/>
          </p:nvPr>
        </p:nvSpPr>
        <p:spPr/>
        <p:txBody>
          <a:bodyPr/>
          <a:lstStyle/>
          <a:p>
            <a:r>
              <a:rPr lang="en-GB" b="1" dirty="0">
                <a:solidFill>
                  <a:srgbClr val="00B0F0"/>
                </a:solidFill>
              </a:rPr>
              <a:t>Pupil Premium funding (cont.)</a:t>
            </a:r>
          </a:p>
        </p:txBody>
      </p:sp>
      <p:sp>
        <p:nvSpPr>
          <p:cNvPr id="3" name="Content Placeholder 2">
            <a:extLst>
              <a:ext uri="{FF2B5EF4-FFF2-40B4-BE49-F238E27FC236}">
                <a16:creationId xmlns:a16="http://schemas.microsoft.com/office/drawing/2014/main" id="{07562BFB-8288-42D4-AD1A-2CD9B23C384D}"/>
              </a:ext>
            </a:extLst>
          </p:cNvPr>
          <p:cNvSpPr>
            <a:spLocks noGrp="1"/>
          </p:cNvSpPr>
          <p:nvPr>
            <p:ph idx="1"/>
          </p:nvPr>
        </p:nvSpPr>
        <p:spPr/>
        <p:txBody>
          <a:bodyPr/>
          <a:lstStyle/>
          <a:p>
            <a:pPr marL="0" indent="0">
              <a:buNone/>
            </a:pPr>
            <a:r>
              <a:rPr lang="en-GB" sz="2500" dirty="0"/>
              <a:t>Total amount sent to school – £1,795 </a:t>
            </a:r>
          </a:p>
          <a:p>
            <a:pPr marL="0" indent="0">
              <a:buNone/>
            </a:pPr>
            <a:endParaRPr lang="en-GB" sz="2500" dirty="0">
              <a:ea typeface="Calibri" panose="020F0502020204030204" pitchFamily="34" charset="0"/>
            </a:endParaRPr>
          </a:p>
          <a:p>
            <a:pPr marL="0" indent="0">
              <a:buNone/>
            </a:pPr>
            <a:r>
              <a:rPr lang="en-GB" sz="2500" u="sng" dirty="0">
                <a:ea typeface="Calibri" panose="020F0502020204030204" pitchFamily="34" charset="0"/>
              </a:rPr>
              <a:t>Two payments</a:t>
            </a:r>
          </a:p>
          <a:p>
            <a:pPr marL="0" indent="0">
              <a:buNone/>
            </a:pPr>
            <a:r>
              <a:rPr lang="en-GB" sz="2500" dirty="0">
                <a:effectLst/>
                <a:ea typeface="Calibri" panose="020F0502020204030204" pitchFamily="34" charset="0"/>
              </a:rPr>
              <a:t> </a:t>
            </a:r>
          </a:p>
          <a:p>
            <a:r>
              <a:rPr lang="en-GB" sz="2500" dirty="0">
                <a:effectLst/>
                <a:ea typeface="Calibri" panose="020F0502020204030204" pitchFamily="34" charset="0"/>
              </a:rPr>
              <a:t>April to August = £750 . . . schools should see these amounts in July</a:t>
            </a:r>
          </a:p>
          <a:p>
            <a:pPr marL="0" indent="0">
              <a:buNone/>
            </a:pPr>
            <a:r>
              <a:rPr lang="en-GB" sz="2500" dirty="0">
                <a:effectLst/>
                <a:ea typeface="Calibri" panose="020F0502020204030204" pitchFamily="34" charset="0"/>
              </a:rPr>
              <a:t> </a:t>
            </a:r>
          </a:p>
          <a:p>
            <a:r>
              <a:rPr lang="en-GB" sz="2500" dirty="0">
                <a:effectLst/>
                <a:ea typeface="Calibri" panose="020F0502020204030204" pitchFamily="34" charset="0"/>
              </a:rPr>
              <a:t>Sept to March = £1,045 . . . usually done around December </a:t>
            </a:r>
          </a:p>
          <a:p>
            <a:pPr marL="0" indent="0">
              <a:buNone/>
            </a:pPr>
            <a:endParaRPr lang="en-GB" dirty="0"/>
          </a:p>
        </p:txBody>
      </p:sp>
    </p:spTree>
    <p:extLst>
      <p:ext uri="{BB962C8B-B14F-4D97-AF65-F5344CB8AC3E}">
        <p14:creationId xmlns:p14="http://schemas.microsoft.com/office/powerpoint/2010/main" val="2899083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8F3DA-C5D2-4DCE-A2AB-E8E492F2A3BF}"/>
              </a:ext>
            </a:extLst>
          </p:cNvPr>
          <p:cNvSpPr>
            <a:spLocks noGrp="1"/>
          </p:cNvSpPr>
          <p:nvPr>
            <p:ph type="title"/>
          </p:nvPr>
        </p:nvSpPr>
        <p:spPr/>
        <p:txBody>
          <a:bodyPr/>
          <a:lstStyle/>
          <a:p>
            <a:r>
              <a:rPr lang="en-GB" b="1" dirty="0">
                <a:solidFill>
                  <a:srgbClr val="00B0F0"/>
                </a:solidFill>
              </a:rPr>
              <a:t>How can Bolton’s Virtual school support you?</a:t>
            </a:r>
          </a:p>
        </p:txBody>
      </p:sp>
      <p:sp>
        <p:nvSpPr>
          <p:cNvPr id="3" name="Content Placeholder 2">
            <a:extLst>
              <a:ext uri="{FF2B5EF4-FFF2-40B4-BE49-F238E27FC236}">
                <a16:creationId xmlns:a16="http://schemas.microsoft.com/office/drawing/2014/main" id="{8D0D87A6-B1FC-4A82-9746-6308223B1F51}"/>
              </a:ext>
            </a:extLst>
          </p:cNvPr>
          <p:cNvSpPr>
            <a:spLocks noGrp="1"/>
          </p:cNvSpPr>
          <p:nvPr>
            <p:ph idx="1"/>
          </p:nvPr>
        </p:nvSpPr>
        <p:spPr/>
        <p:txBody>
          <a:bodyPr>
            <a:normAutofit fontScale="85000" lnSpcReduction="20000"/>
          </a:bodyPr>
          <a:lstStyle/>
          <a:p>
            <a:pPr>
              <a:buFont typeface="Arial" panose="020B0604020202020204" pitchFamily="34" charset="0"/>
              <a:buChar char="•"/>
            </a:pPr>
            <a:r>
              <a:rPr lang="en-GB" dirty="0"/>
              <a:t>Attend PEP meetings </a:t>
            </a:r>
          </a:p>
          <a:p>
            <a:pPr>
              <a:buFont typeface="Arial" panose="020B0604020202020204" pitchFamily="34" charset="0"/>
              <a:buChar char="•"/>
            </a:pPr>
            <a:r>
              <a:rPr lang="en-GB" dirty="0"/>
              <a:t>Well-being mentor </a:t>
            </a:r>
          </a:p>
          <a:p>
            <a:pPr>
              <a:buFont typeface="Arial" panose="020B0604020202020204" pitchFamily="34" charset="0"/>
              <a:buChar char="•"/>
            </a:pPr>
            <a:r>
              <a:rPr lang="en-GB" dirty="0"/>
              <a:t>Tuition Education opportunities </a:t>
            </a:r>
          </a:p>
          <a:p>
            <a:pPr>
              <a:buFont typeface="Arial" panose="020B0604020202020204" pitchFamily="34" charset="0"/>
              <a:buChar char="•"/>
            </a:pPr>
            <a:r>
              <a:rPr lang="en-GB" dirty="0"/>
              <a:t>Liaise with professionals</a:t>
            </a:r>
          </a:p>
          <a:p>
            <a:pPr>
              <a:buFont typeface="Arial" panose="020B0604020202020204" pitchFamily="34" charset="0"/>
              <a:buChar char="•"/>
            </a:pPr>
            <a:r>
              <a:rPr lang="en-GB" dirty="0"/>
              <a:t>Support the process to gain an EHCP </a:t>
            </a:r>
          </a:p>
          <a:p>
            <a:pPr>
              <a:buFont typeface="Arial" panose="020B0604020202020204" pitchFamily="34" charset="0"/>
              <a:buChar char="•"/>
            </a:pPr>
            <a:r>
              <a:rPr lang="en-GB" dirty="0"/>
              <a:t>Provide alternative education packages </a:t>
            </a:r>
          </a:p>
          <a:p>
            <a:pPr>
              <a:buFont typeface="Arial" panose="020B0604020202020204" pitchFamily="34" charset="0"/>
              <a:buChar char="•"/>
            </a:pPr>
            <a:r>
              <a:rPr lang="en-GB" dirty="0"/>
              <a:t>Additional pupil premium funding in exceptional circumstances </a:t>
            </a:r>
          </a:p>
          <a:p>
            <a:pPr>
              <a:buFont typeface="Arial" panose="020B0604020202020204" pitchFamily="34" charset="0"/>
              <a:buChar char="•"/>
            </a:pPr>
            <a:r>
              <a:rPr lang="en-GB" dirty="0"/>
              <a:t>Provide Educational Psychology </a:t>
            </a:r>
          </a:p>
          <a:p>
            <a:pPr>
              <a:buFont typeface="Arial" panose="020B0604020202020204" pitchFamily="34" charset="0"/>
              <a:buChar char="•"/>
            </a:pPr>
            <a:r>
              <a:rPr lang="en-GB" dirty="0"/>
              <a:t>Career’s guidance </a:t>
            </a:r>
          </a:p>
          <a:p>
            <a:pPr>
              <a:buFont typeface="Arial" panose="020B0604020202020204" pitchFamily="34" charset="0"/>
              <a:buChar char="•"/>
            </a:pPr>
            <a:r>
              <a:rPr lang="en-GB" dirty="0"/>
              <a:t>Advise and guidance on education </a:t>
            </a:r>
          </a:p>
          <a:p>
            <a:pPr marL="0" indent="0" algn="ctr">
              <a:buNone/>
            </a:pPr>
            <a:r>
              <a:rPr lang="en-GB" b="1" u="sng" dirty="0"/>
              <a:t>Completed Referral form to be sent to the Education Referral Meeting</a:t>
            </a:r>
          </a:p>
          <a:p>
            <a:endParaRPr lang="en-GB" dirty="0"/>
          </a:p>
        </p:txBody>
      </p:sp>
    </p:spTree>
    <p:extLst>
      <p:ext uri="{BB962C8B-B14F-4D97-AF65-F5344CB8AC3E}">
        <p14:creationId xmlns:p14="http://schemas.microsoft.com/office/powerpoint/2010/main" val="2893852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EF41E-4AF5-482A-94F7-BCA516AB64E9}"/>
              </a:ext>
            </a:extLst>
          </p:cNvPr>
          <p:cNvSpPr>
            <a:spLocks noGrp="1"/>
          </p:cNvSpPr>
          <p:nvPr>
            <p:ph type="title"/>
          </p:nvPr>
        </p:nvSpPr>
        <p:spPr/>
        <p:txBody>
          <a:bodyPr/>
          <a:lstStyle/>
          <a:p>
            <a:r>
              <a:rPr lang="en-GB" dirty="0">
                <a:solidFill>
                  <a:srgbClr val="00B0F0"/>
                </a:solidFill>
              </a:rPr>
              <a:t>Exclusions</a:t>
            </a:r>
          </a:p>
        </p:txBody>
      </p:sp>
      <p:sp>
        <p:nvSpPr>
          <p:cNvPr id="3" name="Content Placeholder 2">
            <a:extLst>
              <a:ext uri="{FF2B5EF4-FFF2-40B4-BE49-F238E27FC236}">
                <a16:creationId xmlns:a16="http://schemas.microsoft.com/office/drawing/2014/main" id="{6D4CC2F6-F12D-4D29-8458-A9EBD22BD699}"/>
              </a:ext>
            </a:extLst>
          </p:cNvPr>
          <p:cNvSpPr>
            <a:spLocks noGrp="1"/>
          </p:cNvSpPr>
          <p:nvPr>
            <p:ph idx="1"/>
          </p:nvPr>
        </p:nvSpPr>
        <p:spPr/>
        <p:txBody>
          <a:bodyPr/>
          <a:lstStyle/>
          <a:p>
            <a:r>
              <a:rPr lang="en-GB" sz="2800" dirty="0">
                <a:solidFill>
                  <a:srgbClr val="002060"/>
                </a:solidFill>
              </a:rPr>
              <a:t>Statutory guidance on school exclusion states that “Head teachers should, as far as possible, avoid excluding permanently any pupil with a statement of SEN or a looked after child.”</a:t>
            </a:r>
          </a:p>
          <a:p>
            <a:r>
              <a:rPr lang="en-GB" dirty="0">
                <a:solidFill>
                  <a:srgbClr val="002060"/>
                </a:solidFill>
              </a:rPr>
              <a:t>There hasn’t been a permanent exclusion of a looked after child in Bolton since January 2019. </a:t>
            </a:r>
          </a:p>
          <a:p>
            <a:r>
              <a:rPr lang="en-GB" dirty="0">
                <a:solidFill>
                  <a:srgbClr val="002060"/>
                </a:solidFill>
              </a:rPr>
              <a:t>Inform the Virtual School team if a child is a risk or has been excluded; PEP caseworker, Deputy Head, Virtual School Head </a:t>
            </a:r>
          </a:p>
          <a:p>
            <a:r>
              <a:rPr lang="en-GB" dirty="0">
                <a:solidFill>
                  <a:srgbClr val="002060"/>
                </a:solidFill>
              </a:rPr>
              <a:t>Update the PEP document following any exclusion </a:t>
            </a:r>
          </a:p>
        </p:txBody>
      </p:sp>
    </p:spTree>
    <p:extLst>
      <p:ext uri="{BB962C8B-B14F-4D97-AF65-F5344CB8AC3E}">
        <p14:creationId xmlns:p14="http://schemas.microsoft.com/office/powerpoint/2010/main" val="16923177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C72390-9BA8-472C-8732-43EF112F53D2}"/>
              </a:ext>
            </a:extLst>
          </p:cNvPr>
          <p:cNvSpPr>
            <a:spLocks noGrp="1"/>
          </p:cNvSpPr>
          <p:nvPr>
            <p:ph sz="half" idx="1"/>
          </p:nvPr>
        </p:nvSpPr>
        <p:spPr>
          <a:xfrm>
            <a:off x="550417" y="1690688"/>
            <a:ext cx="10648452" cy="4486275"/>
          </a:xfrm>
        </p:spPr>
        <p:txBody>
          <a:bodyPr>
            <a:normAutofit/>
          </a:bodyPr>
          <a:lstStyle/>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Bolton Virtual School oversees the education of approximately 435 school aged children within Primary and Secondary school. Bolton Council maintains an Alternative Provision Framework in order to meet the educational needs of some of these children. </a:t>
            </a:r>
          </a:p>
          <a:p>
            <a:pPr marL="0" indent="0">
              <a:lnSpc>
                <a:spcPct val="107000"/>
              </a:lnSpc>
              <a:spcAft>
                <a:spcPts val="800"/>
              </a:spcAft>
              <a:buNone/>
            </a:pPr>
            <a:r>
              <a:rPr lang="en-GB" sz="1800" b="0" i="0" dirty="0">
                <a:solidFill>
                  <a:srgbClr val="0070C0"/>
                </a:solidFill>
                <a:effectLst/>
                <a:latin typeface="+mn-lt"/>
              </a:rPr>
              <a:t>With permanent exclusions rising, evidence shows that vulnerable students, such as looked after children (LAC) and those with SEND or in receipt of free school meals, are significantly more likely to be excluded</a:t>
            </a:r>
            <a:r>
              <a:rPr lang="en-GB" sz="1800" b="1" i="0" dirty="0">
                <a:solidFill>
                  <a:srgbClr val="002060"/>
                </a:solidFill>
                <a:effectLst/>
                <a:latin typeface="+mn-lt"/>
              </a:rPr>
              <a:t>. </a:t>
            </a:r>
            <a:r>
              <a:rPr lang="en-GB" sz="1800" b="1" dirty="0">
                <a:solidFill>
                  <a:srgbClr val="002060"/>
                </a:solidFill>
                <a:latin typeface="+mn-lt"/>
              </a:rPr>
              <a:t>Nationally, exclusion rates for looked after children are more than 5 times those for all pupils. </a:t>
            </a:r>
            <a:endParaRPr lang="en-GB" sz="1800" b="1" dirty="0">
              <a:solidFill>
                <a:srgbClr val="002060"/>
              </a:solidFill>
              <a:latin typeface="+mn-lt"/>
              <a:ea typeface="Calibri" panose="020F0502020204030204" pitchFamily="34" charset="0"/>
              <a:cs typeface="Times New Roman" panose="02020603050405020304" pitchFamily="18" charset="0"/>
            </a:endParaRPr>
          </a:p>
          <a:p>
            <a:pPr marL="0" indent="0" algn="l">
              <a:buNone/>
            </a:pPr>
            <a:r>
              <a:rPr lang="en-GB" sz="1200" b="0" i="0" dirty="0">
                <a:solidFill>
                  <a:srgbClr val="0070C0"/>
                </a:solidFill>
                <a:effectLst/>
                <a:latin typeface="Helvetica Neue"/>
              </a:rPr>
              <a:t> </a:t>
            </a:r>
            <a:r>
              <a:rPr lang="en-GB" sz="1800" b="1" i="0" u="sng" dirty="0">
                <a:solidFill>
                  <a:srgbClr val="0070C0"/>
                </a:solidFill>
                <a:effectLst/>
                <a:latin typeface="+mn-lt"/>
              </a:rPr>
              <a:t>Bespoke provision - </a:t>
            </a:r>
            <a:r>
              <a:rPr lang="en-GB" sz="1800" b="0" i="0" dirty="0">
                <a:solidFill>
                  <a:srgbClr val="0070C0"/>
                </a:solidFill>
                <a:effectLst/>
                <a:latin typeface="+mn-lt"/>
              </a:rPr>
              <a:t>There is a need for bespoke provision, tailored to the pupil’s individual needs and strengths, with very regular reviews of progress. Try to fit the provision to the pupil, not the other way around.</a:t>
            </a:r>
          </a:p>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Nurture Provision framework will have a range of tuition and mentoring providers who will be able to offer a bespoke package of 1:1 tuition or mentoring. The Nurture Provision will only be used in exceptional circumstances and led by the Virtual School Head. The Nurture Provision should only be used as short-term support whilst long-term options are implemented. </a:t>
            </a:r>
          </a:p>
          <a:p>
            <a:pPr marL="0" indent="0">
              <a:buNone/>
            </a:pPr>
            <a:endParaRPr lang="en-GB" dirty="0"/>
          </a:p>
        </p:txBody>
      </p:sp>
      <p:sp>
        <p:nvSpPr>
          <p:cNvPr id="5" name="Title 1">
            <a:extLst>
              <a:ext uri="{FF2B5EF4-FFF2-40B4-BE49-F238E27FC236}">
                <a16:creationId xmlns:a16="http://schemas.microsoft.com/office/drawing/2014/main" id="{E4A6B752-1F12-46AB-8087-9831C871588F}"/>
              </a:ext>
            </a:extLst>
          </p:cNvPr>
          <p:cNvSpPr>
            <a:spLocks noGrp="1"/>
          </p:cNvSpPr>
          <p:nvPr>
            <p:ph type="title"/>
          </p:nvPr>
        </p:nvSpPr>
        <p:spPr>
          <a:xfrm>
            <a:off x="2553418" y="365125"/>
            <a:ext cx="8800381" cy="1325563"/>
          </a:xfrm>
        </p:spPr>
        <p:txBody>
          <a:bodyPr/>
          <a:lstStyle/>
          <a:p>
            <a:r>
              <a:rPr lang="en-GB" b="1" dirty="0">
                <a:solidFill>
                  <a:srgbClr val="00B0F0"/>
                </a:solidFill>
              </a:rPr>
              <a:t>Nurture Provision </a:t>
            </a:r>
          </a:p>
        </p:txBody>
      </p:sp>
    </p:spTree>
    <p:extLst>
      <p:ext uri="{BB962C8B-B14F-4D97-AF65-F5344CB8AC3E}">
        <p14:creationId xmlns:p14="http://schemas.microsoft.com/office/powerpoint/2010/main" val="28210229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18D5-0A5C-4C22-8689-A5A44796D72A}"/>
              </a:ext>
            </a:extLst>
          </p:cNvPr>
          <p:cNvSpPr>
            <a:spLocks noGrp="1"/>
          </p:cNvSpPr>
          <p:nvPr>
            <p:ph type="title"/>
          </p:nvPr>
        </p:nvSpPr>
        <p:spPr/>
        <p:txBody>
          <a:bodyPr/>
          <a:lstStyle/>
          <a:p>
            <a:r>
              <a:rPr lang="en-GB" b="1" dirty="0">
                <a:solidFill>
                  <a:srgbClr val="00B0F0"/>
                </a:solidFill>
              </a:rPr>
              <a:t>Nurture Provision</a:t>
            </a:r>
          </a:p>
        </p:txBody>
      </p:sp>
      <p:sp>
        <p:nvSpPr>
          <p:cNvPr id="3" name="Content Placeholder 2">
            <a:extLst>
              <a:ext uri="{FF2B5EF4-FFF2-40B4-BE49-F238E27FC236}">
                <a16:creationId xmlns:a16="http://schemas.microsoft.com/office/drawing/2014/main" id="{B70B18C4-1A50-4963-9026-CAFECAD23A72}"/>
              </a:ext>
            </a:extLst>
          </p:cNvPr>
          <p:cNvSpPr>
            <a:spLocks noGrp="1"/>
          </p:cNvSpPr>
          <p:nvPr>
            <p:ph idx="1"/>
          </p:nvPr>
        </p:nvSpPr>
        <p:spPr/>
        <p:txBody>
          <a:bodyPr>
            <a:normAutofit/>
          </a:bodyPr>
          <a:lstStyle/>
          <a:p>
            <a:pPr marL="0" indent="0">
              <a:buNone/>
            </a:pPr>
            <a:r>
              <a:rPr lang="en-GB" sz="2200" dirty="0">
                <a:effectLst/>
                <a:latin typeface="Calibri" panose="020F0502020204030204" pitchFamily="34" charset="0"/>
                <a:ea typeface="Calibri" panose="020F0502020204030204" pitchFamily="34" charset="0"/>
                <a:cs typeface="Times New Roman" panose="02020603050405020304" pitchFamily="18" charset="0"/>
              </a:rPr>
              <a:t>The purpose of the Nurture Provision will be to support pupils who are at risk from becoming disengaged within their education. There are various reasons why pupils may need to access the Nurture provision such as to support the transition of a placement move, wraparound support to stop exclusions or to help support in the interim where a pupil may be struggling to access mainstream education. </a:t>
            </a:r>
          </a:p>
          <a:p>
            <a:pPr marL="0" indent="0">
              <a:buNone/>
            </a:pPr>
            <a:endParaRPr lang="en-GB" dirty="0"/>
          </a:p>
          <a:p>
            <a:pPr marL="457200">
              <a:lnSpc>
                <a:spcPct val="107000"/>
              </a:lnSpc>
              <a:spcAft>
                <a:spcPts val="800"/>
              </a:spcAft>
            </a:pPr>
            <a:r>
              <a:rPr lang="en-GB" sz="1800" dirty="0">
                <a:solidFill>
                  <a:srgbClr val="0070C0"/>
                </a:solidFill>
                <a:effectLst/>
                <a:latin typeface="Tahoma" panose="020B0604030504040204" pitchFamily="34" charset="0"/>
                <a:ea typeface="Calibri" panose="020F0502020204030204" pitchFamily="34" charset="0"/>
                <a:cs typeface="Times New Roman" panose="02020603050405020304" pitchFamily="18" charset="0"/>
              </a:rPr>
              <a:t>“Nurture Provision is not intended to replace, duplicate or substitute the services or support that local authorities, schools, carers or other practitioners already provide for looked after children or as universal services for all children in their area. The Nurture Provision is intended to provide additional, personalised support to looked-after-children who have been identified as at risk of becoming disengaged within education. Support should be tailored to their individual needs.”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Tahoma" panose="020B060403050404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0349478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A90D9-959C-490A-B4F7-2E54EEF28DF0}"/>
              </a:ext>
            </a:extLst>
          </p:cNvPr>
          <p:cNvSpPr>
            <a:spLocks noGrp="1"/>
          </p:cNvSpPr>
          <p:nvPr>
            <p:ph type="title"/>
          </p:nvPr>
        </p:nvSpPr>
        <p:spPr/>
        <p:txBody>
          <a:bodyPr/>
          <a:lstStyle/>
          <a:p>
            <a:r>
              <a:rPr lang="en-GB" b="1" dirty="0">
                <a:solidFill>
                  <a:srgbClr val="00B0F0"/>
                </a:solidFill>
              </a:rPr>
              <a:t>Criteria </a:t>
            </a:r>
          </a:p>
        </p:txBody>
      </p:sp>
      <p:sp>
        <p:nvSpPr>
          <p:cNvPr id="3" name="Content Placeholder 2">
            <a:extLst>
              <a:ext uri="{FF2B5EF4-FFF2-40B4-BE49-F238E27FC236}">
                <a16:creationId xmlns:a16="http://schemas.microsoft.com/office/drawing/2014/main" id="{6A45C3AF-9F79-4D20-BAD4-1577DBEADFCC}"/>
              </a:ext>
            </a:extLst>
          </p:cNvPr>
          <p:cNvSpPr>
            <a:spLocks noGrp="1"/>
          </p:cNvSpPr>
          <p:nvPr>
            <p:ph idx="1"/>
          </p:nvPr>
        </p:nvSpPr>
        <p:spPr/>
        <p:txBody>
          <a:bodyPr/>
          <a:lstStyle/>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Any child/young person at risk from exclusion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Transition support during a placement move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Out of borough children/young people who aren’t able to access school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If a child/young person is struggling to access mainstream school and waiting for an SEN school to be identified.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7252110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D9B76-7B9D-4A6D-95E6-589DEE8FC2BD}"/>
              </a:ext>
            </a:extLst>
          </p:cNvPr>
          <p:cNvSpPr>
            <a:spLocks noGrp="1"/>
          </p:cNvSpPr>
          <p:nvPr>
            <p:ph type="title"/>
          </p:nvPr>
        </p:nvSpPr>
        <p:spPr/>
        <p:txBody>
          <a:bodyPr/>
          <a:lstStyle/>
          <a:p>
            <a:r>
              <a:rPr lang="en-GB" b="1" dirty="0">
                <a:solidFill>
                  <a:srgbClr val="00B0F0"/>
                </a:solidFill>
              </a:rPr>
              <a:t>How to access </a:t>
            </a:r>
          </a:p>
        </p:txBody>
      </p:sp>
      <p:sp>
        <p:nvSpPr>
          <p:cNvPr id="3" name="Content Placeholder 2">
            <a:extLst>
              <a:ext uri="{FF2B5EF4-FFF2-40B4-BE49-F238E27FC236}">
                <a16:creationId xmlns:a16="http://schemas.microsoft.com/office/drawing/2014/main" id="{F75827B1-797E-450F-A7FD-DA59A9BC42DF}"/>
              </a:ext>
            </a:extLst>
          </p:cNvPr>
          <p:cNvSpPr>
            <a:spLocks noGrp="1"/>
          </p:cNvSpPr>
          <p:nvPr>
            <p:ph idx="1"/>
          </p:nvPr>
        </p:nvSpPr>
        <p:spPr/>
        <p:txBody>
          <a:bodyPr>
            <a:normAutofit/>
          </a:bodyPr>
          <a:lstStyle/>
          <a:p>
            <a:r>
              <a:rPr lang="en-GB" sz="2000" dirty="0"/>
              <a:t>A PEP meeting must take place prior to a referral being made (unless in exceptional circumstances. The PEP document should set out their progress to date, identify theirs strengths and needs and set individualised learning targets. The PEP should include a pupil’s wider progress and wellbeing, as well as purely academic achievement. </a:t>
            </a:r>
          </a:p>
          <a:p>
            <a:endParaRPr lang="en-GB" dirty="0"/>
          </a:p>
          <a:p>
            <a:r>
              <a:rPr lang="en-GB" dirty="0"/>
              <a:t>Referral to the Education Referral panel </a:t>
            </a:r>
          </a:p>
          <a:p>
            <a:endParaRPr lang="en-GB" dirty="0"/>
          </a:p>
          <a:p>
            <a:r>
              <a:rPr lang="en-GB" dirty="0"/>
              <a:t>Contact Virtual School Head directly </a:t>
            </a:r>
          </a:p>
        </p:txBody>
      </p:sp>
    </p:spTree>
    <p:extLst>
      <p:ext uri="{BB962C8B-B14F-4D97-AF65-F5344CB8AC3E}">
        <p14:creationId xmlns:p14="http://schemas.microsoft.com/office/powerpoint/2010/main" val="19765164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D17A3-750A-4A22-96B0-99663BE7F8D5}"/>
              </a:ext>
            </a:extLst>
          </p:cNvPr>
          <p:cNvSpPr>
            <a:spLocks noGrp="1"/>
          </p:cNvSpPr>
          <p:nvPr>
            <p:ph type="title"/>
          </p:nvPr>
        </p:nvSpPr>
        <p:spPr/>
        <p:txBody>
          <a:bodyPr/>
          <a:lstStyle/>
          <a:p>
            <a:pPr algn="ctr"/>
            <a:r>
              <a:rPr lang="en-GB" b="1" u="sng" dirty="0">
                <a:solidFill>
                  <a:srgbClr val="00B0F0"/>
                </a:solidFill>
              </a:rPr>
              <a:t>Exclusions, attendance, school moves</a:t>
            </a:r>
          </a:p>
        </p:txBody>
      </p:sp>
      <p:sp>
        <p:nvSpPr>
          <p:cNvPr id="3" name="Content Placeholder 2">
            <a:extLst>
              <a:ext uri="{FF2B5EF4-FFF2-40B4-BE49-F238E27FC236}">
                <a16:creationId xmlns:a16="http://schemas.microsoft.com/office/drawing/2014/main" id="{01EBBC44-D125-4EDB-A278-9CE746254E1C}"/>
              </a:ext>
            </a:extLst>
          </p:cNvPr>
          <p:cNvSpPr>
            <a:spLocks noGrp="1"/>
          </p:cNvSpPr>
          <p:nvPr>
            <p:ph idx="1"/>
          </p:nvPr>
        </p:nvSpPr>
        <p:spPr/>
        <p:txBody>
          <a:bodyPr/>
          <a:lstStyle/>
          <a:p>
            <a:r>
              <a:rPr lang="en-GB" dirty="0"/>
              <a:t>Inform the Virtual School team. </a:t>
            </a:r>
          </a:p>
          <a:p>
            <a:r>
              <a:rPr lang="en-GB" dirty="0"/>
              <a:t>Approval from </a:t>
            </a:r>
            <a:r>
              <a:rPr lang="en-GB" dirty="0" err="1"/>
              <a:t>HoS</a:t>
            </a:r>
            <a:r>
              <a:rPr lang="en-GB" dirty="0"/>
              <a:t> and Virtual School Head must be sought prior to any term-time absence.</a:t>
            </a:r>
          </a:p>
          <a:p>
            <a:r>
              <a:rPr lang="en-GB" dirty="0"/>
              <a:t>Approval from </a:t>
            </a:r>
            <a:r>
              <a:rPr lang="en-GB" dirty="0" err="1"/>
              <a:t>HoS</a:t>
            </a:r>
            <a:r>
              <a:rPr lang="en-GB" dirty="0"/>
              <a:t> and Virtual School Head must be sought prior to any school move, a PEP should be convened to discuss the possibility of schools moves to enable an appropriated transition plan to be put in place. </a:t>
            </a:r>
          </a:p>
          <a:p>
            <a:pPr marL="0" indent="0" algn="ctr">
              <a:buNone/>
            </a:pPr>
            <a:r>
              <a:rPr lang="en-GB" b="1" u="sng" dirty="0"/>
              <a:t>Lindsay Nelson – Virtual School Head </a:t>
            </a:r>
          </a:p>
          <a:p>
            <a:pPr marL="0" indent="0" algn="ctr">
              <a:buNone/>
            </a:pPr>
            <a:r>
              <a:rPr lang="en-GB" b="1" u="sng" dirty="0"/>
              <a:t>Catherine Hobday – Deputy Virtual School Head </a:t>
            </a:r>
          </a:p>
        </p:txBody>
      </p:sp>
    </p:spTree>
    <p:extLst>
      <p:ext uri="{BB962C8B-B14F-4D97-AF65-F5344CB8AC3E}">
        <p14:creationId xmlns:p14="http://schemas.microsoft.com/office/powerpoint/2010/main" val="1401697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90BA3-DE41-46F6-BB01-A1D9F7F0693D}"/>
              </a:ext>
            </a:extLst>
          </p:cNvPr>
          <p:cNvSpPr>
            <a:spLocks noGrp="1"/>
          </p:cNvSpPr>
          <p:nvPr>
            <p:ph type="title"/>
          </p:nvPr>
        </p:nvSpPr>
        <p:spPr>
          <a:xfrm>
            <a:off x="2890302" y="316999"/>
            <a:ext cx="8800381" cy="1325563"/>
          </a:xfrm>
        </p:spPr>
        <p:txBody>
          <a:bodyPr/>
          <a:lstStyle/>
          <a:p>
            <a:r>
              <a:rPr lang="en-GB" b="1" dirty="0">
                <a:solidFill>
                  <a:srgbClr val="00B0F0"/>
                </a:solidFill>
              </a:rPr>
              <a:t>Admissions </a:t>
            </a:r>
          </a:p>
        </p:txBody>
      </p:sp>
      <p:sp>
        <p:nvSpPr>
          <p:cNvPr id="4" name="Content Placeholder 1">
            <a:extLst>
              <a:ext uri="{FF2B5EF4-FFF2-40B4-BE49-F238E27FC236}">
                <a16:creationId xmlns:a16="http://schemas.microsoft.com/office/drawing/2014/main" id="{D03B3A75-EAF3-4015-AFD0-E71DD15E1F7A}"/>
              </a:ext>
            </a:extLst>
          </p:cNvPr>
          <p:cNvSpPr>
            <a:spLocks noGrp="1"/>
          </p:cNvSpPr>
          <p:nvPr>
            <p:ph idx="1"/>
          </p:nvPr>
        </p:nvSpPr>
        <p:spPr>
          <a:xfrm>
            <a:off x="460969" y="1790114"/>
            <a:ext cx="11025996" cy="435133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ts val="800"/>
              </a:spcBef>
              <a:buFont typeface="Arial" pitchFamily="34" charset="0"/>
              <a:buNone/>
              <a:defRPr sz="1800" b="1" kern="1200">
                <a:solidFill>
                  <a:schemeClr val="accent1">
                    <a:lumMod val="50000"/>
                  </a:schemeClr>
                </a:solidFill>
                <a:latin typeface="Arial" pitchFamily="34" charset="0"/>
                <a:ea typeface="+mn-ea"/>
                <a:cs typeface="Arial" pitchFamily="34" charset="0"/>
              </a:defRPr>
            </a:lvl1pPr>
            <a:lvl2pPr marL="173736" indent="-173736"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2pPr>
            <a:lvl3pPr marL="402336" indent="-164592"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3pPr>
            <a:lvl4pPr marL="630936" indent="-164592"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4pPr>
            <a:lvl5pPr marL="859536" indent="-173736"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285750" indent="-285750">
              <a:buFont typeface="Arial" panose="020B0604020202020204" pitchFamily="34" charset="0"/>
              <a:buChar char="•"/>
            </a:pPr>
            <a:r>
              <a:rPr lang="en-GB" dirty="0"/>
              <a:t>Statutory Guidance for Local Authorities suggests that wherever possible when a child moves placement their school placement should be maintained</a:t>
            </a:r>
          </a:p>
          <a:p>
            <a:pPr marL="285750" indent="-285750">
              <a:buFont typeface="Arial" panose="020B0604020202020204" pitchFamily="34" charset="0"/>
              <a:buChar char="•"/>
            </a:pPr>
            <a:r>
              <a:rPr lang="en-GB" dirty="0"/>
              <a:t>Statutory Guidance for Local Authorities suggests that, when a child moves placement in an emergency, a new school placement should be secured within 20 days</a:t>
            </a:r>
          </a:p>
          <a:p>
            <a:pPr marL="285750" indent="-285750">
              <a:buFont typeface="Arial" panose="020B0604020202020204" pitchFamily="34" charset="0"/>
              <a:buChar char="•"/>
            </a:pPr>
            <a:r>
              <a:rPr lang="en-GB" dirty="0"/>
              <a:t>Any decision about a new school placement should be made in consultation with the VSH</a:t>
            </a:r>
          </a:p>
          <a:p>
            <a:pPr marL="285750" indent="-285750">
              <a:buFont typeface="Arial" panose="020B0604020202020204" pitchFamily="34" charset="0"/>
              <a:buChar char="•"/>
            </a:pPr>
            <a:r>
              <a:rPr lang="en-GB" dirty="0"/>
              <a:t>Schools judged to be ‘good’ or ‘outstanding’ should be prioritised and unless there are exceptional evidence-based reasons looked after children should never be placed in a school judged by Ofsted to be ‘inadequate’</a:t>
            </a:r>
          </a:p>
          <a:p>
            <a:pPr marL="285750" indent="-285750">
              <a:buFont typeface="Arial" panose="020B0604020202020204" pitchFamily="34" charset="0"/>
              <a:buChar char="•"/>
            </a:pPr>
            <a:r>
              <a:rPr lang="en-GB" dirty="0"/>
              <a:t>The School Admissions Code – Looked After Children have the highest priority within all maintained schools’ admission arrangements and are an excepted group from Infant Class Size Legislation.</a:t>
            </a:r>
          </a:p>
          <a:p>
            <a:pPr marL="285750" indent="-285750">
              <a:buFont typeface="Arial" panose="020B0604020202020204" pitchFamily="34" charset="0"/>
              <a:buChar char="•"/>
            </a:pPr>
            <a:r>
              <a:rPr lang="en-GB" dirty="0"/>
              <a:t>In-Year admissions – the VSH can direct a maintained school to admit a looked after child even if this takes them over published numbers.  The VSH must refer the case to the EFA in order to pursue a ‘direction’ of an academy. </a:t>
            </a:r>
          </a:p>
          <a:p>
            <a:pPr marL="285750" indent="-285750" algn="ctr">
              <a:buFont typeface="Arial" panose="020B0604020202020204" pitchFamily="34" charset="0"/>
              <a:buChar char="•"/>
            </a:pPr>
            <a:endParaRPr lang="en-GB" dirty="0">
              <a:solidFill>
                <a:srgbClr val="00B0F0"/>
              </a:solidFill>
            </a:endParaRPr>
          </a:p>
          <a:p>
            <a:pPr algn="ctr"/>
            <a:r>
              <a:rPr lang="en-GB" sz="2200" dirty="0">
                <a:solidFill>
                  <a:schemeClr val="accent2"/>
                </a:solidFill>
              </a:rPr>
              <a:t>Reception admissions		15</a:t>
            </a:r>
            <a:r>
              <a:rPr lang="en-GB" sz="2200" baseline="30000" dirty="0">
                <a:solidFill>
                  <a:schemeClr val="accent2"/>
                </a:solidFill>
              </a:rPr>
              <a:t>th</a:t>
            </a:r>
            <a:r>
              <a:rPr lang="en-GB" sz="2200" dirty="0">
                <a:solidFill>
                  <a:schemeClr val="accent2"/>
                </a:solidFill>
              </a:rPr>
              <a:t> January </a:t>
            </a:r>
          </a:p>
          <a:p>
            <a:pPr algn="ctr"/>
            <a:r>
              <a:rPr lang="en-GB" sz="2200" dirty="0">
                <a:solidFill>
                  <a:schemeClr val="accent2"/>
                </a:solidFill>
              </a:rPr>
              <a:t>Secondary admissions	31</a:t>
            </a:r>
            <a:r>
              <a:rPr lang="en-GB" sz="2200" baseline="30000" dirty="0">
                <a:solidFill>
                  <a:schemeClr val="accent2"/>
                </a:solidFill>
              </a:rPr>
              <a:t>st</a:t>
            </a:r>
            <a:r>
              <a:rPr lang="en-GB" sz="2200" dirty="0">
                <a:solidFill>
                  <a:schemeClr val="accent2"/>
                </a:solidFill>
              </a:rPr>
              <a:t> October</a:t>
            </a:r>
          </a:p>
          <a:p>
            <a:pPr marL="285750" indent="-28575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6678317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9CAC3-37A8-4784-95A9-7249CB06274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8BDF7E23-F29A-4E27-B097-5B007C0886EE}"/>
              </a:ext>
            </a:extLst>
          </p:cNvPr>
          <p:cNvSpPr>
            <a:spLocks noGrp="1"/>
          </p:cNvSpPr>
          <p:nvPr>
            <p:ph idx="1"/>
          </p:nvPr>
        </p:nvSpPr>
        <p:spPr/>
        <p:txBody>
          <a:bodyPr>
            <a:normAutofit/>
          </a:bodyPr>
          <a:lstStyle/>
          <a:p>
            <a:pPr marL="0" indent="0" algn="ctr">
              <a:buNone/>
            </a:pPr>
            <a:endParaRPr lang="en-GB" sz="5000" dirty="0"/>
          </a:p>
          <a:p>
            <a:pPr marL="0" indent="0" algn="ctr">
              <a:buNone/>
            </a:pPr>
            <a:endParaRPr lang="en-GB" sz="5000" dirty="0"/>
          </a:p>
          <a:p>
            <a:pPr marL="0" indent="0" algn="ctr">
              <a:buNone/>
            </a:pPr>
            <a:r>
              <a:rPr lang="en-GB" sz="5000" dirty="0"/>
              <a:t>Questions</a:t>
            </a:r>
          </a:p>
        </p:txBody>
      </p:sp>
    </p:spTree>
    <p:extLst>
      <p:ext uri="{BB962C8B-B14F-4D97-AF65-F5344CB8AC3E}">
        <p14:creationId xmlns:p14="http://schemas.microsoft.com/office/powerpoint/2010/main" val="2277373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lton Virtual School updated" id="{77FFF3EA-F97E-4354-8314-325BBF1A7DD9}" vid="{F0284CC1-EAD0-41BB-9C16-CB29BDBAA2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Bolton Document" ma:contentTypeID="0x010100716A2685FAF75A4394B4D5B3EF6E7A8300184CECFD37CAA04DB04D0C124CCC0B36" ma:contentTypeVersion="24" ma:contentTypeDescription="" ma:contentTypeScope="" ma:versionID="c933f6c21189c0ef332a0d11101d91b4">
  <xsd:schema xmlns:xsd="http://www.w3.org/2001/XMLSchema" xmlns:xs="http://www.w3.org/2001/XMLSchema" xmlns:p="http://schemas.microsoft.com/office/2006/metadata/properties" xmlns:ns1="http://schemas.microsoft.com/sharepoint/v3" xmlns:ns2="37a2e29f-7d85-476c-b4be-d639690a421f" xmlns:ns3="39047337-3571-4092-8e5e-b1f7860c1a6b" xmlns:ns4="dc3f2f2f-5c2e-4c01-9d35-7b2c1c66ede4" targetNamespace="http://schemas.microsoft.com/office/2006/metadata/properties" ma:root="true" ma:fieldsID="b1b66d9f384db390b4992ff537e95669" ns1:_="" ns2:_="" ns3:_="" ns4:_="">
    <xsd:import namespace="http://schemas.microsoft.com/sharepoint/v3"/>
    <xsd:import namespace="37a2e29f-7d85-476c-b4be-d639690a421f"/>
    <xsd:import namespace="39047337-3571-4092-8e5e-b1f7860c1a6b"/>
    <xsd:import namespace="dc3f2f2f-5c2e-4c01-9d35-7b2c1c66ede4"/>
    <xsd:element name="properties">
      <xsd:complexType>
        <xsd:sequence>
          <xsd:element name="documentManagement">
            <xsd:complexType>
              <xsd:all>
                <xsd:element ref="ns2:j6b5d542f7cb4e43975ce5eafd8cb185" minOccurs="0"/>
                <xsd:element ref="ns2:TaxCatchAll" minOccurs="0"/>
                <xsd:element ref="ns2:TaxCatchAllLabel" minOccurs="0"/>
                <xsd:element ref="ns2:laccc888c777479ca50620afcc8a3948" minOccurs="0"/>
                <xsd:element ref="ns2:o8bc8427865d4c4993593816e919a3db" minOccurs="0"/>
                <xsd:element ref="ns3:Go-Live_x0020_State" minOccurs="0"/>
                <xsd:element ref="ns4:MediaServiceEventHashCode" minOccurs="0"/>
                <xsd:element ref="ns4:MediaServiceGenerationTime" minOccurs="0"/>
                <xsd:element ref="ns3:SharedWithUsers" minOccurs="0"/>
                <xsd:element ref="ns3:SharedWithDetails" minOccurs="0"/>
                <xsd:element ref="ns4:MediaServiceAutoKeyPoints" minOccurs="0"/>
                <xsd:element ref="ns4:MediaServiceKeyPoint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7a2e29f-7d85-476c-b4be-d639690a421f" elementFormDefault="qualified">
    <xsd:import namespace="http://schemas.microsoft.com/office/2006/documentManagement/types"/>
    <xsd:import namespace="http://schemas.microsoft.com/office/infopath/2007/PartnerControls"/>
    <xsd:element name="j6b5d542f7cb4e43975ce5eafd8cb185" ma:index="8" ma:taxonomy="true" ma:internalName="j6b5d542f7cb4e43975ce5eafd8cb185" ma:taxonomyFieldName="Function" ma:displayName="Function" ma:indexed="true" ma:readOnly="false" ma:default="" ma:fieldId="{36b5d542-f7cb-4e43-975c-e5eafd8cb185}" ma:sspId="b1a4238e-254e-4017-8aba-9415bdb64054" ma:termSetId="cf9fcfe0-8029-4937-bfa1-94552662cd3d" ma:anchorId="e0e6775f-d3cf-4922-b414-1b4ddf91382b" ma:open="false" ma:isKeyword="false">
      <xsd:complexType>
        <xsd:sequence>
          <xsd:element ref="pc:Terms" minOccurs="0" maxOccurs="1"/>
        </xsd:sequence>
      </xsd:complexType>
    </xsd:element>
    <xsd:element name="TaxCatchAll" ma:index="9" nillable="true" ma:displayName="Taxonomy Catch All Column" ma:hidden="true" ma:list="{e29c1302-8498-4e69-821d-3f98fab89540}" ma:internalName="TaxCatchAll" ma:showField="CatchAllData" ma:web="39047337-3571-4092-8e5e-b1f7860c1a6b">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e29c1302-8498-4e69-821d-3f98fab89540}" ma:internalName="TaxCatchAllLabel" ma:readOnly="true" ma:showField="CatchAllDataLabel" ma:web="39047337-3571-4092-8e5e-b1f7860c1a6b">
      <xsd:complexType>
        <xsd:complexContent>
          <xsd:extension base="dms:MultiChoiceLookup">
            <xsd:sequence>
              <xsd:element name="Value" type="dms:Lookup" maxOccurs="unbounded" minOccurs="0" nillable="true"/>
            </xsd:sequence>
          </xsd:extension>
        </xsd:complexContent>
      </xsd:complexType>
    </xsd:element>
    <xsd:element name="laccc888c777479ca50620afcc8a3948" ma:index="12" ma:taxonomy="true" ma:internalName="laccc888c777479ca50620afcc8a3948" ma:taxonomyFieldName="Topic" ma:displayName="Topic" ma:indexed="true" ma:readOnly="false" ma:default="" ma:fieldId="{5accc888-c777-479c-a506-20afcc8a3948}" ma:sspId="b1a4238e-254e-4017-8aba-9415bdb64054" ma:termSetId="21f7505c-9935-441f-95e3-3eec7aaaf1c3" ma:anchorId="6a7ef460-7fea-4589-b753-6b944c031d68" ma:open="false" ma:isKeyword="false">
      <xsd:complexType>
        <xsd:sequence>
          <xsd:element ref="pc:Terms" minOccurs="0" maxOccurs="1"/>
        </xsd:sequence>
      </xsd:complexType>
    </xsd:element>
    <xsd:element name="o8bc8427865d4c4993593816e919a3db" ma:index="14" nillable="true" ma:taxonomy="true" ma:internalName="o8bc8427865d4c4993593816e919a3db" ma:taxonomyFieldName="Bolton_x0020_Document_x0020_Type" ma:displayName="Bolton Document Type" ma:indexed="true" ma:default="" ma:fieldId="{88bc8427-865d-4c49-9359-3816e919a3db}" ma:sspId="b1a4238e-254e-4017-8aba-9415bdb64054" ma:termSetId="372f6f66-dabc-489e-9ea1-39dabb50000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9047337-3571-4092-8e5e-b1f7860c1a6b" elementFormDefault="qualified">
    <xsd:import namespace="http://schemas.microsoft.com/office/2006/documentManagement/types"/>
    <xsd:import namespace="http://schemas.microsoft.com/office/infopath/2007/PartnerControls"/>
    <xsd:element name="Go-Live_x0020_State" ma:index="16" nillable="true" ma:displayName="Go-Live State" ma:default="To be assessed" ma:format="Dropdown" ma:internalName="Go_x002d_Live_x0020_State">
      <xsd:simpleType>
        <xsd:restriction base="dms:Choice">
          <xsd:enumeration value="To be assessed"/>
          <xsd:enumeration value="To delete"/>
          <xsd:enumeration value="Go-live | Under Bolton review"/>
          <xsd:enumeration value="Go-live | with Agilisys"/>
          <xsd:enumeration value="Go-live ready"/>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c3f2f2f-5c2e-4c01-9d35-7b2c1c66ede4" elementFormDefault="qualified">
    <xsd:import namespace="http://schemas.microsoft.com/office/2006/documentManagement/types"/>
    <xsd:import namespace="http://schemas.microsoft.com/office/infopath/2007/PartnerControls"/>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haredContentType xmlns="Microsoft.SharePoint.Taxonomy.ContentTypeSync" SourceId="b1a4238e-254e-4017-8aba-9415bdb64054" ContentTypeId="0x010100716A2685FAF75A4394B4D5B3EF6E7A83" PreviousValue="false"/>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laccc888c777479ca50620afcc8a3948 xmlns="37a2e29f-7d85-476c-b4be-d639690a421f">
      <Terms xmlns="http://schemas.microsoft.com/office/infopath/2007/PartnerControls">
        <TermInfo xmlns="http://schemas.microsoft.com/office/infopath/2007/PartnerControls">
          <TermName xmlns="http://schemas.microsoft.com/office/infopath/2007/PartnerControls">Tools and Resources</TermName>
          <TermId xmlns="http://schemas.microsoft.com/office/infopath/2007/PartnerControls">f30e2b60-4437-4e21-b1c1-9f0fce0863ca</TermId>
        </TermInfo>
      </Terms>
    </laccc888c777479ca50620afcc8a3948>
    <TaxCatchAll xmlns="37a2e29f-7d85-476c-b4be-d639690a421f">
      <Value>19</Value>
      <Value>95</Value>
      <Value>70</Value>
    </TaxCatchAll>
    <o8bc8427865d4c4993593816e919a3db xmlns="37a2e29f-7d85-476c-b4be-d639690a421f">
      <Terms xmlns="http://schemas.microsoft.com/office/infopath/2007/PartnerControls">
        <TermInfo xmlns="http://schemas.microsoft.com/office/infopath/2007/PartnerControls">
          <TermName xmlns="http://schemas.microsoft.com/office/infopath/2007/PartnerControls">Templates</TermName>
          <TermId xmlns="http://schemas.microsoft.com/office/infopath/2007/PartnerControls">db1bba78-799d-4873-a494-686ebe9dc4a8</TermId>
        </TermInfo>
      </Terms>
    </o8bc8427865d4c4993593816e919a3db>
    <Go-Live_x0020_State xmlns="39047337-3571-4092-8e5e-b1f7860c1a6b">To be assessed</Go-Live_x0020_State>
    <j6b5d542f7cb4e43975ce5eafd8cb185 xmlns="37a2e29f-7d85-476c-b4be-d639690a421f">
      <Terms xmlns="http://schemas.microsoft.com/office/infopath/2007/PartnerControls">
        <TermInfo xmlns="http://schemas.microsoft.com/office/infopath/2007/PartnerControls">
          <TermName xmlns="http://schemas.microsoft.com/office/infopath/2007/PartnerControls">Communications and Marketing</TermName>
          <TermId xmlns="http://schemas.microsoft.com/office/infopath/2007/PartnerControls">21b9063c-aaa9-4179-86b1-10c6e0e7caef</TermId>
        </TermInfo>
      </Terms>
    </j6b5d542f7cb4e43975ce5eafd8cb185>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D0E59D8-C4C6-4871-BEB2-16FE0F9E28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7a2e29f-7d85-476c-b4be-d639690a421f"/>
    <ds:schemaRef ds:uri="39047337-3571-4092-8e5e-b1f7860c1a6b"/>
    <ds:schemaRef ds:uri="dc3f2f2f-5c2e-4c01-9d35-7b2c1c66ed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9B16C2-853E-454E-9F67-CE0D712D4E9A}">
  <ds:schemaRefs>
    <ds:schemaRef ds:uri="Microsoft.SharePoint.Taxonomy.ContentTypeSync"/>
  </ds:schemaRefs>
</ds:datastoreItem>
</file>

<file path=customXml/itemProps3.xml><?xml version="1.0" encoding="utf-8"?>
<ds:datastoreItem xmlns:ds="http://schemas.openxmlformats.org/officeDocument/2006/customXml" ds:itemID="{7D0C4D72-2C25-4EEC-85B6-80A6F383571F}">
  <ds:schemaRefs>
    <ds:schemaRef ds:uri="http://schemas.microsoft.com/sharepoint/v3/contenttype/forms"/>
  </ds:schemaRefs>
</ds:datastoreItem>
</file>

<file path=customXml/itemProps4.xml><?xml version="1.0" encoding="utf-8"?>
<ds:datastoreItem xmlns:ds="http://schemas.openxmlformats.org/officeDocument/2006/customXml" ds:itemID="{749A63B3-A693-4EEF-88AE-F693D0ABC4A5}">
  <ds:schemaRefs>
    <ds:schemaRef ds:uri="39047337-3571-4092-8e5e-b1f7860c1a6b"/>
    <ds:schemaRef ds:uri="http://schemas.microsoft.com/office/2006/metadata/properties"/>
    <ds:schemaRef ds:uri="http://schemas.microsoft.com/office/infopath/2007/PartnerControls"/>
    <ds:schemaRef ds:uri="http://purl.org/dc/terms/"/>
    <ds:schemaRef ds:uri="37a2e29f-7d85-476c-b4be-d639690a421f"/>
    <ds:schemaRef ds:uri="http://schemas.microsoft.com/office/2006/documentManagement/types"/>
    <ds:schemaRef ds:uri="http://www.w3.org/XML/1998/namespace"/>
    <ds:schemaRef ds:uri="http://purl.org/dc/elements/1.1/"/>
    <ds:schemaRef ds:uri="http://schemas.openxmlformats.org/package/2006/metadata/core-properties"/>
    <ds:schemaRef ds:uri="dc3f2f2f-5c2e-4c01-9d35-7b2c1c66ede4"/>
    <ds:schemaRef ds:uri="http://schemas.microsoft.com/sharepoint/v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3567</TotalTime>
  <Words>4473</Words>
  <Application>Microsoft Office PowerPoint</Application>
  <PresentationFormat>Widescreen</PresentationFormat>
  <Paragraphs>228</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Helvetica</vt:lpstr>
      <vt:lpstr>Helvetica Neue</vt:lpstr>
      <vt:lpstr>Microsoft Sans Serif</vt:lpstr>
      <vt:lpstr>Symbol</vt:lpstr>
      <vt:lpstr>Tahoma</vt:lpstr>
      <vt:lpstr>Office Theme</vt:lpstr>
      <vt:lpstr>   Bolton’s Virtual School  Virtual School Head – Lindsay Nelson </vt:lpstr>
      <vt:lpstr>Bolton’s Virtual School </vt:lpstr>
      <vt:lpstr>What is a Virtual School? </vt:lpstr>
      <vt:lpstr>Bolton’s Virtual School </vt:lpstr>
      <vt:lpstr>Bolton’s Virtual School – update on the team and their priorities </vt:lpstr>
      <vt:lpstr>Virtual School Head – Lindsay Nelson   </vt:lpstr>
      <vt:lpstr>Deputy Head – Catherine Hobnay  </vt:lpstr>
      <vt:lpstr>SEND Lead – Alexis Holt-Garner </vt:lpstr>
      <vt:lpstr>Secondary PEP Caseworker – Gillian Bentham  </vt:lpstr>
      <vt:lpstr>Primary PEP Caseworker – Kim Young </vt:lpstr>
      <vt:lpstr>Post-16 Advisor – Debbie Selby </vt:lpstr>
      <vt:lpstr>Well-being mentor and Early Years lead –  Vicky Lever   </vt:lpstr>
      <vt:lpstr>Previously Looked After Lead and Education opportunities co-ordinator – Jane Westhead </vt:lpstr>
      <vt:lpstr>Education Psychology</vt:lpstr>
      <vt:lpstr>Personal Education Plan (PEPs) </vt:lpstr>
      <vt:lpstr>PEP meetings – from September 2021</vt:lpstr>
      <vt:lpstr>Expectations of the social worker</vt:lpstr>
      <vt:lpstr>ePEP – Liquid Logic </vt:lpstr>
      <vt:lpstr>PEP – Criteria  </vt:lpstr>
      <vt:lpstr>Delegation Portal </vt:lpstr>
      <vt:lpstr>Pupil premium funding  </vt:lpstr>
      <vt:lpstr>Pupil Premium plus (PPG+) for looked-after children</vt:lpstr>
      <vt:lpstr>Pupil Premium funding (cont.)</vt:lpstr>
      <vt:lpstr>How can Bolton’s Virtual school support you?</vt:lpstr>
      <vt:lpstr>Exclusions</vt:lpstr>
      <vt:lpstr>Nurture Provision </vt:lpstr>
      <vt:lpstr>Nurture Provision</vt:lpstr>
      <vt:lpstr>Criteria </vt:lpstr>
      <vt:lpstr>How to access </vt:lpstr>
      <vt:lpstr>Exclusions, attendance, school moves</vt:lpstr>
      <vt:lpstr>Admissions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Emmason, Andrea</dc:creator>
  <cp:lastModifiedBy>Nelson, Lindsay</cp:lastModifiedBy>
  <cp:revision>39</cp:revision>
  <dcterms:created xsi:type="dcterms:W3CDTF">2020-07-30T14:56:01Z</dcterms:created>
  <dcterms:modified xsi:type="dcterms:W3CDTF">2021-10-26T19:35:57Z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opic">
    <vt:lpwstr>70;#Tools and Resources|f30e2b60-4437-4e21-b1c1-9f0fce0863ca</vt:lpwstr>
  </property>
  <property fmtid="{D5CDD505-2E9C-101B-9397-08002B2CF9AE}" pid="3" name="ContentTypeId">
    <vt:lpwstr>0x010100716A2685FAF75A4394B4D5B3EF6E7A8300184CECFD37CAA04DB04D0C124CCC0B36</vt:lpwstr>
  </property>
  <property fmtid="{D5CDD505-2E9C-101B-9397-08002B2CF9AE}" pid="4" name="Function">
    <vt:lpwstr>19;#Communications and Marketing|21b9063c-aaa9-4179-86b1-10c6e0e7caef</vt:lpwstr>
  </property>
  <property fmtid="{D5CDD505-2E9C-101B-9397-08002B2CF9AE}" pid="5" name="Bolton Document Type">
    <vt:lpwstr>95;#Templates|db1bba78-799d-4873-a494-686ebe9dc4a8</vt:lpwstr>
  </property>
</Properties>
</file>