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5"/>
  </p:notesMasterIdLst>
  <p:sldIdLst>
    <p:sldId id="256" r:id="rId5"/>
    <p:sldId id="263" r:id="rId6"/>
    <p:sldId id="266" r:id="rId7"/>
    <p:sldId id="264" r:id="rId8"/>
    <p:sldId id="265" r:id="rId9"/>
    <p:sldId id="347" r:id="rId10"/>
    <p:sldId id="268" r:id="rId11"/>
    <p:sldId id="269" r:id="rId12"/>
    <p:sldId id="270" r:id="rId13"/>
    <p:sldId id="315" r:id="rId14"/>
    <p:sldId id="316" r:id="rId15"/>
    <p:sldId id="317" r:id="rId16"/>
    <p:sldId id="322" r:id="rId17"/>
    <p:sldId id="318" r:id="rId18"/>
    <p:sldId id="319" r:id="rId19"/>
    <p:sldId id="321" r:id="rId20"/>
    <p:sldId id="348" r:id="rId21"/>
    <p:sldId id="349" r:id="rId22"/>
    <p:sldId id="350" r:id="rId23"/>
    <p:sldId id="351" r:id="rId24"/>
    <p:sldId id="352" r:id="rId25"/>
    <p:sldId id="353" r:id="rId26"/>
    <p:sldId id="354" r:id="rId27"/>
    <p:sldId id="355" r:id="rId28"/>
    <p:sldId id="356" r:id="rId29"/>
    <p:sldId id="357" r:id="rId30"/>
    <p:sldId id="358" r:id="rId31"/>
    <p:sldId id="359" r:id="rId32"/>
    <p:sldId id="360" r:id="rId33"/>
    <p:sldId id="361" r:id="rId34"/>
    <p:sldId id="362" r:id="rId35"/>
    <p:sldId id="363" r:id="rId36"/>
    <p:sldId id="364" r:id="rId37"/>
    <p:sldId id="365" r:id="rId38"/>
    <p:sldId id="366" r:id="rId39"/>
    <p:sldId id="367" r:id="rId40"/>
    <p:sldId id="368" r:id="rId41"/>
    <p:sldId id="369" r:id="rId42"/>
    <p:sldId id="370" r:id="rId43"/>
    <p:sldId id="371" r:id="rId44"/>
    <p:sldId id="372" r:id="rId45"/>
    <p:sldId id="295" r:id="rId46"/>
    <p:sldId id="308" r:id="rId47"/>
    <p:sldId id="331" r:id="rId48"/>
    <p:sldId id="332" r:id="rId49"/>
    <p:sldId id="312" r:id="rId50"/>
    <p:sldId id="329" r:id="rId51"/>
    <p:sldId id="326" r:id="rId52"/>
    <p:sldId id="333" r:id="rId53"/>
    <p:sldId id="334" r:id="rId54"/>
    <p:sldId id="336" r:id="rId55"/>
    <p:sldId id="337" r:id="rId56"/>
    <p:sldId id="338" r:id="rId57"/>
    <p:sldId id="339" r:id="rId58"/>
    <p:sldId id="292" r:id="rId59"/>
    <p:sldId id="291" r:id="rId60"/>
    <p:sldId id="293" r:id="rId61"/>
    <p:sldId id="294" r:id="rId62"/>
    <p:sldId id="335" r:id="rId63"/>
    <p:sldId id="340" r:id="rId64"/>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31" autoAdjust="0"/>
    <p:restoredTop sz="95677" autoAdjust="0"/>
  </p:normalViewPr>
  <p:slideViewPr>
    <p:cSldViewPr snapToGrid="0">
      <p:cViewPr varScale="1">
        <p:scale>
          <a:sx n="58" d="100"/>
          <a:sy n="58" d="100"/>
        </p:scale>
        <p:origin x="956" y="56"/>
      </p:cViewPr>
      <p:guideLst/>
    </p:cSldViewPr>
  </p:slideViewPr>
  <p:outlineViewPr>
    <p:cViewPr>
      <p:scale>
        <a:sx n="33" d="100"/>
        <a:sy n="33" d="100"/>
      </p:scale>
      <p:origin x="0" y="-350"/>
    </p:cViewPr>
  </p:outlineViewPr>
  <p:notesTextViewPr>
    <p:cViewPr>
      <p:scale>
        <a:sx n="1" d="1"/>
        <a:sy n="1" d="1"/>
      </p:scale>
      <p:origin x="0" y="0"/>
    </p:cViewPr>
  </p:notesTextViewPr>
  <p:sorterViewPr>
    <p:cViewPr>
      <p:scale>
        <a:sx n="118" d="100"/>
        <a:sy n="118" d="100"/>
      </p:scale>
      <p:origin x="0" y="-5410"/>
    </p:cViewPr>
  </p:sorterViewPr>
  <p:notesViewPr>
    <p:cSldViewPr snapToGrid="0">
      <p:cViewPr varScale="1">
        <p:scale>
          <a:sx n="72" d="100"/>
          <a:sy n="72" d="100"/>
        </p:scale>
        <p:origin x="294" y="5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4BC2B5-0D7A-49B8-A0B0-887D029DC09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0B85671C-66DD-40F2-B0C2-145B4E711F63}">
      <dgm:prSet phldrT="[Text]"/>
      <dgm:spPr/>
      <dgm:t>
        <a:bodyPr/>
        <a:lstStyle/>
        <a:p>
          <a:r>
            <a:rPr lang="en-GB" dirty="0"/>
            <a:t>Lindsay Nelson Virtual School Head (full-time)</a:t>
          </a:r>
        </a:p>
      </dgm:t>
    </dgm:pt>
    <dgm:pt modelId="{A3557DB8-2DFB-45AA-A325-FF02B5314C1D}" type="parTrans" cxnId="{D60898E1-845F-45D3-9A2E-8801D7695B66}">
      <dgm:prSet/>
      <dgm:spPr/>
      <dgm:t>
        <a:bodyPr/>
        <a:lstStyle/>
        <a:p>
          <a:endParaRPr lang="en-GB"/>
        </a:p>
      </dgm:t>
    </dgm:pt>
    <dgm:pt modelId="{8DC3F4A3-3FD0-4FF6-8591-60913ED343FB}" type="sibTrans" cxnId="{D60898E1-845F-45D3-9A2E-8801D7695B66}">
      <dgm:prSet/>
      <dgm:spPr/>
      <dgm:t>
        <a:bodyPr/>
        <a:lstStyle/>
        <a:p>
          <a:endParaRPr lang="en-GB"/>
        </a:p>
      </dgm:t>
    </dgm:pt>
    <dgm:pt modelId="{BC9F4B48-BC7C-4D23-9D52-536D225CA8B0}">
      <dgm:prSet phldrT="[Text]"/>
      <dgm:spPr/>
      <dgm:t>
        <a:bodyPr/>
        <a:lstStyle/>
        <a:p>
          <a:r>
            <a:rPr lang="en-GB" dirty="0"/>
            <a:t>Catherine Hobday</a:t>
          </a:r>
        </a:p>
        <a:p>
          <a:r>
            <a:rPr lang="en-GB" dirty="0"/>
            <a:t>Virtual School Deputy Head</a:t>
          </a:r>
        </a:p>
      </dgm:t>
    </dgm:pt>
    <dgm:pt modelId="{AA6E03F8-6FD0-45E8-8E12-45784B14DF81}" type="parTrans" cxnId="{D5B29943-60A2-43F2-A84B-3989C4CE3FEB}">
      <dgm:prSet/>
      <dgm:spPr/>
      <dgm:t>
        <a:bodyPr/>
        <a:lstStyle/>
        <a:p>
          <a:endParaRPr lang="en-GB"/>
        </a:p>
      </dgm:t>
    </dgm:pt>
    <dgm:pt modelId="{3740A309-D6C4-463F-9166-C65652AB8BD8}" type="sibTrans" cxnId="{D5B29943-60A2-43F2-A84B-3989C4CE3FEB}">
      <dgm:prSet/>
      <dgm:spPr/>
      <dgm:t>
        <a:bodyPr/>
        <a:lstStyle/>
        <a:p>
          <a:endParaRPr lang="en-GB"/>
        </a:p>
      </dgm:t>
    </dgm:pt>
    <dgm:pt modelId="{626E5565-2866-4A23-A43A-963CF8F6D951}">
      <dgm:prSet phldrT="[Text]"/>
      <dgm:spPr/>
      <dgm:t>
        <a:bodyPr/>
        <a:lstStyle/>
        <a:p>
          <a:r>
            <a:rPr lang="en-GB" dirty="0"/>
            <a:t>Jane Westhead</a:t>
          </a:r>
        </a:p>
        <a:p>
          <a:r>
            <a:rPr lang="en-GB" dirty="0"/>
            <a:t>Previously Looked after Lead (2 days)</a:t>
          </a:r>
        </a:p>
      </dgm:t>
    </dgm:pt>
    <dgm:pt modelId="{0490D7B0-D84F-4E17-B87B-F90E7519AD45}" type="parTrans" cxnId="{99E1F29F-6577-49AA-B623-CECC649002EC}">
      <dgm:prSet/>
      <dgm:spPr/>
      <dgm:t>
        <a:bodyPr/>
        <a:lstStyle/>
        <a:p>
          <a:endParaRPr lang="en-GB"/>
        </a:p>
      </dgm:t>
    </dgm:pt>
    <dgm:pt modelId="{41EFAAEC-DC52-45F0-912A-5A50BAEF1FF7}" type="sibTrans" cxnId="{99E1F29F-6577-49AA-B623-CECC649002EC}">
      <dgm:prSet/>
      <dgm:spPr/>
      <dgm:t>
        <a:bodyPr/>
        <a:lstStyle/>
        <a:p>
          <a:endParaRPr lang="en-GB"/>
        </a:p>
      </dgm:t>
    </dgm:pt>
    <dgm:pt modelId="{A4218BD5-EB2D-4347-A08A-D16D3AE6FAF0}">
      <dgm:prSet/>
      <dgm:spPr/>
      <dgm:t>
        <a:bodyPr/>
        <a:lstStyle/>
        <a:p>
          <a:r>
            <a:rPr lang="en-GB" dirty="0"/>
            <a:t>Alexis Holt-Garner</a:t>
          </a:r>
        </a:p>
        <a:p>
          <a:r>
            <a:rPr lang="en-GB" dirty="0"/>
            <a:t>SEND Lead</a:t>
          </a:r>
        </a:p>
      </dgm:t>
    </dgm:pt>
    <dgm:pt modelId="{542F88BE-9DBE-4B25-9E99-D115C118319F}" type="parTrans" cxnId="{4F8CBBFD-CBDC-4DC3-A8E4-A1665A99FF6D}">
      <dgm:prSet/>
      <dgm:spPr/>
      <dgm:t>
        <a:bodyPr/>
        <a:lstStyle/>
        <a:p>
          <a:endParaRPr lang="en-GB"/>
        </a:p>
      </dgm:t>
    </dgm:pt>
    <dgm:pt modelId="{CCC83C36-3EEA-478D-94AF-612B6E09C44F}" type="sibTrans" cxnId="{4F8CBBFD-CBDC-4DC3-A8E4-A1665A99FF6D}">
      <dgm:prSet/>
      <dgm:spPr/>
      <dgm:t>
        <a:bodyPr/>
        <a:lstStyle/>
        <a:p>
          <a:endParaRPr lang="en-GB"/>
        </a:p>
      </dgm:t>
    </dgm:pt>
    <dgm:pt modelId="{31E94684-E83C-491A-98CE-3A6515A03603}">
      <dgm:prSet/>
      <dgm:spPr/>
      <dgm:t>
        <a:bodyPr/>
        <a:lstStyle/>
        <a:p>
          <a:r>
            <a:rPr lang="en-GB" dirty="0"/>
            <a:t>Kim Young </a:t>
          </a:r>
        </a:p>
        <a:p>
          <a:r>
            <a:rPr lang="en-GB" dirty="0"/>
            <a:t>Primary PEP Lead (full-time)</a:t>
          </a:r>
        </a:p>
      </dgm:t>
    </dgm:pt>
    <dgm:pt modelId="{A27B05D9-5AAB-439C-8351-DD8EC5DE105D}" type="parTrans" cxnId="{A496CCAF-1F26-4E0B-992B-8C0F0A22F61C}">
      <dgm:prSet/>
      <dgm:spPr/>
      <dgm:t>
        <a:bodyPr/>
        <a:lstStyle/>
        <a:p>
          <a:endParaRPr lang="en-GB"/>
        </a:p>
      </dgm:t>
    </dgm:pt>
    <dgm:pt modelId="{3E148C59-1BB6-4120-962E-8E3699009521}" type="sibTrans" cxnId="{A496CCAF-1F26-4E0B-992B-8C0F0A22F61C}">
      <dgm:prSet/>
      <dgm:spPr/>
      <dgm:t>
        <a:bodyPr/>
        <a:lstStyle/>
        <a:p>
          <a:endParaRPr lang="en-GB"/>
        </a:p>
      </dgm:t>
    </dgm:pt>
    <dgm:pt modelId="{2D878370-18CF-4155-9EA8-84D7A5BE919A}">
      <dgm:prSet/>
      <dgm:spPr/>
      <dgm:t>
        <a:bodyPr/>
        <a:lstStyle/>
        <a:p>
          <a:r>
            <a:rPr lang="en-GB" dirty="0"/>
            <a:t>Gill Bentham</a:t>
          </a:r>
        </a:p>
        <a:p>
          <a:r>
            <a:rPr lang="en-GB" dirty="0"/>
            <a:t>Secondary PEP Lead (full-time) </a:t>
          </a:r>
        </a:p>
      </dgm:t>
    </dgm:pt>
    <dgm:pt modelId="{5AD95DFD-FCC2-4D5F-8C16-61BAB3C6A9EB}" type="parTrans" cxnId="{8B648B93-99B3-4112-9D5E-0B5069B2538C}">
      <dgm:prSet/>
      <dgm:spPr/>
      <dgm:t>
        <a:bodyPr/>
        <a:lstStyle/>
        <a:p>
          <a:endParaRPr lang="en-GB"/>
        </a:p>
      </dgm:t>
    </dgm:pt>
    <dgm:pt modelId="{915AF716-B619-48B8-BC7B-1C0804CB39EE}" type="sibTrans" cxnId="{8B648B93-99B3-4112-9D5E-0B5069B2538C}">
      <dgm:prSet/>
      <dgm:spPr/>
      <dgm:t>
        <a:bodyPr/>
        <a:lstStyle/>
        <a:p>
          <a:endParaRPr lang="en-GB"/>
        </a:p>
      </dgm:t>
    </dgm:pt>
    <dgm:pt modelId="{8D376586-3312-4463-BEAA-A299615C624C}">
      <dgm:prSet/>
      <dgm:spPr/>
      <dgm:t>
        <a:bodyPr/>
        <a:lstStyle/>
        <a:p>
          <a:r>
            <a:rPr lang="en-GB" dirty="0"/>
            <a:t>Debbie Selby Post-16 Advisor (full-time)</a:t>
          </a:r>
        </a:p>
      </dgm:t>
    </dgm:pt>
    <dgm:pt modelId="{01D2D5B3-48BE-43B3-8EF8-520B3047A898}" type="parTrans" cxnId="{4738FF4D-400D-44B3-88D1-542A201E2546}">
      <dgm:prSet/>
      <dgm:spPr/>
      <dgm:t>
        <a:bodyPr/>
        <a:lstStyle/>
        <a:p>
          <a:endParaRPr lang="en-GB"/>
        </a:p>
      </dgm:t>
    </dgm:pt>
    <dgm:pt modelId="{47A86503-668E-4630-BC96-ABF8819AC94A}" type="sibTrans" cxnId="{4738FF4D-400D-44B3-88D1-542A201E2546}">
      <dgm:prSet/>
      <dgm:spPr/>
      <dgm:t>
        <a:bodyPr/>
        <a:lstStyle/>
        <a:p>
          <a:endParaRPr lang="en-GB"/>
        </a:p>
      </dgm:t>
    </dgm:pt>
    <dgm:pt modelId="{30147879-AC94-45B7-ABA9-5AE8FCDA01EA}">
      <dgm:prSet/>
      <dgm:spPr/>
      <dgm:t>
        <a:bodyPr/>
        <a:lstStyle/>
        <a:p>
          <a:r>
            <a:rPr lang="en-GB" dirty="0"/>
            <a:t>Vicky Lever Early-Years Advisor (2 days)</a:t>
          </a:r>
        </a:p>
      </dgm:t>
    </dgm:pt>
    <dgm:pt modelId="{D3CCC840-6B81-4C7C-A712-9508A22F2901}" type="parTrans" cxnId="{1862FE04-645E-4F2F-BEB1-E82AA10FE54A}">
      <dgm:prSet/>
      <dgm:spPr/>
      <dgm:t>
        <a:bodyPr/>
        <a:lstStyle/>
        <a:p>
          <a:endParaRPr lang="en-GB"/>
        </a:p>
      </dgm:t>
    </dgm:pt>
    <dgm:pt modelId="{14DDF7B0-0B75-4A07-ADAC-D6C096B32247}" type="sibTrans" cxnId="{1862FE04-645E-4F2F-BEB1-E82AA10FE54A}">
      <dgm:prSet/>
      <dgm:spPr/>
      <dgm:t>
        <a:bodyPr/>
        <a:lstStyle/>
        <a:p>
          <a:endParaRPr lang="en-GB"/>
        </a:p>
      </dgm:t>
    </dgm:pt>
    <dgm:pt modelId="{C9A55AD4-ED6D-4E04-8228-A14B12F15CAE}">
      <dgm:prSet/>
      <dgm:spPr/>
      <dgm:t>
        <a:bodyPr/>
        <a:lstStyle/>
        <a:p>
          <a:r>
            <a:rPr lang="en-GB" dirty="0"/>
            <a:t>Billy Vanden</a:t>
          </a:r>
        </a:p>
        <a:p>
          <a:r>
            <a:rPr lang="en-GB" dirty="0"/>
            <a:t>Transitions Lead (2 days)</a:t>
          </a:r>
        </a:p>
      </dgm:t>
    </dgm:pt>
    <dgm:pt modelId="{852819CB-20E2-4325-93E6-304A06BF1BB2}" type="parTrans" cxnId="{CD6E9B9A-4A56-40C9-9029-04D8F935C7DB}">
      <dgm:prSet/>
      <dgm:spPr/>
      <dgm:t>
        <a:bodyPr/>
        <a:lstStyle/>
        <a:p>
          <a:endParaRPr lang="en-GB"/>
        </a:p>
      </dgm:t>
    </dgm:pt>
    <dgm:pt modelId="{C8A70364-BF20-4897-9593-62B0EF70CB22}" type="sibTrans" cxnId="{CD6E9B9A-4A56-40C9-9029-04D8F935C7DB}">
      <dgm:prSet/>
      <dgm:spPr/>
      <dgm:t>
        <a:bodyPr/>
        <a:lstStyle/>
        <a:p>
          <a:endParaRPr lang="en-GB"/>
        </a:p>
      </dgm:t>
    </dgm:pt>
    <dgm:pt modelId="{51117FB0-F33B-4A3E-9F33-12694A9C408E}">
      <dgm:prSet/>
      <dgm:spPr/>
      <dgm:t>
        <a:bodyPr/>
        <a:lstStyle/>
        <a:p>
          <a:r>
            <a:rPr lang="en-GB"/>
            <a:t>Key Stage 4 mentor (3 days)</a:t>
          </a:r>
        </a:p>
      </dgm:t>
    </dgm:pt>
    <dgm:pt modelId="{5277F1CD-02FA-48A5-B0CA-1ADF6E33F871}" type="parTrans" cxnId="{87888119-0BBD-4E8D-87C5-6D9FC846C0FC}">
      <dgm:prSet/>
      <dgm:spPr/>
      <dgm:t>
        <a:bodyPr/>
        <a:lstStyle/>
        <a:p>
          <a:endParaRPr lang="en-GB"/>
        </a:p>
      </dgm:t>
    </dgm:pt>
    <dgm:pt modelId="{A4966FE7-1A17-439A-9A4A-FF1471A96457}" type="sibTrans" cxnId="{87888119-0BBD-4E8D-87C5-6D9FC846C0FC}">
      <dgm:prSet/>
      <dgm:spPr/>
      <dgm:t>
        <a:bodyPr/>
        <a:lstStyle/>
        <a:p>
          <a:endParaRPr lang="en-GB"/>
        </a:p>
      </dgm:t>
    </dgm:pt>
    <dgm:pt modelId="{D03FAADD-990D-46D9-81DA-3B3069EB7575}">
      <dgm:prSet/>
      <dgm:spPr/>
      <dgm:t>
        <a:bodyPr/>
        <a:lstStyle/>
        <a:p>
          <a:r>
            <a:rPr lang="en-GB"/>
            <a:t>Well-being mentor (3 days)</a:t>
          </a:r>
        </a:p>
      </dgm:t>
    </dgm:pt>
    <dgm:pt modelId="{321B434A-F895-4852-A2EF-2CEF3238C0DC}" type="parTrans" cxnId="{85824A2D-FF54-4847-8193-F9963058F16C}">
      <dgm:prSet/>
      <dgm:spPr/>
      <dgm:t>
        <a:bodyPr/>
        <a:lstStyle/>
        <a:p>
          <a:endParaRPr lang="en-GB"/>
        </a:p>
      </dgm:t>
    </dgm:pt>
    <dgm:pt modelId="{5E7DE403-F384-4D3D-8A36-9DB0597DF340}" type="sibTrans" cxnId="{85824A2D-FF54-4847-8193-F9963058F16C}">
      <dgm:prSet/>
      <dgm:spPr/>
      <dgm:t>
        <a:bodyPr/>
        <a:lstStyle/>
        <a:p>
          <a:endParaRPr lang="en-GB"/>
        </a:p>
      </dgm:t>
    </dgm:pt>
    <dgm:pt modelId="{6A471C64-AE89-4A2C-8CF3-B8D3033FBE54}">
      <dgm:prSet/>
      <dgm:spPr/>
      <dgm:t>
        <a:bodyPr/>
        <a:lstStyle/>
        <a:p>
          <a:r>
            <a:rPr lang="en-GB"/>
            <a:t>Education Opportunities Lead (3 days)</a:t>
          </a:r>
        </a:p>
      </dgm:t>
    </dgm:pt>
    <dgm:pt modelId="{E537FB6B-6CB6-4D7C-8412-77D3A1A3B086}" type="parTrans" cxnId="{EBEF37CF-5600-408D-BD1A-1305E42C9A41}">
      <dgm:prSet/>
      <dgm:spPr/>
      <dgm:t>
        <a:bodyPr/>
        <a:lstStyle/>
        <a:p>
          <a:endParaRPr lang="en-GB"/>
        </a:p>
      </dgm:t>
    </dgm:pt>
    <dgm:pt modelId="{95FA015A-09E1-4251-A26F-443EE9A60EA9}" type="sibTrans" cxnId="{EBEF37CF-5600-408D-BD1A-1305E42C9A41}">
      <dgm:prSet/>
      <dgm:spPr/>
      <dgm:t>
        <a:bodyPr/>
        <a:lstStyle/>
        <a:p>
          <a:endParaRPr lang="en-GB"/>
        </a:p>
      </dgm:t>
    </dgm:pt>
    <dgm:pt modelId="{A10B4763-AC4F-4E00-B137-B64C1C9717E8}">
      <dgm:prSet/>
      <dgm:spPr/>
      <dgm:t>
        <a:bodyPr/>
        <a:lstStyle/>
        <a:p>
          <a:r>
            <a:rPr lang="en-GB" dirty="0"/>
            <a:t>Dr Julie Alfrey</a:t>
          </a:r>
        </a:p>
        <a:p>
          <a:r>
            <a:rPr lang="en-GB" dirty="0"/>
            <a:t>Education Psychologist (3 days)</a:t>
          </a:r>
        </a:p>
      </dgm:t>
    </dgm:pt>
    <dgm:pt modelId="{D2850F4D-A3E1-4A91-86BF-9285A62AA099}" type="parTrans" cxnId="{DE32ACB1-CEC7-42E9-8511-A08C9C9D4ECA}">
      <dgm:prSet/>
      <dgm:spPr/>
      <dgm:t>
        <a:bodyPr/>
        <a:lstStyle/>
        <a:p>
          <a:endParaRPr lang="en-GB"/>
        </a:p>
      </dgm:t>
    </dgm:pt>
    <dgm:pt modelId="{B1A3C6CD-C6CA-4A6A-9309-A6E3D0629B05}" type="sibTrans" cxnId="{DE32ACB1-CEC7-42E9-8511-A08C9C9D4ECA}">
      <dgm:prSet/>
      <dgm:spPr/>
      <dgm:t>
        <a:bodyPr/>
        <a:lstStyle/>
        <a:p>
          <a:endParaRPr lang="en-GB"/>
        </a:p>
      </dgm:t>
    </dgm:pt>
    <dgm:pt modelId="{2DCF5F12-D22B-41A1-951F-49822B96F659}" type="pres">
      <dgm:prSet presAssocID="{9E4BC2B5-0D7A-49B8-A0B0-887D029DC094}" presName="hierChild1" presStyleCnt="0">
        <dgm:presLayoutVars>
          <dgm:orgChart val="1"/>
          <dgm:chPref val="1"/>
          <dgm:dir/>
          <dgm:animOne val="branch"/>
          <dgm:animLvl val="lvl"/>
          <dgm:resizeHandles/>
        </dgm:presLayoutVars>
      </dgm:prSet>
      <dgm:spPr/>
    </dgm:pt>
    <dgm:pt modelId="{B6325ED4-AD59-48DD-A258-D26196F131AD}" type="pres">
      <dgm:prSet presAssocID="{0B85671C-66DD-40F2-B0C2-145B4E711F63}" presName="hierRoot1" presStyleCnt="0">
        <dgm:presLayoutVars>
          <dgm:hierBranch val="init"/>
        </dgm:presLayoutVars>
      </dgm:prSet>
      <dgm:spPr/>
    </dgm:pt>
    <dgm:pt modelId="{789FF742-48E8-4742-88E3-C97922AA3655}" type="pres">
      <dgm:prSet presAssocID="{0B85671C-66DD-40F2-B0C2-145B4E711F63}" presName="rootComposite1" presStyleCnt="0"/>
      <dgm:spPr/>
    </dgm:pt>
    <dgm:pt modelId="{B0495366-8A8E-4A49-813C-40CA368A90AB}" type="pres">
      <dgm:prSet presAssocID="{0B85671C-66DD-40F2-B0C2-145B4E711F63}" presName="rootText1" presStyleLbl="node0" presStyleIdx="0" presStyleCnt="1">
        <dgm:presLayoutVars>
          <dgm:chPref val="3"/>
        </dgm:presLayoutVars>
      </dgm:prSet>
      <dgm:spPr/>
    </dgm:pt>
    <dgm:pt modelId="{AB0E99F6-755F-403C-AB6F-982E7C87AB7A}" type="pres">
      <dgm:prSet presAssocID="{0B85671C-66DD-40F2-B0C2-145B4E711F63}" presName="rootConnector1" presStyleLbl="node1" presStyleIdx="0" presStyleCnt="0"/>
      <dgm:spPr/>
    </dgm:pt>
    <dgm:pt modelId="{042B69AA-0A69-4C67-98DD-796CCDDC9418}" type="pres">
      <dgm:prSet presAssocID="{0B85671C-66DD-40F2-B0C2-145B4E711F63}" presName="hierChild2" presStyleCnt="0"/>
      <dgm:spPr/>
    </dgm:pt>
    <dgm:pt modelId="{6AF13DB2-BF2C-4624-95FD-D7629D288277}" type="pres">
      <dgm:prSet presAssocID="{AA6E03F8-6FD0-45E8-8E12-45784B14DF81}" presName="Name37" presStyleLbl="parChTrans1D2" presStyleIdx="0" presStyleCnt="6"/>
      <dgm:spPr/>
    </dgm:pt>
    <dgm:pt modelId="{22903CE1-1F69-4A5F-AF3B-E50CB318A831}" type="pres">
      <dgm:prSet presAssocID="{BC9F4B48-BC7C-4D23-9D52-536D225CA8B0}" presName="hierRoot2" presStyleCnt="0">
        <dgm:presLayoutVars>
          <dgm:hierBranch val="init"/>
        </dgm:presLayoutVars>
      </dgm:prSet>
      <dgm:spPr/>
    </dgm:pt>
    <dgm:pt modelId="{7BDE9A2F-9FC4-4F40-87BC-DDFF3B850D02}" type="pres">
      <dgm:prSet presAssocID="{BC9F4B48-BC7C-4D23-9D52-536D225CA8B0}" presName="rootComposite" presStyleCnt="0"/>
      <dgm:spPr/>
    </dgm:pt>
    <dgm:pt modelId="{62FAFEC1-05C6-41F2-9930-BD532CC6CBC0}" type="pres">
      <dgm:prSet presAssocID="{BC9F4B48-BC7C-4D23-9D52-536D225CA8B0}" presName="rootText" presStyleLbl="node2" presStyleIdx="0" presStyleCnt="6">
        <dgm:presLayoutVars>
          <dgm:chPref val="3"/>
        </dgm:presLayoutVars>
      </dgm:prSet>
      <dgm:spPr/>
    </dgm:pt>
    <dgm:pt modelId="{276B3B45-95A9-400C-9DF4-55F6973C0A1E}" type="pres">
      <dgm:prSet presAssocID="{BC9F4B48-BC7C-4D23-9D52-536D225CA8B0}" presName="rootConnector" presStyleLbl="node2" presStyleIdx="0" presStyleCnt="6"/>
      <dgm:spPr/>
    </dgm:pt>
    <dgm:pt modelId="{DFA94FF5-7C06-45FB-B5C3-B6D8DBAB03AE}" type="pres">
      <dgm:prSet presAssocID="{BC9F4B48-BC7C-4D23-9D52-536D225CA8B0}" presName="hierChild4" presStyleCnt="0"/>
      <dgm:spPr/>
    </dgm:pt>
    <dgm:pt modelId="{FC398B7B-6DF6-467E-B31E-50310199CA4C}" type="pres">
      <dgm:prSet presAssocID="{A27B05D9-5AAB-439C-8351-DD8EC5DE105D}" presName="Name37" presStyleLbl="parChTrans1D3" presStyleIdx="0" presStyleCnt="6"/>
      <dgm:spPr/>
    </dgm:pt>
    <dgm:pt modelId="{A1EFE6AC-E28D-40B9-B177-529AA456B0C8}" type="pres">
      <dgm:prSet presAssocID="{31E94684-E83C-491A-98CE-3A6515A03603}" presName="hierRoot2" presStyleCnt="0">
        <dgm:presLayoutVars>
          <dgm:hierBranch val="init"/>
        </dgm:presLayoutVars>
      </dgm:prSet>
      <dgm:spPr/>
    </dgm:pt>
    <dgm:pt modelId="{F80D439E-B60F-483A-BC40-3AEF0481266C}" type="pres">
      <dgm:prSet presAssocID="{31E94684-E83C-491A-98CE-3A6515A03603}" presName="rootComposite" presStyleCnt="0"/>
      <dgm:spPr/>
    </dgm:pt>
    <dgm:pt modelId="{F399B67E-5D26-4F99-9E46-6067C3C1ECE2}" type="pres">
      <dgm:prSet presAssocID="{31E94684-E83C-491A-98CE-3A6515A03603}" presName="rootText" presStyleLbl="node3" presStyleIdx="0" presStyleCnt="6">
        <dgm:presLayoutVars>
          <dgm:chPref val="3"/>
        </dgm:presLayoutVars>
      </dgm:prSet>
      <dgm:spPr/>
    </dgm:pt>
    <dgm:pt modelId="{5EB420E4-7359-44C1-86CC-56FBBA968829}" type="pres">
      <dgm:prSet presAssocID="{31E94684-E83C-491A-98CE-3A6515A03603}" presName="rootConnector" presStyleLbl="node3" presStyleIdx="0" presStyleCnt="6"/>
      <dgm:spPr/>
    </dgm:pt>
    <dgm:pt modelId="{684C45D3-580B-4A59-8785-572ED79EE916}" type="pres">
      <dgm:prSet presAssocID="{31E94684-E83C-491A-98CE-3A6515A03603}" presName="hierChild4" presStyleCnt="0"/>
      <dgm:spPr/>
    </dgm:pt>
    <dgm:pt modelId="{8E8CB6FA-3CF5-49C0-951A-0371EB375972}" type="pres">
      <dgm:prSet presAssocID="{31E94684-E83C-491A-98CE-3A6515A03603}" presName="hierChild5" presStyleCnt="0"/>
      <dgm:spPr/>
    </dgm:pt>
    <dgm:pt modelId="{720A3E9E-89F4-4DCD-9DBF-81BAABF0FE78}" type="pres">
      <dgm:prSet presAssocID="{5AD95DFD-FCC2-4D5F-8C16-61BAB3C6A9EB}" presName="Name37" presStyleLbl="parChTrans1D3" presStyleIdx="1" presStyleCnt="6"/>
      <dgm:spPr/>
    </dgm:pt>
    <dgm:pt modelId="{EEF2D909-4B83-416E-94E9-17B55D6F5B40}" type="pres">
      <dgm:prSet presAssocID="{2D878370-18CF-4155-9EA8-84D7A5BE919A}" presName="hierRoot2" presStyleCnt="0">
        <dgm:presLayoutVars>
          <dgm:hierBranch val="init"/>
        </dgm:presLayoutVars>
      </dgm:prSet>
      <dgm:spPr/>
    </dgm:pt>
    <dgm:pt modelId="{20CABC88-9E4C-49B9-B714-7FB3DAFA4AC9}" type="pres">
      <dgm:prSet presAssocID="{2D878370-18CF-4155-9EA8-84D7A5BE919A}" presName="rootComposite" presStyleCnt="0"/>
      <dgm:spPr/>
    </dgm:pt>
    <dgm:pt modelId="{08F6B867-0BAB-4156-ADF6-A0F794BE0809}" type="pres">
      <dgm:prSet presAssocID="{2D878370-18CF-4155-9EA8-84D7A5BE919A}" presName="rootText" presStyleLbl="node3" presStyleIdx="1" presStyleCnt="6">
        <dgm:presLayoutVars>
          <dgm:chPref val="3"/>
        </dgm:presLayoutVars>
      </dgm:prSet>
      <dgm:spPr/>
    </dgm:pt>
    <dgm:pt modelId="{DA785F77-79A4-45FF-BDBF-86EA147E5960}" type="pres">
      <dgm:prSet presAssocID="{2D878370-18CF-4155-9EA8-84D7A5BE919A}" presName="rootConnector" presStyleLbl="node3" presStyleIdx="1" presStyleCnt="6"/>
      <dgm:spPr/>
    </dgm:pt>
    <dgm:pt modelId="{F3095676-3FFB-4700-B2CE-BEB1A10B1682}" type="pres">
      <dgm:prSet presAssocID="{2D878370-18CF-4155-9EA8-84D7A5BE919A}" presName="hierChild4" presStyleCnt="0"/>
      <dgm:spPr/>
    </dgm:pt>
    <dgm:pt modelId="{FEB330D9-D7DB-4861-A1F4-2CBB6F9FE184}" type="pres">
      <dgm:prSet presAssocID="{2D878370-18CF-4155-9EA8-84D7A5BE919A}" presName="hierChild5" presStyleCnt="0"/>
      <dgm:spPr/>
    </dgm:pt>
    <dgm:pt modelId="{8B95BCD9-81E3-4113-B281-C2441FD8DC4A}" type="pres">
      <dgm:prSet presAssocID="{01D2D5B3-48BE-43B3-8EF8-520B3047A898}" presName="Name37" presStyleLbl="parChTrans1D3" presStyleIdx="2" presStyleCnt="6"/>
      <dgm:spPr/>
    </dgm:pt>
    <dgm:pt modelId="{CD483922-1179-44E1-99C4-21E38F98F321}" type="pres">
      <dgm:prSet presAssocID="{8D376586-3312-4463-BEAA-A299615C624C}" presName="hierRoot2" presStyleCnt="0">
        <dgm:presLayoutVars>
          <dgm:hierBranch val="init"/>
        </dgm:presLayoutVars>
      </dgm:prSet>
      <dgm:spPr/>
    </dgm:pt>
    <dgm:pt modelId="{424E017F-B9C5-4AF0-BABB-A64824C34F2F}" type="pres">
      <dgm:prSet presAssocID="{8D376586-3312-4463-BEAA-A299615C624C}" presName="rootComposite" presStyleCnt="0"/>
      <dgm:spPr/>
    </dgm:pt>
    <dgm:pt modelId="{5701A07A-B526-4C2C-B8C1-F8DFF5DCAB37}" type="pres">
      <dgm:prSet presAssocID="{8D376586-3312-4463-BEAA-A299615C624C}" presName="rootText" presStyleLbl="node3" presStyleIdx="2" presStyleCnt="6">
        <dgm:presLayoutVars>
          <dgm:chPref val="3"/>
        </dgm:presLayoutVars>
      </dgm:prSet>
      <dgm:spPr/>
    </dgm:pt>
    <dgm:pt modelId="{C5B95B05-4BDD-4333-9A20-CAAB7315F67C}" type="pres">
      <dgm:prSet presAssocID="{8D376586-3312-4463-BEAA-A299615C624C}" presName="rootConnector" presStyleLbl="node3" presStyleIdx="2" presStyleCnt="6"/>
      <dgm:spPr/>
    </dgm:pt>
    <dgm:pt modelId="{E52F9D13-45B3-4F2C-B18D-B73211939CA4}" type="pres">
      <dgm:prSet presAssocID="{8D376586-3312-4463-BEAA-A299615C624C}" presName="hierChild4" presStyleCnt="0"/>
      <dgm:spPr/>
    </dgm:pt>
    <dgm:pt modelId="{4671BE0A-2664-44AF-B88C-E726D6122073}" type="pres">
      <dgm:prSet presAssocID="{8D376586-3312-4463-BEAA-A299615C624C}" presName="hierChild5" presStyleCnt="0"/>
      <dgm:spPr/>
    </dgm:pt>
    <dgm:pt modelId="{2A904365-57D8-4AC4-AD2B-3C9EE2ABB64A}" type="pres">
      <dgm:prSet presAssocID="{BC9F4B48-BC7C-4D23-9D52-536D225CA8B0}" presName="hierChild5" presStyleCnt="0"/>
      <dgm:spPr/>
    </dgm:pt>
    <dgm:pt modelId="{073A1D2E-F9ED-4E99-81EF-A209471F96D0}" type="pres">
      <dgm:prSet presAssocID="{542F88BE-9DBE-4B25-9E99-D115C118319F}" presName="Name37" presStyleLbl="parChTrans1D2" presStyleIdx="1" presStyleCnt="6"/>
      <dgm:spPr/>
    </dgm:pt>
    <dgm:pt modelId="{3D6EF4A9-E6F0-48E7-B210-1E361B0815B1}" type="pres">
      <dgm:prSet presAssocID="{A4218BD5-EB2D-4347-A08A-D16D3AE6FAF0}" presName="hierRoot2" presStyleCnt="0">
        <dgm:presLayoutVars>
          <dgm:hierBranch val="init"/>
        </dgm:presLayoutVars>
      </dgm:prSet>
      <dgm:spPr/>
    </dgm:pt>
    <dgm:pt modelId="{C4DB30E6-4CF9-4DA9-86FB-B5FC771742B9}" type="pres">
      <dgm:prSet presAssocID="{A4218BD5-EB2D-4347-A08A-D16D3AE6FAF0}" presName="rootComposite" presStyleCnt="0"/>
      <dgm:spPr/>
    </dgm:pt>
    <dgm:pt modelId="{46DD064D-A318-45D5-887A-6ACB8548641C}" type="pres">
      <dgm:prSet presAssocID="{A4218BD5-EB2D-4347-A08A-D16D3AE6FAF0}" presName="rootText" presStyleLbl="node2" presStyleIdx="1" presStyleCnt="6">
        <dgm:presLayoutVars>
          <dgm:chPref val="3"/>
        </dgm:presLayoutVars>
      </dgm:prSet>
      <dgm:spPr/>
    </dgm:pt>
    <dgm:pt modelId="{03E33886-FBB4-4598-A998-76A67D844F16}" type="pres">
      <dgm:prSet presAssocID="{A4218BD5-EB2D-4347-A08A-D16D3AE6FAF0}" presName="rootConnector" presStyleLbl="node2" presStyleIdx="1" presStyleCnt="6"/>
      <dgm:spPr/>
    </dgm:pt>
    <dgm:pt modelId="{AC120371-A44E-4476-873D-2BBD7BC5837B}" type="pres">
      <dgm:prSet presAssocID="{A4218BD5-EB2D-4347-A08A-D16D3AE6FAF0}" presName="hierChild4" presStyleCnt="0"/>
      <dgm:spPr/>
    </dgm:pt>
    <dgm:pt modelId="{D0A80B53-934E-4661-AD04-14FCA437B451}" type="pres">
      <dgm:prSet presAssocID="{A4218BD5-EB2D-4347-A08A-D16D3AE6FAF0}" presName="hierChild5" presStyleCnt="0"/>
      <dgm:spPr/>
    </dgm:pt>
    <dgm:pt modelId="{F6C77914-45BE-4B42-9208-B9DC8AD7C9CF}" type="pres">
      <dgm:prSet presAssocID="{0490D7B0-D84F-4E17-B87B-F90E7519AD45}" presName="Name37" presStyleLbl="parChTrans1D2" presStyleIdx="2" presStyleCnt="6"/>
      <dgm:spPr/>
    </dgm:pt>
    <dgm:pt modelId="{1D6F15EB-9C8E-4EC9-ADF6-C75B39B66CD4}" type="pres">
      <dgm:prSet presAssocID="{626E5565-2866-4A23-A43A-963CF8F6D951}" presName="hierRoot2" presStyleCnt="0">
        <dgm:presLayoutVars>
          <dgm:hierBranch val="init"/>
        </dgm:presLayoutVars>
      </dgm:prSet>
      <dgm:spPr/>
    </dgm:pt>
    <dgm:pt modelId="{22315AD5-65DC-44C7-9171-F7F7F01CB126}" type="pres">
      <dgm:prSet presAssocID="{626E5565-2866-4A23-A43A-963CF8F6D951}" presName="rootComposite" presStyleCnt="0"/>
      <dgm:spPr/>
    </dgm:pt>
    <dgm:pt modelId="{C7D88831-7886-4E6F-A26F-FFA80BE121AB}" type="pres">
      <dgm:prSet presAssocID="{626E5565-2866-4A23-A43A-963CF8F6D951}" presName="rootText" presStyleLbl="node2" presStyleIdx="2" presStyleCnt="6">
        <dgm:presLayoutVars>
          <dgm:chPref val="3"/>
        </dgm:presLayoutVars>
      </dgm:prSet>
      <dgm:spPr/>
    </dgm:pt>
    <dgm:pt modelId="{F103E299-31BE-4BC7-ACB2-16CFB923E38A}" type="pres">
      <dgm:prSet presAssocID="{626E5565-2866-4A23-A43A-963CF8F6D951}" presName="rootConnector" presStyleLbl="node2" presStyleIdx="2" presStyleCnt="6"/>
      <dgm:spPr/>
    </dgm:pt>
    <dgm:pt modelId="{DD14EA2C-7145-4029-B702-5DF8204DEA41}" type="pres">
      <dgm:prSet presAssocID="{626E5565-2866-4A23-A43A-963CF8F6D951}" presName="hierChild4" presStyleCnt="0"/>
      <dgm:spPr/>
    </dgm:pt>
    <dgm:pt modelId="{64C7D261-D5E7-4163-91C9-5EAE8EE52C83}" type="pres">
      <dgm:prSet presAssocID="{E537FB6B-6CB6-4D7C-8412-77D3A1A3B086}" presName="Name37" presStyleLbl="parChTrans1D3" presStyleIdx="3" presStyleCnt="6"/>
      <dgm:spPr/>
    </dgm:pt>
    <dgm:pt modelId="{62A107B9-274B-4856-AB5A-F89F3E13A032}" type="pres">
      <dgm:prSet presAssocID="{6A471C64-AE89-4A2C-8CF3-B8D3033FBE54}" presName="hierRoot2" presStyleCnt="0">
        <dgm:presLayoutVars>
          <dgm:hierBranch val="init"/>
        </dgm:presLayoutVars>
      </dgm:prSet>
      <dgm:spPr/>
    </dgm:pt>
    <dgm:pt modelId="{E637A979-8E0B-4254-8F29-8C1A2C53B363}" type="pres">
      <dgm:prSet presAssocID="{6A471C64-AE89-4A2C-8CF3-B8D3033FBE54}" presName="rootComposite" presStyleCnt="0"/>
      <dgm:spPr/>
    </dgm:pt>
    <dgm:pt modelId="{34059195-C2DA-424D-8D0D-A346AC25966D}" type="pres">
      <dgm:prSet presAssocID="{6A471C64-AE89-4A2C-8CF3-B8D3033FBE54}" presName="rootText" presStyleLbl="node3" presStyleIdx="3" presStyleCnt="6">
        <dgm:presLayoutVars>
          <dgm:chPref val="3"/>
        </dgm:presLayoutVars>
      </dgm:prSet>
      <dgm:spPr/>
    </dgm:pt>
    <dgm:pt modelId="{4A61F2D5-0C36-4A98-8C82-C808D39A4971}" type="pres">
      <dgm:prSet presAssocID="{6A471C64-AE89-4A2C-8CF3-B8D3033FBE54}" presName="rootConnector" presStyleLbl="node3" presStyleIdx="3" presStyleCnt="6"/>
      <dgm:spPr/>
    </dgm:pt>
    <dgm:pt modelId="{78C595FA-A798-411D-96B9-6050AA59F26B}" type="pres">
      <dgm:prSet presAssocID="{6A471C64-AE89-4A2C-8CF3-B8D3033FBE54}" presName="hierChild4" presStyleCnt="0"/>
      <dgm:spPr/>
    </dgm:pt>
    <dgm:pt modelId="{18F63BDA-5BA4-43F6-9B33-7DCB689CB3EA}" type="pres">
      <dgm:prSet presAssocID="{6A471C64-AE89-4A2C-8CF3-B8D3033FBE54}" presName="hierChild5" presStyleCnt="0"/>
      <dgm:spPr/>
    </dgm:pt>
    <dgm:pt modelId="{0150B583-E95B-48F5-AA08-9C42ED9E58F2}" type="pres">
      <dgm:prSet presAssocID="{626E5565-2866-4A23-A43A-963CF8F6D951}" presName="hierChild5" presStyleCnt="0"/>
      <dgm:spPr/>
    </dgm:pt>
    <dgm:pt modelId="{1B168384-297C-4E19-9F9B-D8667E819515}" type="pres">
      <dgm:prSet presAssocID="{D3CCC840-6B81-4C7C-A712-9508A22F2901}" presName="Name37" presStyleLbl="parChTrans1D2" presStyleIdx="3" presStyleCnt="6"/>
      <dgm:spPr/>
    </dgm:pt>
    <dgm:pt modelId="{993D3509-CCF0-4B8D-ABD3-914A9FB94090}" type="pres">
      <dgm:prSet presAssocID="{30147879-AC94-45B7-ABA9-5AE8FCDA01EA}" presName="hierRoot2" presStyleCnt="0">
        <dgm:presLayoutVars>
          <dgm:hierBranch val="init"/>
        </dgm:presLayoutVars>
      </dgm:prSet>
      <dgm:spPr/>
    </dgm:pt>
    <dgm:pt modelId="{1290DD06-DD6E-44A4-9B09-B7DDD8FD7F97}" type="pres">
      <dgm:prSet presAssocID="{30147879-AC94-45B7-ABA9-5AE8FCDA01EA}" presName="rootComposite" presStyleCnt="0"/>
      <dgm:spPr/>
    </dgm:pt>
    <dgm:pt modelId="{0EE77068-F9F2-4D8B-A0AD-8149874E15A5}" type="pres">
      <dgm:prSet presAssocID="{30147879-AC94-45B7-ABA9-5AE8FCDA01EA}" presName="rootText" presStyleLbl="node2" presStyleIdx="3" presStyleCnt="6">
        <dgm:presLayoutVars>
          <dgm:chPref val="3"/>
        </dgm:presLayoutVars>
      </dgm:prSet>
      <dgm:spPr/>
    </dgm:pt>
    <dgm:pt modelId="{4C9A3CFC-9120-4D00-B7B1-4DDF0FB48A3B}" type="pres">
      <dgm:prSet presAssocID="{30147879-AC94-45B7-ABA9-5AE8FCDA01EA}" presName="rootConnector" presStyleLbl="node2" presStyleIdx="3" presStyleCnt="6"/>
      <dgm:spPr/>
    </dgm:pt>
    <dgm:pt modelId="{20A5A94E-30AB-4B45-9385-AEF804ECE4B2}" type="pres">
      <dgm:prSet presAssocID="{30147879-AC94-45B7-ABA9-5AE8FCDA01EA}" presName="hierChild4" presStyleCnt="0"/>
      <dgm:spPr/>
    </dgm:pt>
    <dgm:pt modelId="{B7CCA535-1973-4420-BB8C-47B719E34219}" type="pres">
      <dgm:prSet presAssocID="{321B434A-F895-4852-A2EF-2CEF3238C0DC}" presName="Name37" presStyleLbl="parChTrans1D3" presStyleIdx="4" presStyleCnt="6"/>
      <dgm:spPr/>
    </dgm:pt>
    <dgm:pt modelId="{452B1216-6539-4F67-80A4-47F5870EF0D5}" type="pres">
      <dgm:prSet presAssocID="{D03FAADD-990D-46D9-81DA-3B3069EB7575}" presName="hierRoot2" presStyleCnt="0">
        <dgm:presLayoutVars>
          <dgm:hierBranch val="init"/>
        </dgm:presLayoutVars>
      </dgm:prSet>
      <dgm:spPr/>
    </dgm:pt>
    <dgm:pt modelId="{AD6AAD3D-3A77-45E5-967B-9D5ECD0D94D4}" type="pres">
      <dgm:prSet presAssocID="{D03FAADD-990D-46D9-81DA-3B3069EB7575}" presName="rootComposite" presStyleCnt="0"/>
      <dgm:spPr/>
    </dgm:pt>
    <dgm:pt modelId="{64D641AB-A1AB-4D83-9A71-E9879B471068}" type="pres">
      <dgm:prSet presAssocID="{D03FAADD-990D-46D9-81DA-3B3069EB7575}" presName="rootText" presStyleLbl="node3" presStyleIdx="4" presStyleCnt="6">
        <dgm:presLayoutVars>
          <dgm:chPref val="3"/>
        </dgm:presLayoutVars>
      </dgm:prSet>
      <dgm:spPr/>
    </dgm:pt>
    <dgm:pt modelId="{2380B67F-695E-42E8-9016-7920B564E6A0}" type="pres">
      <dgm:prSet presAssocID="{D03FAADD-990D-46D9-81DA-3B3069EB7575}" presName="rootConnector" presStyleLbl="node3" presStyleIdx="4" presStyleCnt="6"/>
      <dgm:spPr/>
    </dgm:pt>
    <dgm:pt modelId="{E693BE38-9BD8-491F-B93B-57B578CB73C2}" type="pres">
      <dgm:prSet presAssocID="{D03FAADD-990D-46D9-81DA-3B3069EB7575}" presName="hierChild4" presStyleCnt="0"/>
      <dgm:spPr/>
    </dgm:pt>
    <dgm:pt modelId="{8B2B8A1F-D265-45EE-A595-A475494D16EA}" type="pres">
      <dgm:prSet presAssocID="{D03FAADD-990D-46D9-81DA-3B3069EB7575}" presName="hierChild5" presStyleCnt="0"/>
      <dgm:spPr/>
    </dgm:pt>
    <dgm:pt modelId="{239B5A71-90C4-42A6-B5EF-B6919B73FF95}" type="pres">
      <dgm:prSet presAssocID="{30147879-AC94-45B7-ABA9-5AE8FCDA01EA}" presName="hierChild5" presStyleCnt="0"/>
      <dgm:spPr/>
    </dgm:pt>
    <dgm:pt modelId="{5246607E-3635-467A-96D8-3155504F6531}" type="pres">
      <dgm:prSet presAssocID="{852819CB-20E2-4325-93E6-304A06BF1BB2}" presName="Name37" presStyleLbl="parChTrans1D2" presStyleIdx="4" presStyleCnt="6"/>
      <dgm:spPr/>
    </dgm:pt>
    <dgm:pt modelId="{8C5C5176-D8B7-4729-8B9D-C1596DA02B92}" type="pres">
      <dgm:prSet presAssocID="{C9A55AD4-ED6D-4E04-8228-A14B12F15CAE}" presName="hierRoot2" presStyleCnt="0">
        <dgm:presLayoutVars>
          <dgm:hierBranch val="init"/>
        </dgm:presLayoutVars>
      </dgm:prSet>
      <dgm:spPr/>
    </dgm:pt>
    <dgm:pt modelId="{D21FE6B9-45EC-4D2C-A799-945E8B07DEED}" type="pres">
      <dgm:prSet presAssocID="{C9A55AD4-ED6D-4E04-8228-A14B12F15CAE}" presName="rootComposite" presStyleCnt="0"/>
      <dgm:spPr/>
    </dgm:pt>
    <dgm:pt modelId="{AE9685EE-2B76-42A6-BDAE-EA3F00211E3D}" type="pres">
      <dgm:prSet presAssocID="{C9A55AD4-ED6D-4E04-8228-A14B12F15CAE}" presName="rootText" presStyleLbl="node2" presStyleIdx="4" presStyleCnt="6">
        <dgm:presLayoutVars>
          <dgm:chPref val="3"/>
        </dgm:presLayoutVars>
      </dgm:prSet>
      <dgm:spPr/>
    </dgm:pt>
    <dgm:pt modelId="{1E929188-EC97-4AEE-B655-00F0E1C5B395}" type="pres">
      <dgm:prSet presAssocID="{C9A55AD4-ED6D-4E04-8228-A14B12F15CAE}" presName="rootConnector" presStyleLbl="node2" presStyleIdx="4" presStyleCnt="6"/>
      <dgm:spPr/>
    </dgm:pt>
    <dgm:pt modelId="{7CA984BB-43DC-4FD9-88A8-0ED603F70791}" type="pres">
      <dgm:prSet presAssocID="{C9A55AD4-ED6D-4E04-8228-A14B12F15CAE}" presName="hierChild4" presStyleCnt="0"/>
      <dgm:spPr/>
    </dgm:pt>
    <dgm:pt modelId="{B0A09DED-A230-4D57-9CD8-BEAADF8194E7}" type="pres">
      <dgm:prSet presAssocID="{5277F1CD-02FA-48A5-B0CA-1ADF6E33F871}" presName="Name37" presStyleLbl="parChTrans1D3" presStyleIdx="5" presStyleCnt="6"/>
      <dgm:spPr/>
    </dgm:pt>
    <dgm:pt modelId="{C933CD6E-58E6-43C0-A583-82E956E38572}" type="pres">
      <dgm:prSet presAssocID="{51117FB0-F33B-4A3E-9F33-12694A9C408E}" presName="hierRoot2" presStyleCnt="0">
        <dgm:presLayoutVars>
          <dgm:hierBranch val="init"/>
        </dgm:presLayoutVars>
      </dgm:prSet>
      <dgm:spPr/>
    </dgm:pt>
    <dgm:pt modelId="{160B3D13-647E-4835-94B0-CF68129EBF29}" type="pres">
      <dgm:prSet presAssocID="{51117FB0-F33B-4A3E-9F33-12694A9C408E}" presName="rootComposite" presStyleCnt="0"/>
      <dgm:spPr/>
    </dgm:pt>
    <dgm:pt modelId="{8E837281-AAD2-46C2-9F14-F7ABA0304C35}" type="pres">
      <dgm:prSet presAssocID="{51117FB0-F33B-4A3E-9F33-12694A9C408E}" presName="rootText" presStyleLbl="node3" presStyleIdx="5" presStyleCnt="6">
        <dgm:presLayoutVars>
          <dgm:chPref val="3"/>
        </dgm:presLayoutVars>
      </dgm:prSet>
      <dgm:spPr/>
    </dgm:pt>
    <dgm:pt modelId="{D6E7A3E4-68A6-4185-9355-96978748079B}" type="pres">
      <dgm:prSet presAssocID="{51117FB0-F33B-4A3E-9F33-12694A9C408E}" presName="rootConnector" presStyleLbl="node3" presStyleIdx="5" presStyleCnt="6"/>
      <dgm:spPr/>
    </dgm:pt>
    <dgm:pt modelId="{A20612BF-8C39-4A39-854B-0724F00AD07E}" type="pres">
      <dgm:prSet presAssocID="{51117FB0-F33B-4A3E-9F33-12694A9C408E}" presName="hierChild4" presStyleCnt="0"/>
      <dgm:spPr/>
    </dgm:pt>
    <dgm:pt modelId="{42C6CB8C-D009-4F52-B4FD-7415515244F5}" type="pres">
      <dgm:prSet presAssocID="{51117FB0-F33B-4A3E-9F33-12694A9C408E}" presName="hierChild5" presStyleCnt="0"/>
      <dgm:spPr/>
    </dgm:pt>
    <dgm:pt modelId="{D30E20B8-A940-4EA7-935E-B45306F6B9A0}" type="pres">
      <dgm:prSet presAssocID="{C9A55AD4-ED6D-4E04-8228-A14B12F15CAE}" presName="hierChild5" presStyleCnt="0"/>
      <dgm:spPr/>
    </dgm:pt>
    <dgm:pt modelId="{8F7DBC4A-2976-4801-9C05-3435B60DA982}" type="pres">
      <dgm:prSet presAssocID="{D2850F4D-A3E1-4A91-86BF-9285A62AA099}" presName="Name37" presStyleLbl="parChTrans1D2" presStyleIdx="5" presStyleCnt="6"/>
      <dgm:spPr/>
    </dgm:pt>
    <dgm:pt modelId="{0A5077E7-576C-440D-BC8D-75DB2EAA4B8C}" type="pres">
      <dgm:prSet presAssocID="{A10B4763-AC4F-4E00-B137-B64C1C9717E8}" presName="hierRoot2" presStyleCnt="0">
        <dgm:presLayoutVars>
          <dgm:hierBranch val="init"/>
        </dgm:presLayoutVars>
      </dgm:prSet>
      <dgm:spPr/>
    </dgm:pt>
    <dgm:pt modelId="{87AEC376-CA7A-496F-9491-54414385822B}" type="pres">
      <dgm:prSet presAssocID="{A10B4763-AC4F-4E00-B137-B64C1C9717E8}" presName="rootComposite" presStyleCnt="0"/>
      <dgm:spPr/>
    </dgm:pt>
    <dgm:pt modelId="{80CBF6B2-8CAF-4164-9AA7-01FADB03DA97}" type="pres">
      <dgm:prSet presAssocID="{A10B4763-AC4F-4E00-B137-B64C1C9717E8}" presName="rootText" presStyleLbl="node2" presStyleIdx="5" presStyleCnt="6">
        <dgm:presLayoutVars>
          <dgm:chPref val="3"/>
        </dgm:presLayoutVars>
      </dgm:prSet>
      <dgm:spPr/>
    </dgm:pt>
    <dgm:pt modelId="{005A9DF0-40DD-4527-B21B-7FB5B7626CA0}" type="pres">
      <dgm:prSet presAssocID="{A10B4763-AC4F-4E00-B137-B64C1C9717E8}" presName="rootConnector" presStyleLbl="node2" presStyleIdx="5" presStyleCnt="6"/>
      <dgm:spPr/>
    </dgm:pt>
    <dgm:pt modelId="{4395A970-AA9E-419C-9B6C-134B83A367CE}" type="pres">
      <dgm:prSet presAssocID="{A10B4763-AC4F-4E00-B137-B64C1C9717E8}" presName="hierChild4" presStyleCnt="0"/>
      <dgm:spPr/>
    </dgm:pt>
    <dgm:pt modelId="{EC7A133A-F42D-4A4D-90AD-BAA9555BB942}" type="pres">
      <dgm:prSet presAssocID="{A10B4763-AC4F-4E00-B137-B64C1C9717E8}" presName="hierChild5" presStyleCnt="0"/>
      <dgm:spPr/>
    </dgm:pt>
    <dgm:pt modelId="{EE0BA3BD-823C-4929-93F0-E6FEEC98D672}" type="pres">
      <dgm:prSet presAssocID="{0B85671C-66DD-40F2-B0C2-145B4E711F63}" presName="hierChild3" presStyleCnt="0"/>
      <dgm:spPr/>
    </dgm:pt>
  </dgm:ptLst>
  <dgm:cxnLst>
    <dgm:cxn modelId="{1862FE04-645E-4F2F-BEB1-E82AA10FE54A}" srcId="{0B85671C-66DD-40F2-B0C2-145B4E711F63}" destId="{30147879-AC94-45B7-ABA9-5AE8FCDA01EA}" srcOrd="3" destOrd="0" parTransId="{D3CCC840-6B81-4C7C-A712-9508A22F2901}" sibTransId="{14DDF7B0-0B75-4A07-ADAC-D6C096B32247}"/>
    <dgm:cxn modelId="{7682E00E-FCAC-4AAC-A1F4-9996788B506D}" type="presOf" srcId="{6A471C64-AE89-4A2C-8CF3-B8D3033FBE54}" destId="{4A61F2D5-0C36-4A98-8C82-C808D39A4971}" srcOrd="1" destOrd="0" presId="urn:microsoft.com/office/officeart/2005/8/layout/orgChart1"/>
    <dgm:cxn modelId="{BF8D2011-5F93-4F1E-BE30-FE2D883FA1F3}" type="presOf" srcId="{31E94684-E83C-491A-98CE-3A6515A03603}" destId="{F399B67E-5D26-4F99-9E46-6067C3C1ECE2}" srcOrd="0" destOrd="0" presId="urn:microsoft.com/office/officeart/2005/8/layout/orgChart1"/>
    <dgm:cxn modelId="{CF1D4B15-FE07-4EE6-BDA9-A8DED968693C}" type="presOf" srcId="{D03FAADD-990D-46D9-81DA-3B3069EB7575}" destId="{64D641AB-A1AB-4D83-9A71-E9879B471068}" srcOrd="0" destOrd="0" presId="urn:microsoft.com/office/officeart/2005/8/layout/orgChart1"/>
    <dgm:cxn modelId="{87888119-0BBD-4E8D-87C5-6D9FC846C0FC}" srcId="{C9A55AD4-ED6D-4E04-8228-A14B12F15CAE}" destId="{51117FB0-F33B-4A3E-9F33-12694A9C408E}" srcOrd="0" destOrd="0" parTransId="{5277F1CD-02FA-48A5-B0CA-1ADF6E33F871}" sibTransId="{A4966FE7-1A17-439A-9A4A-FF1471A96457}"/>
    <dgm:cxn modelId="{14A6481F-364D-40B5-9BB5-83A199148359}" type="presOf" srcId="{6A471C64-AE89-4A2C-8CF3-B8D3033FBE54}" destId="{34059195-C2DA-424D-8D0D-A346AC25966D}" srcOrd="0" destOrd="0" presId="urn:microsoft.com/office/officeart/2005/8/layout/orgChart1"/>
    <dgm:cxn modelId="{FB5D1822-D2D9-46B9-9955-F16645B6649E}" type="presOf" srcId="{9E4BC2B5-0D7A-49B8-A0B0-887D029DC094}" destId="{2DCF5F12-D22B-41A1-951F-49822B96F659}" srcOrd="0" destOrd="0" presId="urn:microsoft.com/office/officeart/2005/8/layout/orgChart1"/>
    <dgm:cxn modelId="{85824A2D-FF54-4847-8193-F9963058F16C}" srcId="{30147879-AC94-45B7-ABA9-5AE8FCDA01EA}" destId="{D03FAADD-990D-46D9-81DA-3B3069EB7575}" srcOrd="0" destOrd="0" parTransId="{321B434A-F895-4852-A2EF-2CEF3238C0DC}" sibTransId="{5E7DE403-F384-4D3D-8A36-9DB0597DF340}"/>
    <dgm:cxn modelId="{8567A334-3C9C-477B-943E-0ED0B1A86681}" type="presOf" srcId="{542F88BE-9DBE-4B25-9E99-D115C118319F}" destId="{073A1D2E-F9ED-4E99-81EF-A209471F96D0}" srcOrd="0" destOrd="0" presId="urn:microsoft.com/office/officeart/2005/8/layout/orgChart1"/>
    <dgm:cxn modelId="{436CC534-B2AF-4AD6-A23A-23A115166A4C}" type="presOf" srcId="{51117FB0-F33B-4A3E-9F33-12694A9C408E}" destId="{D6E7A3E4-68A6-4185-9355-96978748079B}" srcOrd="1" destOrd="0" presId="urn:microsoft.com/office/officeart/2005/8/layout/orgChart1"/>
    <dgm:cxn modelId="{E2FB8535-55CB-44C9-8600-96826D0049B1}" type="presOf" srcId="{51117FB0-F33B-4A3E-9F33-12694A9C408E}" destId="{8E837281-AAD2-46C2-9F14-F7ABA0304C35}" srcOrd="0" destOrd="0" presId="urn:microsoft.com/office/officeart/2005/8/layout/orgChart1"/>
    <dgm:cxn modelId="{5229EB38-2CD5-404C-AA38-CFA47ECBC9C1}" type="presOf" srcId="{D3CCC840-6B81-4C7C-A712-9508A22F2901}" destId="{1B168384-297C-4E19-9F9B-D8667E819515}" srcOrd="0" destOrd="0" presId="urn:microsoft.com/office/officeart/2005/8/layout/orgChart1"/>
    <dgm:cxn modelId="{C994DB3A-2C2B-42AF-B025-563B016B0304}" type="presOf" srcId="{BC9F4B48-BC7C-4D23-9D52-536D225CA8B0}" destId="{276B3B45-95A9-400C-9DF4-55F6973C0A1E}" srcOrd="1" destOrd="0" presId="urn:microsoft.com/office/officeart/2005/8/layout/orgChart1"/>
    <dgm:cxn modelId="{EE07A43E-80A0-4EB0-AB23-532F4A51EFB2}" type="presOf" srcId="{30147879-AC94-45B7-ABA9-5AE8FCDA01EA}" destId="{0EE77068-F9F2-4D8B-A0AD-8149874E15A5}" srcOrd="0" destOrd="0" presId="urn:microsoft.com/office/officeart/2005/8/layout/orgChart1"/>
    <dgm:cxn modelId="{9D63E55F-F1F4-4F3B-BE11-7101A35248B9}" type="presOf" srcId="{5277F1CD-02FA-48A5-B0CA-1ADF6E33F871}" destId="{B0A09DED-A230-4D57-9CD8-BEAADF8194E7}" srcOrd="0" destOrd="0" presId="urn:microsoft.com/office/officeart/2005/8/layout/orgChart1"/>
    <dgm:cxn modelId="{D5B29943-60A2-43F2-A84B-3989C4CE3FEB}" srcId="{0B85671C-66DD-40F2-B0C2-145B4E711F63}" destId="{BC9F4B48-BC7C-4D23-9D52-536D225CA8B0}" srcOrd="0" destOrd="0" parTransId="{AA6E03F8-6FD0-45E8-8E12-45784B14DF81}" sibTransId="{3740A309-D6C4-463F-9166-C65652AB8BD8}"/>
    <dgm:cxn modelId="{9DBF374A-9E7F-41B3-A9C6-1FAC589DDFB9}" type="presOf" srcId="{0B85671C-66DD-40F2-B0C2-145B4E711F63}" destId="{B0495366-8A8E-4A49-813C-40CA368A90AB}" srcOrd="0" destOrd="0" presId="urn:microsoft.com/office/officeart/2005/8/layout/orgChart1"/>
    <dgm:cxn modelId="{E74D334B-8CB6-467F-A5AB-F7DC65E120E9}" type="presOf" srcId="{852819CB-20E2-4325-93E6-304A06BF1BB2}" destId="{5246607E-3635-467A-96D8-3155504F6531}" srcOrd="0" destOrd="0" presId="urn:microsoft.com/office/officeart/2005/8/layout/orgChart1"/>
    <dgm:cxn modelId="{4FA7596C-CE04-49A6-A429-7B26FCFC6BD8}" type="presOf" srcId="{30147879-AC94-45B7-ABA9-5AE8FCDA01EA}" destId="{4C9A3CFC-9120-4D00-B7B1-4DDF0FB48A3B}" srcOrd="1" destOrd="0" presId="urn:microsoft.com/office/officeart/2005/8/layout/orgChart1"/>
    <dgm:cxn modelId="{2926B86C-73A4-4044-ACA8-08D42164C200}" type="presOf" srcId="{BC9F4B48-BC7C-4D23-9D52-536D225CA8B0}" destId="{62FAFEC1-05C6-41F2-9930-BD532CC6CBC0}" srcOrd="0" destOrd="0" presId="urn:microsoft.com/office/officeart/2005/8/layout/orgChart1"/>
    <dgm:cxn modelId="{4738FF4D-400D-44B3-88D1-542A201E2546}" srcId="{BC9F4B48-BC7C-4D23-9D52-536D225CA8B0}" destId="{8D376586-3312-4463-BEAA-A299615C624C}" srcOrd="2" destOrd="0" parTransId="{01D2D5B3-48BE-43B3-8EF8-520B3047A898}" sibTransId="{47A86503-668E-4630-BC96-ABF8819AC94A}"/>
    <dgm:cxn modelId="{5B45A56E-3D56-4224-9226-DABF06EA6229}" type="presOf" srcId="{2D878370-18CF-4155-9EA8-84D7A5BE919A}" destId="{DA785F77-79A4-45FF-BDBF-86EA147E5960}" srcOrd="1" destOrd="0" presId="urn:microsoft.com/office/officeart/2005/8/layout/orgChart1"/>
    <dgm:cxn modelId="{D8D2A84E-5301-4BB8-A5CA-9F050C30EA8B}" type="presOf" srcId="{321B434A-F895-4852-A2EF-2CEF3238C0DC}" destId="{B7CCA535-1973-4420-BB8C-47B719E34219}" srcOrd="0" destOrd="0" presId="urn:microsoft.com/office/officeart/2005/8/layout/orgChart1"/>
    <dgm:cxn modelId="{EEF33652-DD3E-480B-BD59-F72BB114F35F}" type="presOf" srcId="{E537FB6B-6CB6-4D7C-8412-77D3A1A3B086}" destId="{64C7D261-D5E7-4163-91C9-5EAE8EE52C83}" srcOrd="0" destOrd="0" presId="urn:microsoft.com/office/officeart/2005/8/layout/orgChart1"/>
    <dgm:cxn modelId="{FAF3F854-E05F-462B-864B-198942F344A3}" type="presOf" srcId="{A4218BD5-EB2D-4347-A08A-D16D3AE6FAF0}" destId="{03E33886-FBB4-4598-A998-76A67D844F16}" srcOrd="1" destOrd="0" presId="urn:microsoft.com/office/officeart/2005/8/layout/orgChart1"/>
    <dgm:cxn modelId="{1AB5F675-D746-49FC-9BDF-C0B365833D3A}" type="presOf" srcId="{2D878370-18CF-4155-9EA8-84D7A5BE919A}" destId="{08F6B867-0BAB-4156-ADF6-A0F794BE0809}" srcOrd="0" destOrd="0" presId="urn:microsoft.com/office/officeart/2005/8/layout/orgChart1"/>
    <dgm:cxn modelId="{C5180377-2B5C-4C32-972A-9950C1410064}" type="presOf" srcId="{626E5565-2866-4A23-A43A-963CF8F6D951}" destId="{F103E299-31BE-4BC7-ACB2-16CFB923E38A}" srcOrd="1" destOrd="0" presId="urn:microsoft.com/office/officeart/2005/8/layout/orgChart1"/>
    <dgm:cxn modelId="{8ADAE478-15A7-48CB-AC48-FD45E61BA746}" type="presOf" srcId="{A10B4763-AC4F-4E00-B137-B64C1C9717E8}" destId="{005A9DF0-40DD-4527-B21B-7FB5B7626CA0}" srcOrd="1" destOrd="0" presId="urn:microsoft.com/office/officeart/2005/8/layout/orgChart1"/>
    <dgm:cxn modelId="{F8FB5C79-BC98-4970-81A8-E820A82997CB}" type="presOf" srcId="{5AD95DFD-FCC2-4D5F-8C16-61BAB3C6A9EB}" destId="{720A3E9E-89F4-4DCD-9DBF-81BAABF0FE78}" srcOrd="0" destOrd="0" presId="urn:microsoft.com/office/officeart/2005/8/layout/orgChart1"/>
    <dgm:cxn modelId="{08779D80-70F5-4EFA-B276-19807F9574BF}" type="presOf" srcId="{D03FAADD-990D-46D9-81DA-3B3069EB7575}" destId="{2380B67F-695E-42E8-9016-7920B564E6A0}" srcOrd="1" destOrd="0" presId="urn:microsoft.com/office/officeart/2005/8/layout/orgChart1"/>
    <dgm:cxn modelId="{8841858D-9D88-4B02-887A-0B388F1B4DF1}" type="presOf" srcId="{31E94684-E83C-491A-98CE-3A6515A03603}" destId="{5EB420E4-7359-44C1-86CC-56FBBA968829}" srcOrd="1" destOrd="0" presId="urn:microsoft.com/office/officeart/2005/8/layout/orgChart1"/>
    <dgm:cxn modelId="{8B648B93-99B3-4112-9D5E-0B5069B2538C}" srcId="{BC9F4B48-BC7C-4D23-9D52-536D225CA8B0}" destId="{2D878370-18CF-4155-9EA8-84D7A5BE919A}" srcOrd="1" destOrd="0" parTransId="{5AD95DFD-FCC2-4D5F-8C16-61BAB3C6A9EB}" sibTransId="{915AF716-B619-48B8-BC7B-1C0804CB39EE}"/>
    <dgm:cxn modelId="{CD6E9B9A-4A56-40C9-9029-04D8F935C7DB}" srcId="{0B85671C-66DD-40F2-B0C2-145B4E711F63}" destId="{C9A55AD4-ED6D-4E04-8228-A14B12F15CAE}" srcOrd="4" destOrd="0" parTransId="{852819CB-20E2-4325-93E6-304A06BF1BB2}" sibTransId="{C8A70364-BF20-4897-9593-62B0EF70CB22}"/>
    <dgm:cxn modelId="{A143C19E-79B6-4AC5-A3D4-000CCE35CC61}" type="presOf" srcId="{C9A55AD4-ED6D-4E04-8228-A14B12F15CAE}" destId="{1E929188-EC97-4AEE-B655-00F0E1C5B395}" srcOrd="1" destOrd="0" presId="urn:microsoft.com/office/officeart/2005/8/layout/orgChart1"/>
    <dgm:cxn modelId="{99E1F29F-6577-49AA-B623-CECC649002EC}" srcId="{0B85671C-66DD-40F2-B0C2-145B4E711F63}" destId="{626E5565-2866-4A23-A43A-963CF8F6D951}" srcOrd="2" destOrd="0" parTransId="{0490D7B0-D84F-4E17-B87B-F90E7519AD45}" sibTransId="{41EFAAEC-DC52-45F0-912A-5A50BAEF1FF7}"/>
    <dgm:cxn modelId="{EF3DE0AA-8C00-4F19-B2D8-52402DFB97FE}" type="presOf" srcId="{8D376586-3312-4463-BEAA-A299615C624C}" destId="{5701A07A-B526-4C2C-B8C1-F8DFF5DCAB37}" srcOrd="0" destOrd="0" presId="urn:microsoft.com/office/officeart/2005/8/layout/orgChart1"/>
    <dgm:cxn modelId="{A496CCAF-1F26-4E0B-992B-8C0F0A22F61C}" srcId="{BC9F4B48-BC7C-4D23-9D52-536D225CA8B0}" destId="{31E94684-E83C-491A-98CE-3A6515A03603}" srcOrd="0" destOrd="0" parTransId="{A27B05D9-5AAB-439C-8351-DD8EC5DE105D}" sibTransId="{3E148C59-1BB6-4120-962E-8E3699009521}"/>
    <dgm:cxn modelId="{DE32ACB1-CEC7-42E9-8511-A08C9C9D4ECA}" srcId="{0B85671C-66DD-40F2-B0C2-145B4E711F63}" destId="{A10B4763-AC4F-4E00-B137-B64C1C9717E8}" srcOrd="5" destOrd="0" parTransId="{D2850F4D-A3E1-4A91-86BF-9285A62AA099}" sibTransId="{B1A3C6CD-C6CA-4A6A-9309-A6E3D0629B05}"/>
    <dgm:cxn modelId="{E4EBD8B1-970A-4541-9EA2-C4509B8AA23C}" type="presOf" srcId="{AA6E03F8-6FD0-45E8-8E12-45784B14DF81}" destId="{6AF13DB2-BF2C-4624-95FD-D7629D288277}" srcOrd="0" destOrd="0" presId="urn:microsoft.com/office/officeart/2005/8/layout/orgChart1"/>
    <dgm:cxn modelId="{4A8189BC-B2A5-4D72-A192-584E6C04544A}" type="presOf" srcId="{8D376586-3312-4463-BEAA-A299615C624C}" destId="{C5B95B05-4BDD-4333-9A20-CAAB7315F67C}" srcOrd="1" destOrd="0" presId="urn:microsoft.com/office/officeart/2005/8/layout/orgChart1"/>
    <dgm:cxn modelId="{2171BBC1-71F9-4758-A580-B6CAC7D60277}" type="presOf" srcId="{0B85671C-66DD-40F2-B0C2-145B4E711F63}" destId="{AB0E99F6-755F-403C-AB6F-982E7C87AB7A}" srcOrd="1" destOrd="0" presId="urn:microsoft.com/office/officeart/2005/8/layout/orgChart1"/>
    <dgm:cxn modelId="{9C5A11CD-CD4A-431E-A9D8-3FBFEEFD3CA1}" type="presOf" srcId="{C9A55AD4-ED6D-4E04-8228-A14B12F15CAE}" destId="{AE9685EE-2B76-42A6-BDAE-EA3F00211E3D}" srcOrd="0" destOrd="0" presId="urn:microsoft.com/office/officeart/2005/8/layout/orgChart1"/>
    <dgm:cxn modelId="{EBEF37CF-5600-408D-BD1A-1305E42C9A41}" srcId="{626E5565-2866-4A23-A43A-963CF8F6D951}" destId="{6A471C64-AE89-4A2C-8CF3-B8D3033FBE54}" srcOrd="0" destOrd="0" parTransId="{E537FB6B-6CB6-4D7C-8412-77D3A1A3B086}" sibTransId="{95FA015A-09E1-4251-A26F-443EE9A60EA9}"/>
    <dgm:cxn modelId="{1AD428D8-849C-45C4-A8D4-027E1A2D1655}" type="presOf" srcId="{D2850F4D-A3E1-4A91-86BF-9285A62AA099}" destId="{8F7DBC4A-2976-4801-9C05-3435B60DA982}" srcOrd="0" destOrd="0" presId="urn:microsoft.com/office/officeart/2005/8/layout/orgChart1"/>
    <dgm:cxn modelId="{998222D9-D408-4AA4-8DCB-F7888BDF52F7}" type="presOf" srcId="{01D2D5B3-48BE-43B3-8EF8-520B3047A898}" destId="{8B95BCD9-81E3-4113-B281-C2441FD8DC4A}" srcOrd="0" destOrd="0" presId="urn:microsoft.com/office/officeart/2005/8/layout/orgChart1"/>
    <dgm:cxn modelId="{7FD5BFDC-3D40-40E0-B2DF-64543702F6EC}" type="presOf" srcId="{A27B05D9-5AAB-439C-8351-DD8EC5DE105D}" destId="{FC398B7B-6DF6-467E-B31E-50310199CA4C}" srcOrd="0" destOrd="0" presId="urn:microsoft.com/office/officeart/2005/8/layout/orgChart1"/>
    <dgm:cxn modelId="{5B7D91DE-DCC8-438C-BD5D-74E4320E8FA3}" type="presOf" srcId="{A4218BD5-EB2D-4347-A08A-D16D3AE6FAF0}" destId="{46DD064D-A318-45D5-887A-6ACB8548641C}" srcOrd="0" destOrd="0" presId="urn:microsoft.com/office/officeart/2005/8/layout/orgChart1"/>
    <dgm:cxn modelId="{D60898E1-845F-45D3-9A2E-8801D7695B66}" srcId="{9E4BC2B5-0D7A-49B8-A0B0-887D029DC094}" destId="{0B85671C-66DD-40F2-B0C2-145B4E711F63}" srcOrd="0" destOrd="0" parTransId="{A3557DB8-2DFB-45AA-A325-FF02B5314C1D}" sibTransId="{8DC3F4A3-3FD0-4FF6-8591-60913ED343FB}"/>
    <dgm:cxn modelId="{A34A9FE7-B30F-4B58-A659-348D0EA58D43}" type="presOf" srcId="{A10B4763-AC4F-4E00-B137-B64C1C9717E8}" destId="{80CBF6B2-8CAF-4164-9AA7-01FADB03DA97}" srcOrd="0" destOrd="0" presId="urn:microsoft.com/office/officeart/2005/8/layout/orgChart1"/>
    <dgm:cxn modelId="{715467F9-F1D1-4182-9AB4-66957074B39F}" type="presOf" srcId="{626E5565-2866-4A23-A43A-963CF8F6D951}" destId="{C7D88831-7886-4E6F-A26F-FFA80BE121AB}" srcOrd="0" destOrd="0" presId="urn:microsoft.com/office/officeart/2005/8/layout/orgChart1"/>
    <dgm:cxn modelId="{CB6259FB-625F-4572-858F-D600C86B22CC}" type="presOf" srcId="{0490D7B0-D84F-4E17-B87B-F90E7519AD45}" destId="{F6C77914-45BE-4B42-9208-B9DC8AD7C9CF}" srcOrd="0" destOrd="0" presId="urn:microsoft.com/office/officeart/2005/8/layout/orgChart1"/>
    <dgm:cxn modelId="{4F8CBBFD-CBDC-4DC3-A8E4-A1665A99FF6D}" srcId="{0B85671C-66DD-40F2-B0C2-145B4E711F63}" destId="{A4218BD5-EB2D-4347-A08A-D16D3AE6FAF0}" srcOrd="1" destOrd="0" parTransId="{542F88BE-9DBE-4B25-9E99-D115C118319F}" sibTransId="{CCC83C36-3EEA-478D-94AF-612B6E09C44F}"/>
    <dgm:cxn modelId="{AA5495B5-F9DC-4189-9171-E2472A3FA9E8}" type="presParOf" srcId="{2DCF5F12-D22B-41A1-951F-49822B96F659}" destId="{B6325ED4-AD59-48DD-A258-D26196F131AD}" srcOrd="0" destOrd="0" presId="urn:microsoft.com/office/officeart/2005/8/layout/orgChart1"/>
    <dgm:cxn modelId="{408993F8-ACEA-419E-8A27-B525744A193D}" type="presParOf" srcId="{B6325ED4-AD59-48DD-A258-D26196F131AD}" destId="{789FF742-48E8-4742-88E3-C97922AA3655}" srcOrd="0" destOrd="0" presId="urn:microsoft.com/office/officeart/2005/8/layout/orgChart1"/>
    <dgm:cxn modelId="{95ECE57E-4F59-43DC-B969-4391393EDDC0}" type="presParOf" srcId="{789FF742-48E8-4742-88E3-C97922AA3655}" destId="{B0495366-8A8E-4A49-813C-40CA368A90AB}" srcOrd="0" destOrd="0" presId="urn:microsoft.com/office/officeart/2005/8/layout/orgChart1"/>
    <dgm:cxn modelId="{317DA319-EE3C-4080-806B-A2880CE888E6}" type="presParOf" srcId="{789FF742-48E8-4742-88E3-C97922AA3655}" destId="{AB0E99F6-755F-403C-AB6F-982E7C87AB7A}" srcOrd="1" destOrd="0" presId="urn:microsoft.com/office/officeart/2005/8/layout/orgChart1"/>
    <dgm:cxn modelId="{CBF31B7E-D77B-48A1-A924-82714011695B}" type="presParOf" srcId="{B6325ED4-AD59-48DD-A258-D26196F131AD}" destId="{042B69AA-0A69-4C67-98DD-796CCDDC9418}" srcOrd="1" destOrd="0" presId="urn:microsoft.com/office/officeart/2005/8/layout/orgChart1"/>
    <dgm:cxn modelId="{2C92725D-983A-4EB9-B562-BD824AEC1934}" type="presParOf" srcId="{042B69AA-0A69-4C67-98DD-796CCDDC9418}" destId="{6AF13DB2-BF2C-4624-95FD-D7629D288277}" srcOrd="0" destOrd="0" presId="urn:microsoft.com/office/officeart/2005/8/layout/orgChart1"/>
    <dgm:cxn modelId="{6316184C-1D2F-4F00-A2C6-A5C7FF3B714B}" type="presParOf" srcId="{042B69AA-0A69-4C67-98DD-796CCDDC9418}" destId="{22903CE1-1F69-4A5F-AF3B-E50CB318A831}" srcOrd="1" destOrd="0" presId="urn:microsoft.com/office/officeart/2005/8/layout/orgChart1"/>
    <dgm:cxn modelId="{22C2AC9B-9D18-4A25-BC8D-3CCB8348174B}" type="presParOf" srcId="{22903CE1-1F69-4A5F-AF3B-E50CB318A831}" destId="{7BDE9A2F-9FC4-4F40-87BC-DDFF3B850D02}" srcOrd="0" destOrd="0" presId="urn:microsoft.com/office/officeart/2005/8/layout/orgChart1"/>
    <dgm:cxn modelId="{4ACE4DC7-778B-48B1-A9B4-058CF755DBB2}" type="presParOf" srcId="{7BDE9A2F-9FC4-4F40-87BC-DDFF3B850D02}" destId="{62FAFEC1-05C6-41F2-9930-BD532CC6CBC0}" srcOrd="0" destOrd="0" presId="urn:microsoft.com/office/officeart/2005/8/layout/orgChart1"/>
    <dgm:cxn modelId="{50260E9D-A88A-439A-8255-B347C360CEC6}" type="presParOf" srcId="{7BDE9A2F-9FC4-4F40-87BC-DDFF3B850D02}" destId="{276B3B45-95A9-400C-9DF4-55F6973C0A1E}" srcOrd="1" destOrd="0" presId="urn:microsoft.com/office/officeart/2005/8/layout/orgChart1"/>
    <dgm:cxn modelId="{07BC32A1-51B9-4125-8B03-535D1327C1EF}" type="presParOf" srcId="{22903CE1-1F69-4A5F-AF3B-E50CB318A831}" destId="{DFA94FF5-7C06-45FB-B5C3-B6D8DBAB03AE}" srcOrd="1" destOrd="0" presId="urn:microsoft.com/office/officeart/2005/8/layout/orgChart1"/>
    <dgm:cxn modelId="{0DA6E3D1-737D-48A1-9901-2E26843F5562}" type="presParOf" srcId="{DFA94FF5-7C06-45FB-B5C3-B6D8DBAB03AE}" destId="{FC398B7B-6DF6-467E-B31E-50310199CA4C}" srcOrd="0" destOrd="0" presId="urn:microsoft.com/office/officeart/2005/8/layout/orgChart1"/>
    <dgm:cxn modelId="{B504296E-55DC-43CE-9785-E99C2322DC3A}" type="presParOf" srcId="{DFA94FF5-7C06-45FB-B5C3-B6D8DBAB03AE}" destId="{A1EFE6AC-E28D-40B9-B177-529AA456B0C8}" srcOrd="1" destOrd="0" presId="urn:microsoft.com/office/officeart/2005/8/layout/orgChart1"/>
    <dgm:cxn modelId="{F9438902-31FB-4A65-B07F-307E11D69244}" type="presParOf" srcId="{A1EFE6AC-E28D-40B9-B177-529AA456B0C8}" destId="{F80D439E-B60F-483A-BC40-3AEF0481266C}" srcOrd="0" destOrd="0" presId="urn:microsoft.com/office/officeart/2005/8/layout/orgChart1"/>
    <dgm:cxn modelId="{0BAC6302-7028-47AA-9F22-1FBA5956A166}" type="presParOf" srcId="{F80D439E-B60F-483A-BC40-3AEF0481266C}" destId="{F399B67E-5D26-4F99-9E46-6067C3C1ECE2}" srcOrd="0" destOrd="0" presId="urn:microsoft.com/office/officeart/2005/8/layout/orgChart1"/>
    <dgm:cxn modelId="{761D3037-F470-463E-8D2B-C31E2AB17CD6}" type="presParOf" srcId="{F80D439E-B60F-483A-BC40-3AEF0481266C}" destId="{5EB420E4-7359-44C1-86CC-56FBBA968829}" srcOrd="1" destOrd="0" presId="urn:microsoft.com/office/officeart/2005/8/layout/orgChart1"/>
    <dgm:cxn modelId="{F3D55B8B-93C8-4D76-BEB6-AFCDD598FBBA}" type="presParOf" srcId="{A1EFE6AC-E28D-40B9-B177-529AA456B0C8}" destId="{684C45D3-580B-4A59-8785-572ED79EE916}" srcOrd="1" destOrd="0" presId="urn:microsoft.com/office/officeart/2005/8/layout/orgChart1"/>
    <dgm:cxn modelId="{6C8F3275-D310-468D-A837-A0DA86208742}" type="presParOf" srcId="{A1EFE6AC-E28D-40B9-B177-529AA456B0C8}" destId="{8E8CB6FA-3CF5-49C0-951A-0371EB375972}" srcOrd="2" destOrd="0" presId="urn:microsoft.com/office/officeart/2005/8/layout/orgChart1"/>
    <dgm:cxn modelId="{E764B5CA-030A-4240-B84F-39788B309379}" type="presParOf" srcId="{DFA94FF5-7C06-45FB-B5C3-B6D8DBAB03AE}" destId="{720A3E9E-89F4-4DCD-9DBF-81BAABF0FE78}" srcOrd="2" destOrd="0" presId="urn:microsoft.com/office/officeart/2005/8/layout/orgChart1"/>
    <dgm:cxn modelId="{FB4ABD15-E2ED-48BD-9EF6-2936F3A73475}" type="presParOf" srcId="{DFA94FF5-7C06-45FB-B5C3-B6D8DBAB03AE}" destId="{EEF2D909-4B83-416E-94E9-17B55D6F5B40}" srcOrd="3" destOrd="0" presId="urn:microsoft.com/office/officeart/2005/8/layout/orgChart1"/>
    <dgm:cxn modelId="{F9F2D070-4023-455F-BFCB-ABF72572D1F4}" type="presParOf" srcId="{EEF2D909-4B83-416E-94E9-17B55D6F5B40}" destId="{20CABC88-9E4C-49B9-B714-7FB3DAFA4AC9}" srcOrd="0" destOrd="0" presId="urn:microsoft.com/office/officeart/2005/8/layout/orgChart1"/>
    <dgm:cxn modelId="{335B206B-E0D7-40AA-802A-5202078BF2C8}" type="presParOf" srcId="{20CABC88-9E4C-49B9-B714-7FB3DAFA4AC9}" destId="{08F6B867-0BAB-4156-ADF6-A0F794BE0809}" srcOrd="0" destOrd="0" presId="urn:microsoft.com/office/officeart/2005/8/layout/orgChart1"/>
    <dgm:cxn modelId="{78324ECB-876D-4BE9-AA8A-EE53CF62D889}" type="presParOf" srcId="{20CABC88-9E4C-49B9-B714-7FB3DAFA4AC9}" destId="{DA785F77-79A4-45FF-BDBF-86EA147E5960}" srcOrd="1" destOrd="0" presId="urn:microsoft.com/office/officeart/2005/8/layout/orgChart1"/>
    <dgm:cxn modelId="{DF3B62A9-9872-4F58-ADA2-51A3304F0891}" type="presParOf" srcId="{EEF2D909-4B83-416E-94E9-17B55D6F5B40}" destId="{F3095676-3FFB-4700-B2CE-BEB1A10B1682}" srcOrd="1" destOrd="0" presId="urn:microsoft.com/office/officeart/2005/8/layout/orgChart1"/>
    <dgm:cxn modelId="{7F6A377C-B219-43B9-8479-40C51AF68B2C}" type="presParOf" srcId="{EEF2D909-4B83-416E-94E9-17B55D6F5B40}" destId="{FEB330D9-D7DB-4861-A1F4-2CBB6F9FE184}" srcOrd="2" destOrd="0" presId="urn:microsoft.com/office/officeart/2005/8/layout/orgChart1"/>
    <dgm:cxn modelId="{0C730948-E4B0-4EA4-8681-B8F89F3998E3}" type="presParOf" srcId="{DFA94FF5-7C06-45FB-B5C3-B6D8DBAB03AE}" destId="{8B95BCD9-81E3-4113-B281-C2441FD8DC4A}" srcOrd="4" destOrd="0" presId="urn:microsoft.com/office/officeart/2005/8/layout/orgChart1"/>
    <dgm:cxn modelId="{C9B091EE-36A9-412C-B40C-95B9A0BB111C}" type="presParOf" srcId="{DFA94FF5-7C06-45FB-B5C3-B6D8DBAB03AE}" destId="{CD483922-1179-44E1-99C4-21E38F98F321}" srcOrd="5" destOrd="0" presId="urn:microsoft.com/office/officeart/2005/8/layout/orgChart1"/>
    <dgm:cxn modelId="{9D69A9B3-1851-47B6-B040-5570567BA1AB}" type="presParOf" srcId="{CD483922-1179-44E1-99C4-21E38F98F321}" destId="{424E017F-B9C5-4AF0-BABB-A64824C34F2F}" srcOrd="0" destOrd="0" presId="urn:microsoft.com/office/officeart/2005/8/layout/orgChart1"/>
    <dgm:cxn modelId="{5B9E6116-DCD1-4C0E-8561-651C9796E998}" type="presParOf" srcId="{424E017F-B9C5-4AF0-BABB-A64824C34F2F}" destId="{5701A07A-B526-4C2C-B8C1-F8DFF5DCAB37}" srcOrd="0" destOrd="0" presId="urn:microsoft.com/office/officeart/2005/8/layout/orgChart1"/>
    <dgm:cxn modelId="{C1A4151B-F836-4B83-AD2A-023F878975A6}" type="presParOf" srcId="{424E017F-B9C5-4AF0-BABB-A64824C34F2F}" destId="{C5B95B05-4BDD-4333-9A20-CAAB7315F67C}" srcOrd="1" destOrd="0" presId="urn:microsoft.com/office/officeart/2005/8/layout/orgChart1"/>
    <dgm:cxn modelId="{13BDD82E-8D93-4E31-B5F3-6365D5A53A56}" type="presParOf" srcId="{CD483922-1179-44E1-99C4-21E38F98F321}" destId="{E52F9D13-45B3-4F2C-B18D-B73211939CA4}" srcOrd="1" destOrd="0" presId="urn:microsoft.com/office/officeart/2005/8/layout/orgChart1"/>
    <dgm:cxn modelId="{CE258F2B-F464-43BA-B903-C29D52715A91}" type="presParOf" srcId="{CD483922-1179-44E1-99C4-21E38F98F321}" destId="{4671BE0A-2664-44AF-B88C-E726D6122073}" srcOrd="2" destOrd="0" presId="urn:microsoft.com/office/officeart/2005/8/layout/orgChart1"/>
    <dgm:cxn modelId="{AA7FE693-7D6E-4C6B-B6F1-1FA61C3B4088}" type="presParOf" srcId="{22903CE1-1F69-4A5F-AF3B-E50CB318A831}" destId="{2A904365-57D8-4AC4-AD2B-3C9EE2ABB64A}" srcOrd="2" destOrd="0" presId="urn:microsoft.com/office/officeart/2005/8/layout/orgChart1"/>
    <dgm:cxn modelId="{F1B0CDA8-14C4-4EE9-BA0A-C4584522AA15}" type="presParOf" srcId="{042B69AA-0A69-4C67-98DD-796CCDDC9418}" destId="{073A1D2E-F9ED-4E99-81EF-A209471F96D0}" srcOrd="2" destOrd="0" presId="urn:microsoft.com/office/officeart/2005/8/layout/orgChart1"/>
    <dgm:cxn modelId="{66A59530-598D-4BBD-8052-4BE504ECE100}" type="presParOf" srcId="{042B69AA-0A69-4C67-98DD-796CCDDC9418}" destId="{3D6EF4A9-E6F0-48E7-B210-1E361B0815B1}" srcOrd="3" destOrd="0" presId="urn:microsoft.com/office/officeart/2005/8/layout/orgChart1"/>
    <dgm:cxn modelId="{0F379707-08A4-4660-B9D9-6E697B053C4C}" type="presParOf" srcId="{3D6EF4A9-E6F0-48E7-B210-1E361B0815B1}" destId="{C4DB30E6-4CF9-4DA9-86FB-B5FC771742B9}" srcOrd="0" destOrd="0" presId="urn:microsoft.com/office/officeart/2005/8/layout/orgChart1"/>
    <dgm:cxn modelId="{B825352A-48B3-4C33-AB81-FC02FF0C05F7}" type="presParOf" srcId="{C4DB30E6-4CF9-4DA9-86FB-B5FC771742B9}" destId="{46DD064D-A318-45D5-887A-6ACB8548641C}" srcOrd="0" destOrd="0" presId="urn:microsoft.com/office/officeart/2005/8/layout/orgChart1"/>
    <dgm:cxn modelId="{AF45E606-93D5-4821-8F73-76180869C9AA}" type="presParOf" srcId="{C4DB30E6-4CF9-4DA9-86FB-B5FC771742B9}" destId="{03E33886-FBB4-4598-A998-76A67D844F16}" srcOrd="1" destOrd="0" presId="urn:microsoft.com/office/officeart/2005/8/layout/orgChart1"/>
    <dgm:cxn modelId="{810C2B35-60FD-408D-8009-35A369F937F3}" type="presParOf" srcId="{3D6EF4A9-E6F0-48E7-B210-1E361B0815B1}" destId="{AC120371-A44E-4476-873D-2BBD7BC5837B}" srcOrd="1" destOrd="0" presId="urn:microsoft.com/office/officeart/2005/8/layout/orgChart1"/>
    <dgm:cxn modelId="{7F9C3374-173F-45D9-949C-65A5EA292845}" type="presParOf" srcId="{3D6EF4A9-E6F0-48E7-B210-1E361B0815B1}" destId="{D0A80B53-934E-4661-AD04-14FCA437B451}" srcOrd="2" destOrd="0" presId="urn:microsoft.com/office/officeart/2005/8/layout/orgChart1"/>
    <dgm:cxn modelId="{FEAA6974-4D63-4164-8FBC-A2463E81D336}" type="presParOf" srcId="{042B69AA-0A69-4C67-98DD-796CCDDC9418}" destId="{F6C77914-45BE-4B42-9208-B9DC8AD7C9CF}" srcOrd="4" destOrd="0" presId="urn:microsoft.com/office/officeart/2005/8/layout/orgChart1"/>
    <dgm:cxn modelId="{62900C3F-FCDD-46DB-A4DB-C4ED74708E74}" type="presParOf" srcId="{042B69AA-0A69-4C67-98DD-796CCDDC9418}" destId="{1D6F15EB-9C8E-4EC9-ADF6-C75B39B66CD4}" srcOrd="5" destOrd="0" presId="urn:microsoft.com/office/officeart/2005/8/layout/orgChart1"/>
    <dgm:cxn modelId="{548E849C-93F0-43B6-90F2-B5B470D25ED8}" type="presParOf" srcId="{1D6F15EB-9C8E-4EC9-ADF6-C75B39B66CD4}" destId="{22315AD5-65DC-44C7-9171-F7F7F01CB126}" srcOrd="0" destOrd="0" presId="urn:microsoft.com/office/officeart/2005/8/layout/orgChart1"/>
    <dgm:cxn modelId="{8235F5D3-E098-4D6C-8E32-F3335E369BB3}" type="presParOf" srcId="{22315AD5-65DC-44C7-9171-F7F7F01CB126}" destId="{C7D88831-7886-4E6F-A26F-FFA80BE121AB}" srcOrd="0" destOrd="0" presId="urn:microsoft.com/office/officeart/2005/8/layout/orgChart1"/>
    <dgm:cxn modelId="{D2966115-FECF-4DDF-94C2-F8F7C3B9F3B9}" type="presParOf" srcId="{22315AD5-65DC-44C7-9171-F7F7F01CB126}" destId="{F103E299-31BE-4BC7-ACB2-16CFB923E38A}" srcOrd="1" destOrd="0" presId="urn:microsoft.com/office/officeart/2005/8/layout/orgChart1"/>
    <dgm:cxn modelId="{95C1007A-BA89-4B73-B889-5D5E504F3150}" type="presParOf" srcId="{1D6F15EB-9C8E-4EC9-ADF6-C75B39B66CD4}" destId="{DD14EA2C-7145-4029-B702-5DF8204DEA41}" srcOrd="1" destOrd="0" presId="urn:microsoft.com/office/officeart/2005/8/layout/orgChart1"/>
    <dgm:cxn modelId="{D6E1D487-94CA-4061-BE61-FB1D649712E1}" type="presParOf" srcId="{DD14EA2C-7145-4029-B702-5DF8204DEA41}" destId="{64C7D261-D5E7-4163-91C9-5EAE8EE52C83}" srcOrd="0" destOrd="0" presId="urn:microsoft.com/office/officeart/2005/8/layout/orgChart1"/>
    <dgm:cxn modelId="{A9AA8627-9A90-415E-8CC0-A950FF10A092}" type="presParOf" srcId="{DD14EA2C-7145-4029-B702-5DF8204DEA41}" destId="{62A107B9-274B-4856-AB5A-F89F3E13A032}" srcOrd="1" destOrd="0" presId="urn:microsoft.com/office/officeart/2005/8/layout/orgChart1"/>
    <dgm:cxn modelId="{FEA5C3D6-8BB6-4A9E-9848-FEF57FF5F54F}" type="presParOf" srcId="{62A107B9-274B-4856-AB5A-F89F3E13A032}" destId="{E637A979-8E0B-4254-8F29-8C1A2C53B363}" srcOrd="0" destOrd="0" presId="urn:microsoft.com/office/officeart/2005/8/layout/orgChart1"/>
    <dgm:cxn modelId="{E32DE6B7-2741-49FF-8434-BF9B531A4603}" type="presParOf" srcId="{E637A979-8E0B-4254-8F29-8C1A2C53B363}" destId="{34059195-C2DA-424D-8D0D-A346AC25966D}" srcOrd="0" destOrd="0" presId="urn:microsoft.com/office/officeart/2005/8/layout/orgChart1"/>
    <dgm:cxn modelId="{F6BF4FCB-98D4-49F1-8529-4560F9DB1F75}" type="presParOf" srcId="{E637A979-8E0B-4254-8F29-8C1A2C53B363}" destId="{4A61F2D5-0C36-4A98-8C82-C808D39A4971}" srcOrd="1" destOrd="0" presId="urn:microsoft.com/office/officeart/2005/8/layout/orgChart1"/>
    <dgm:cxn modelId="{F19DBA02-6C8C-4F9C-B9C6-38A033872BB9}" type="presParOf" srcId="{62A107B9-274B-4856-AB5A-F89F3E13A032}" destId="{78C595FA-A798-411D-96B9-6050AA59F26B}" srcOrd="1" destOrd="0" presId="urn:microsoft.com/office/officeart/2005/8/layout/orgChart1"/>
    <dgm:cxn modelId="{8DAE4DD0-ABA1-4B2D-8A29-5F9388303B1B}" type="presParOf" srcId="{62A107B9-274B-4856-AB5A-F89F3E13A032}" destId="{18F63BDA-5BA4-43F6-9B33-7DCB689CB3EA}" srcOrd="2" destOrd="0" presId="urn:microsoft.com/office/officeart/2005/8/layout/orgChart1"/>
    <dgm:cxn modelId="{1A405A5B-4BA3-4258-9EBF-B7BB3AD79790}" type="presParOf" srcId="{1D6F15EB-9C8E-4EC9-ADF6-C75B39B66CD4}" destId="{0150B583-E95B-48F5-AA08-9C42ED9E58F2}" srcOrd="2" destOrd="0" presId="urn:microsoft.com/office/officeart/2005/8/layout/orgChart1"/>
    <dgm:cxn modelId="{823AEE31-BCBD-42DA-BAAC-A03B3D7B5611}" type="presParOf" srcId="{042B69AA-0A69-4C67-98DD-796CCDDC9418}" destId="{1B168384-297C-4E19-9F9B-D8667E819515}" srcOrd="6" destOrd="0" presId="urn:microsoft.com/office/officeart/2005/8/layout/orgChart1"/>
    <dgm:cxn modelId="{9384BD48-5967-4737-B06C-8773CC26DAF4}" type="presParOf" srcId="{042B69AA-0A69-4C67-98DD-796CCDDC9418}" destId="{993D3509-CCF0-4B8D-ABD3-914A9FB94090}" srcOrd="7" destOrd="0" presId="urn:microsoft.com/office/officeart/2005/8/layout/orgChart1"/>
    <dgm:cxn modelId="{8941BE95-B159-46E8-9504-BEAF3C2D7FFE}" type="presParOf" srcId="{993D3509-CCF0-4B8D-ABD3-914A9FB94090}" destId="{1290DD06-DD6E-44A4-9B09-B7DDD8FD7F97}" srcOrd="0" destOrd="0" presId="urn:microsoft.com/office/officeart/2005/8/layout/orgChart1"/>
    <dgm:cxn modelId="{C93A04D4-1801-4EBF-A679-D92D9F978B9C}" type="presParOf" srcId="{1290DD06-DD6E-44A4-9B09-B7DDD8FD7F97}" destId="{0EE77068-F9F2-4D8B-A0AD-8149874E15A5}" srcOrd="0" destOrd="0" presId="urn:microsoft.com/office/officeart/2005/8/layout/orgChart1"/>
    <dgm:cxn modelId="{B493118B-AA9B-4F15-A576-1FE04FD6998F}" type="presParOf" srcId="{1290DD06-DD6E-44A4-9B09-B7DDD8FD7F97}" destId="{4C9A3CFC-9120-4D00-B7B1-4DDF0FB48A3B}" srcOrd="1" destOrd="0" presId="urn:microsoft.com/office/officeart/2005/8/layout/orgChart1"/>
    <dgm:cxn modelId="{D53DF052-6F2A-48F6-AFF9-EA453C34A07B}" type="presParOf" srcId="{993D3509-CCF0-4B8D-ABD3-914A9FB94090}" destId="{20A5A94E-30AB-4B45-9385-AEF804ECE4B2}" srcOrd="1" destOrd="0" presId="urn:microsoft.com/office/officeart/2005/8/layout/orgChart1"/>
    <dgm:cxn modelId="{4E5B485E-07C2-4808-AAE6-5F0B3281ABBE}" type="presParOf" srcId="{20A5A94E-30AB-4B45-9385-AEF804ECE4B2}" destId="{B7CCA535-1973-4420-BB8C-47B719E34219}" srcOrd="0" destOrd="0" presId="urn:microsoft.com/office/officeart/2005/8/layout/orgChart1"/>
    <dgm:cxn modelId="{CAA1129E-C769-468C-AC77-92D09DB19251}" type="presParOf" srcId="{20A5A94E-30AB-4B45-9385-AEF804ECE4B2}" destId="{452B1216-6539-4F67-80A4-47F5870EF0D5}" srcOrd="1" destOrd="0" presId="urn:microsoft.com/office/officeart/2005/8/layout/orgChart1"/>
    <dgm:cxn modelId="{D05E2302-D3CC-4FD6-8E13-166E7DCA3364}" type="presParOf" srcId="{452B1216-6539-4F67-80A4-47F5870EF0D5}" destId="{AD6AAD3D-3A77-45E5-967B-9D5ECD0D94D4}" srcOrd="0" destOrd="0" presId="urn:microsoft.com/office/officeart/2005/8/layout/orgChart1"/>
    <dgm:cxn modelId="{309CC11A-67AD-4187-9442-1956A4E98FC0}" type="presParOf" srcId="{AD6AAD3D-3A77-45E5-967B-9D5ECD0D94D4}" destId="{64D641AB-A1AB-4D83-9A71-E9879B471068}" srcOrd="0" destOrd="0" presId="urn:microsoft.com/office/officeart/2005/8/layout/orgChart1"/>
    <dgm:cxn modelId="{5480805F-BECA-4A07-ACF9-5B61C36F6BB0}" type="presParOf" srcId="{AD6AAD3D-3A77-45E5-967B-9D5ECD0D94D4}" destId="{2380B67F-695E-42E8-9016-7920B564E6A0}" srcOrd="1" destOrd="0" presId="urn:microsoft.com/office/officeart/2005/8/layout/orgChart1"/>
    <dgm:cxn modelId="{75C1F92F-6223-401F-8DF1-4E7EB9106763}" type="presParOf" srcId="{452B1216-6539-4F67-80A4-47F5870EF0D5}" destId="{E693BE38-9BD8-491F-B93B-57B578CB73C2}" srcOrd="1" destOrd="0" presId="urn:microsoft.com/office/officeart/2005/8/layout/orgChart1"/>
    <dgm:cxn modelId="{6CD54735-5460-4DB4-BE26-49CF8F008220}" type="presParOf" srcId="{452B1216-6539-4F67-80A4-47F5870EF0D5}" destId="{8B2B8A1F-D265-45EE-A595-A475494D16EA}" srcOrd="2" destOrd="0" presId="urn:microsoft.com/office/officeart/2005/8/layout/orgChart1"/>
    <dgm:cxn modelId="{8D8B00FF-C966-4EA7-9613-22CC0E48B561}" type="presParOf" srcId="{993D3509-CCF0-4B8D-ABD3-914A9FB94090}" destId="{239B5A71-90C4-42A6-B5EF-B6919B73FF95}" srcOrd="2" destOrd="0" presId="urn:microsoft.com/office/officeart/2005/8/layout/orgChart1"/>
    <dgm:cxn modelId="{164FAD95-1A4C-4BBB-89A3-9162D6A983D9}" type="presParOf" srcId="{042B69AA-0A69-4C67-98DD-796CCDDC9418}" destId="{5246607E-3635-467A-96D8-3155504F6531}" srcOrd="8" destOrd="0" presId="urn:microsoft.com/office/officeart/2005/8/layout/orgChart1"/>
    <dgm:cxn modelId="{2AA6B1E1-1A5E-43D0-B91C-518E63FBF7CD}" type="presParOf" srcId="{042B69AA-0A69-4C67-98DD-796CCDDC9418}" destId="{8C5C5176-D8B7-4729-8B9D-C1596DA02B92}" srcOrd="9" destOrd="0" presId="urn:microsoft.com/office/officeart/2005/8/layout/orgChart1"/>
    <dgm:cxn modelId="{05CE54F4-8BA7-43F3-B6A9-80A5139EB4D2}" type="presParOf" srcId="{8C5C5176-D8B7-4729-8B9D-C1596DA02B92}" destId="{D21FE6B9-45EC-4D2C-A799-945E8B07DEED}" srcOrd="0" destOrd="0" presId="urn:microsoft.com/office/officeart/2005/8/layout/orgChart1"/>
    <dgm:cxn modelId="{642B75DF-64A2-47F1-9B2D-1A76E9EF9721}" type="presParOf" srcId="{D21FE6B9-45EC-4D2C-A799-945E8B07DEED}" destId="{AE9685EE-2B76-42A6-BDAE-EA3F00211E3D}" srcOrd="0" destOrd="0" presId="urn:microsoft.com/office/officeart/2005/8/layout/orgChart1"/>
    <dgm:cxn modelId="{393CC77C-CABE-4663-874A-424450CFD5F4}" type="presParOf" srcId="{D21FE6B9-45EC-4D2C-A799-945E8B07DEED}" destId="{1E929188-EC97-4AEE-B655-00F0E1C5B395}" srcOrd="1" destOrd="0" presId="urn:microsoft.com/office/officeart/2005/8/layout/orgChart1"/>
    <dgm:cxn modelId="{7D2F27AB-F980-4975-B5AF-B4B9A03EF389}" type="presParOf" srcId="{8C5C5176-D8B7-4729-8B9D-C1596DA02B92}" destId="{7CA984BB-43DC-4FD9-88A8-0ED603F70791}" srcOrd="1" destOrd="0" presId="urn:microsoft.com/office/officeart/2005/8/layout/orgChart1"/>
    <dgm:cxn modelId="{AF39BCD0-2F8D-4925-B1AA-F018CF79A208}" type="presParOf" srcId="{7CA984BB-43DC-4FD9-88A8-0ED603F70791}" destId="{B0A09DED-A230-4D57-9CD8-BEAADF8194E7}" srcOrd="0" destOrd="0" presId="urn:microsoft.com/office/officeart/2005/8/layout/orgChart1"/>
    <dgm:cxn modelId="{F0442594-B543-482F-AB8A-5BE193F23A3D}" type="presParOf" srcId="{7CA984BB-43DC-4FD9-88A8-0ED603F70791}" destId="{C933CD6E-58E6-43C0-A583-82E956E38572}" srcOrd="1" destOrd="0" presId="urn:microsoft.com/office/officeart/2005/8/layout/orgChart1"/>
    <dgm:cxn modelId="{D3A3C6DC-FD47-49C7-81EA-D3D2A9729027}" type="presParOf" srcId="{C933CD6E-58E6-43C0-A583-82E956E38572}" destId="{160B3D13-647E-4835-94B0-CF68129EBF29}" srcOrd="0" destOrd="0" presId="urn:microsoft.com/office/officeart/2005/8/layout/orgChart1"/>
    <dgm:cxn modelId="{D84B8D7F-A2C2-4F62-A564-6F7CD6523078}" type="presParOf" srcId="{160B3D13-647E-4835-94B0-CF68129EBF29}" destId="{8E837281-AAD2-46C2-9F14-F7ABA0304C35}" srcOrd="0" destOrd="0" presId="urn:microsoft.com/office/officeart/2005/8/layout/orgChart1"/>
    <dgm:cxn modelId="{7122980F-14B8-43F7-A6B5-EFDF07FE335F}" type="presParOf" srcId="{160B3D13-647E-4835-94B0-CF68129EBF29}" destId="{D6E7A3E4-68A6-4185-9355-96978748079B}" srcOrd="1" destOrd="0" presId="urn:microsoft.com/office/officeart/2005/8/layout/orgChart1"/>
    <dgm:cxn modelId="{08AD42FE-0DA9-4982-B30C-D73535491721}" type="presParOf" srcId="{C933CD6E-58E6-43C0-A583-82E956E38572}" destId="{A20612BF-8C39-4A39-854B-0724F00AD07E}" srcOrd="1" destOrd="0" presId="urn:microsoft.com/office/officeart/2005/8/layout/orgChart1"/>
    <dgm:cxn modelId="{BDD2BC6E-E222-4866-910D-B2B71451FB8C}" type="presParOf" srcId="{C933CD6E-58E6-43C0-A583-82E956E38572}" destId="{42C6CB8C-D009-4F52-B4FD-7415515244F5}" srcOrd="2" destOrd="0" presId="urn:microsoft.com/office/officeart/2005/8/layout/orgChart1"/>
    <dgm:cxn modelId="{ED4A2D5A-46CF-484D-ABC9-A1654DBCC880}" type="presParOf" srcId="{8C5C5176-D8B7-4729-8B9D-C1596DA02B92}" destId="{D30E20B8-A940-4EA7-935E-B45306F6B9A0}" srcOrd="2" destOrd="0" presId="urn:microsoft.com/office/officeart/2005/8/layout/orgChart1"/>
    <dgm:cxn modelId="{69984D57-2E67-4EAF-AE2D-E2374277B9B2}" type="presParOf" srcId="{042B69AA-0A69-4C67-98DD-796CCDDC9418}" destId="{8F7DBC4A-2976-4801-9C05-3435B60DA982}" srcOrd="10" destOrd="0" presId="urn:microsoft.com/office/officeart/2005/8/layout/orgChart1"/>
    <dgm:cxn modelId="{6EA09812-1D8C-46B7-9740-DCE209C2C4D4}" type="presParOf" srcId="{042B69AA-0A69-4C67-98DD-796CCDDC9418}" destId="{0A5077E7-576C-440D-BC8D-75DB2EAA4B8C}" srcOrd="11" destOrd="0" presId="urn:microsoft.com/office/officeart/2005/8/layout/orgChart1"/>
    <dgm:cxn modelId="{FB631E96-FEAC-4004-9007-AD427CAE6CED}" type="presParOf" srcId="{0A5077E7-576C-440D-BC8D-75DB2EAA4B8C}" destId="{87AEC376-CA7A-496F-9491-54414385822B}" srcOrd="0" destOrd="0" presId="urn:microsoft.com/office/officeart/2005/8/layout/orgChart1"/>
    <dgm:cxn modelId="{32DED10F-7464-478E-9C3E-4051EFFCC877}" type="presParOf" srcId="{87AEC376-CA7A-496F-9491-54414385822B}" destId="{80CBF6B2-8CAF-4164-9AA7-01FADB03DA97}" srcOrd="0" destOrd="0" presId="urn:microsoft.com/office/officeart/2005/8/layout/orgChart1"/>
    <dgm:cxn modelId="{2ECD9AAB-BD68-46C2-91BE-425411B9FAF7}" type="presParOf" srcId="{87AEC376-CA7A-496F-9491-54414385822B}" destId="{005A9DF0-40DD-4527-B21B-7FB5B7626CA0}" srcOrd="1" destOrd="0" presId="urn:microsoft.com/office/officeart/2005/8/layout/orgChart1"/>
    <dgm:cxn modelId="{7C1615FE-E8C9-4D11-88F4-4F2180B216D6}" type="presParOf" srcId="{0A5077E7-576C-440D-BC8D-75DB2EAA4B8C}" destId="{4395A970-AA9E-419C-9B6C-134B83A367CE}" srcOrd="1" destOrd="0" presId="urn:microsoft.com/office/officeart/2005/8/layout/orgChart1"/>
    <dgm:cxn modelId="{F3B4BE49-74F3-423C-9B2D-168315BFE3A1}" type="presParOf" srcId="{0A5077E7-576C-440D-BC8D-75DB2EAA4B8C}" destId="{EC7A133A-F42D-4A4D-90AD-BAA9555BB942}" srcOrd="2" destOrd="0" presId="urn:microsoft.com/office/officeart/2005/8/layout/orgChart1"/>
    <dgm:cxn modelId="{1CC98BF5-37D5-4092-A1F7-5901B78BF142}" type="presParOf" srcId="{B6325ED4-AD59-48DD-A258-D26196F131AD}" destId="{EE0BA3BD-823C-4929-93F0-E6FEEC98D67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DBC4A-2976-4801-9C05-3435B60DA982}">
      <dsp:nvSpPr>
        <dsp:cNvPr id="0" name=""/>
        <dsp:cNvSpPr/>
      </dsp:nvSpPr>
      <dsp:spPr>
        <a:xfrm>
          <a:off x="5348888" y="1341239"/>
          <a:ext cx="4587274" cy="318455"/>
        </a:xfrm>
        <a:custGeom>
          <a:avLst/>
          <a:gdLst/>
          <a:ahLst/>
          <a:cxnLst/>
          <a:rect l="0" t="0" r="0" b="0"/>
          <a:pathLst>
            <a:path>
              <a:moveTo>
                <a:pt x="0" y="0"/>
              </a:moveTo>
              <a:lnTo>
                <a:pt x="0" y="159227"/>
              </a:lnTo>
              <a:lnTo>
                <a:pt x="4587274" y="159227"/>
              </a:lnTo>
              <a:lnTo>
                <a:pt x="4587274"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A09DED-A230-4D57-9CD8-BEAADF8194E7}">
      <dsp:nvSpPr>
        <dsp:cNvPr id="0" name=""/>
        <dsp:cNvSpPr/>
      </dsp:nvSpPr>
      <dsp:spPr>
        <a:xfrm>
          <a:off x="7494671"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46607E-3635-467A-96D8-3155504F6531}">
      <dsp:nvSpPr>
        <dsp:cNvPr id="0" name=""/>
        <dsp:cNvSpPr/>
      </dsp:nvSpPr>
      <dsp:spPr>
        <a:xfrm>
          <a:off x="5348888" y="1341239"/>
          <a:ext cx="2752364" cy="318455"/>
        </a:xfrm>
        <a:custGeom>
          <a:avLst/>
          <a:gdLst/>
          <a:ahLst/>
          <a:cxnLst/>
          <a:rect l="0" t="0" r="0" b="0"/>
          <a:pathLst>
            <a:path>
              <a:moveTo>
                <a:pt x="0" y="0"/>
              </a:moveTo>
              <a:lnTo>
                <a:pt x="0" y="159227"/>
              </a:lnTo>
              <a:lnTo>
                <a:pt x="2752364" y="159227"/>
              </a:lnTo>
              <a:lnTo>
                <a:pt x="2752364"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7CCA535-1973-4420-BB8C-47B719E34219}">
      <dsp:nvSpPr>
        <dsp:cNvPr id="0" name=""/>
        <dsp:cNvSpPr/>
      </dsp:nvSpPr>
      <dsp:spPr>
        <a:xfrm>
          <a:off x="5659761"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168384-297C-4E19-9F9B-D8667E819515}">
      <dsp:nvSpPr>
        <dsp:cNvPr id="0" name=""/>
        <dsp:cNvSpPr/>
      </dsp:nvSpPr>
      <dsp:spPr>
        <a:xfrm>
          <a:off x="5348888" y="1341239"/>
          <a:ext cx="917454" cy="318455"/>
        </a:xfrm>
        <a:custGeom>
          <a:avLst/>
          <a:gdLst/>
          <a:ahLst/>
          <a:cxnLst/>
          <a:rect l="0" t="0" r="0" b="0"/>
          <a:pathLst>
            <a:path>
              <a:moveTo>
                <a:pt x="0" y="0"/>
              </a:moveTo>
              <a:lnTo>
                <a:pt x="0" y="159227"/>
              </a:lnTo>
              <a:lnTo>
                <a:pt x="917454" y="159227"/>
              </a:lnTo>
              <a:lnTo>
                <a:pt x="917454"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C7D261-D5E7-4163-91C9-5EAE8EE52C83}">
      <dsp:nvSpPr>
        <dsp:cNvPr id="0" name=""/>
        <dsp:cNvSpPr/>
      </dsp:nvSpPr>
      <dsp:spPr>
        <a:xfrm>
          <a:off x="3824851"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C77914-45BE-4B42-9208-B9DC8AD7C9CF}">
      <dsp:nvSpPr>
        <dsp:cNvPr id="0" name=""/>
        <dsp:cNvSpPr/>
      </dsp:nvSpPr>
      <dsp:spPr>
        <a:xfrm>
          <a:off x="4431433" y="1341239"/>
          <a:ext cx="917454" cy="318455"/>
        </a:xfrm>
        <a:custGeom>
          <a:avLst/>
          <a:gdLst/>
          <a:ahLst/>
          <a:cxnLst/>
          <a:rect l="0" t="0" r="0" b="0"/>
          <a:pathLst>
            <a:path>
              <a:moveTo>
                <a:pt x="917454" y="0"/>
              </a:moveTo>
              <a:lnTo>
                <a:pt x="917454" y="159227"/>
              </a:lnTo>
              <a:lnTo>
                <a:pt x="0" y="159227"/>
              </a:lnTo>
              <a:lnTo>
                <a:pt x="0"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3A1D2E-F9ED-4E99-81EF-A209471F96D0}">
      <dsp:nvSpPr>
        <dsp:cNvPr id="0" name=""/>
        <dsp:cNvSpPr/>
      </dsp:nvSpPr>
      <dsp:spPr>
        <a:xfrm>
          <a:off x="2596523" y="1341239"/>
          <a:ext cx="2752364" cy="318455"/>
        </a:xfrm>
        <a:custGeom>
          <a:avLst/>
          <a:gdLst/>
          <a:ahLst/>
          <a:cxnLst/>
          <a:rect l="0" t="0" r="0" b="0"/>
          <a:pathLst>
            <a:path>
              <a:moveTo>
                <a:pt x="2752364" y="0"/>
              </a:moveTo>
              <a:lnTo>
                <a:pt x="2752364" y="159227"/>
              </a:lnTo>
              <a:lnTo>
                <a:pt x="0" y="159227"/>
              </a:lnTo>
              <a:lnTo>
                <a:pt x="0"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95BCD9-81E3-4113-B281-C2441FD8DC4A}">
      <dsp:nvSpPr>
        <dsp:cNvPr id="0" name=""/>
        <dsp:cNvSpPr/>
      </dsp:nvSpPr>
      <dsp:spPr>
        <a:xfrm>
          <a:off x="155032" y="2417922"/>
          <a:ext cx="227468" cy="2850934"/>
        </a:xfrm>
        <a:custGeom>
          <a:avLst/>
          <a:gdLst/>
          <a:ahLst/>
          <a:cxnLst/>
          <a:rect l="0" t="0" r="0" b="0"/>
          <a:pathLst>
            <a:path>
              <a:moveTo>
                <a:pt x="0" y="0"/>
              </a:moveTo>
              <a:lnTo>
                <a:pt x="0" y="2850934"/>
              </a:lnTo>
              <a:lnTo>
                <a:pt x="227468" y="285093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0A3E9E-89F4-4DCD-9DBF-81BAABF0FE78}">
      <dsp:nvSpPr>
        <dsp:cNvPr id="0" name=""/>
        <dsp:cNvSpPr/>
      </dsp:nvSpPr>
      <dsp:spPr>
        <a:xfrm>
          <a:off x="155032" y="2417922"/>
          <a:ext cx="227468" cy="1774251"/>
        </a:xfrm>
        <a:custGeom>
          <a:avLst/>
          <a:gdLst/>
          <a:ahLst/>
          <a:cxnLst/>
          <a:rect l="0" t="0" r="0" b="0"/>
          <a:pathLst>
            <a:path>
              <a:moveTo>
                <a:pt x="0" y="0"/>
              </a:moveTo>
              <a:lnTo>
                <a:pt x="0" y="1774251"/>
              </a:lnTo>
              <a:lnTo>
                <a:pt x="227468" y="17742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398B7B-6DF6-467E-B31E-50310199CA4C}">
      <dsp:nvSpPr>
        <dsp:cNvPr id="0" name=""/>
        <dsp:cNvSpPr/>
      </dsp:nvSpPr>
      <dsp:spPr>
        <a:xfrm>
          <a:off x="155032" y="2417922"/>
          <a:ext cx="227468" cy="697568"/>
        </a:xfrm>
        <a:custGeom>
          <a:avLst/>
          <a:gdLst/>
          <a:ahLst/>
          <a:cxnLst/>
          <a:rect l="0" t="0" r="0" b="0"/>
          <a:pathLst>
            <a:path>
              <a:moveTo>
                <a:pt x="0" y="0"/>
              </a:moveTo>
              <a:lnTo>
                <a:pt x="0" y="697568"/>
              </a:lnTo>
              <a:lnTo>
                <a:pt x="227468" y="6975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F13DB2-BF2C-4624-95FD-D7629D288277}">
      <dsp:nvSpPr>
        <dsp:cNvPr id="0" name=""/>
        <dsp:cNvSpPr/>
      </dsp:nvSpPr>
      <dsp:spPr>
        <a:xfrm>
          <a:off x="761614" y="1341239"/>
          <a:ext cx="4587274" cy="318455"/>
        </a:xfrm>
        <a:custGeom>
          <a:avLst/>
          <a:gdLst/>
          <a:ahLst/>
          <a:cxnLst/>
          <a:rect l="0" t="0" r="0" b="0"/>
          <a:pathLst>
            <a:path>
              <a:moveTo>
                <a:pt x="4587274" y="0"/>
              </a:moveTo>
              <a:lnTo>
                <a:pt x="4587274" y="159227"/>
              </a:lnTo>
              <a:lnTo>
                <a:pt x="0" y="159227"/>
              </a:lnTo>
              <a:lnTo>
                <a:pt x="0" y="3184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495366-8A8E-4A49-813C-40CA368A90AB}">
      <dsp:nvSpPr>
        <dsp:cNvPr id="0" name=""/>
        <dsp:cNvSpPr/>
      </dsp:nvSpPr>
      <dsp:spPr>
        <a:xfrm>
          <a:off x="4590661" y="583012"/>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Lindsay Nelson Virtual School Head (full-time)</a:t>
          </a:r>
        </a:p>
      </dsp:txBody>
      <dsp:txXfrm>
        <a:off x="4590661" y="583012"/>
        <a:ext cx="1516454" cy="758227"/>
      </dsp:txXfrm>
    </dsp:sp>
    <dsp:sp modelId="{62FAFEC1-05C6-41F2-9930-BD532CC6CBC0}">
      <dsp:nvSpPr>
        <dsp:cNvPr id="0" name=""/>
        <dsp:cNvSpPr/>
      </dsp:nvSpPr>
      <dsp:spPr>
        <a:xfrm>
          <a:off x="3387"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Catherine Hobday</a:t>
          </a:r>
        </a:p>
        <a:p>
          <a:pPr marL="0" lvl="0" indent="0" algn="ctr" defTabSz="622300">
            <a:lnSpc>
              <a:spcPct val="90000"/>
            </a:lnSpc>
            <a:spcBef>
              <a:spcPct val="0"/>
            </a:spcBef>
            <a:spcAft>
              <a:spcPct val="35000"/>
            </a:spcAft>
            <a:buNone/>
          </a:pPr>
          <a:r>
            <a:rPr lang="en-GB" sz="1400" kern="1200" dirty="0"/>
            <a:t>Virtual School Deputy Head</a:t>
          </a:r>
        </a:p>
      </dsp:txBody>
      <dsp:txXfrm>
        <a:off x="3387" y="1659695"/>
        <a:ext cx="1516454" cy="758227"/>
      </dsp:txXfrm>
    </dsp:sp>
    <dsp:sp modelId="{F399B67E-5D26-4F99-9E46-6067C3C1ECE2}">
      <dsp:nvSpPr>
        <dsp:cNvPr id="0" name=""/>
        <dsp:cNvSpPr/>
      </dsp:nvSpPr>
      <dsp:spPr>
        <a:xfrm>
          <a:off x="382500"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Kim Young </a:t>
          </a:r>
        </a:p>
        <a:p>
          <a:pPr marL="0" lvl="0" indent="0" algn="ctr" defTabSz="622300">
            <a:lnSpc>
              <a:spcPct val="90000"/>
            </a:lnSpc>
            <a:spcBef>
              <a:spcPct val="0"/>
            </a:spcBef>
            <a:spcAft>
              <a:spcPct val="35000"/>
            </a:spcAft>
            <a:buNone/>
          </a:pPr>
          <a:r>
            <a:rPr lang="en-GB" sz="1400" kern="1200" dirty="0"/>
            <a:t>Primary PEP Lead (full-time)</a:t>
          </a:r>
        </a:p>
      </dsp:txBody>
      <dsp:txXfrm>
        <a:off x="382500" y="2736377"/>
        <a:ext cx="1516454" cy="758227"/>
      </dsp:txXfrm>
    </dsp:sp>
    <dsp:sp modelId="{08F6B867-0BAB-4156-ADF6-A0F794BE0809}">
      <dsp:nvSpPr>
        <dsp:cNvPr id="0" name=""/>
        <dsp:cNvSpPr/>
      </dsp:nvSpPr>
      <dsp:spPr>
        <a:xfrm>
          <a:off x="382500" y="3813060"/>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Gill Bentham</a:t>
          </a:r>
        </a:p>
        <a:p>
          <a:pPr marL="0" lvl="0" indent="0" algn="ctr" defTabSz="622300">
            <a:lnSpc>
              <a:spcPct val="90000"/>
            </a:lnSpc>
            <a:spcBef>
              <a:spcPct val="0"/>
            </a:spcBef>
            <a:spcAft>
              <a:spcPct val="35000"/>
            </a:spcAft>
            <a:buNone/>
          </a:pPr>
          <a:r>
            <a:rPr lang="en-GB" sz="1400" kern="1200" dirty="0"/>
            <a:t>Secondary PEP Lead (full-time) </a:t>
          </a:r>
        </a:p>
      </dsp:txBody>
      <dsp:txXfrm>
        <a:off x="382500" y="3813060"/>
        <a:ext cx="1516454" cy="758227"/>
      </dsp:txXfrm>
    </dsp:sp>
    <dsp:sp modelId="{5701A07A-B526-4C2C-B8C1-F8DFF5DCAB37}">
      <dsp:nvSpPr>
        <dsp:cNvPr id="0" name=""/>
        <dsp:cNvSpPr/>
      </dsp:nvSpPr>
      <dsp:spPr>
        <a:xfrm>
          <a:off x="382500" y="4889743"/>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Debbie Selby Post-16 Advisor (full-time)</a:t>
          </a:r>
        </a:p>
      </dsp:txBody>
      <dsp:txXfrm>
        <a:off x="382500" y="4889743"/>
        <a:ext cx="1516454" cy="758227"/>
      </dsp:txXfrm>
    </dsp:sp>
    <dsp:sp modelId="{46DD064D-A318-45D5-887A-6ACB8548641C}">
      <dsp:nvSpPr>
        <dsp:cNvPr id="0" name=""/>
        <dsp:cNvSpPr/>
      </dsp:nvSpPr>
      <dsp:spPr>
        <a:xfrm>
          <a:off x="1838296"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Alexis Holt-Garner</a:t>
          </a:r>
        </a:p>
        <a:p>
          <a:pPr marL="0" lvl="0" indent="0" algn="ctr" defTabSz="622300">
            <a:lnSpc>
              <a:spcPct val="90000"/>
            </a:lnSpc>
            <a:spcBef>
              <a:spcPct val="0"/>
            </a:spcBef>
            <a:spcAft>
              <a:spcPct val="35000"/>
            </a:spcAft>
            <a:buNone/>
          </a:pPr>
          <a:r>
            <a:rPr lang="en-GB" sz="1400" kern="1200" dirty="0"/>
            <a:t>SEND Lead</a:t>
          </a:r>
        </a:p>
      </dsp:txBody>
      <dsp:txXfrm>
        <a:off x="1838296" y="1659695"/>
        <a:ext cx="1516454" cy="758227"/>
      </dsp:txXfrm>
    </dsp:sp>
    <dsp:sp modelId="{C7D88831-7886-4E6F-A26F-FFA80BE121AB}">
      <dsp:nvSpPr>
        <dsp:cNvPr id="0" name=""/>
        <dsp:cNvSpPr/>
      </dsp:nvSpPr>
      <dsp:spPr>
        <a:xfrm>
          <a:off x="3673206"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Jane Westhead</a:t>
          </a:r>
        </a:p>
        <a:p>
          <a:pPr marL="0" lvl="0" indent="0" algn="ctr" defTabSz="622300">
            <a:lnSpc>
              <a:spcPct val="90000"/>
            </a:lnSpc>
            <a:spcBef>
              <a:spcPct val="0"/>
            </a:spcBef>
            <a:spcAft>
              <a:spcPct val="35000"/>
            </a:spcAft>
            <a:buNone/>
          </a:pPr>
          <a:r>
            <a:rPr lang="en-GB" sz="1400" kern="1200" dirty="0"/>
            <a:t>Previously Looked after Lead (2 days)</a:t>
          </a:r>
        </a:p>
      </dsp:txBody>
      <dsp:txXfrm>
        <a:off x="3673206" y="1659695"/>
        <a:ext cx="1516454" cy="758227"/>
      </dsp:txXfrm>
    </dsp:sp>
    <dsp:sp modelId="{34059195-C2DA-424D-8D0D-A346AC25966D}">
      <dsp:nvSpPr>
        <dsp:cNvPr id="0" name=""/>
        <dsp:cNvSpPr/>
      </dsp:nvSpPr>
      <dsp:spPr>
        <a:xfrm>
          <a:off x="4052320"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Education Opportunities Lead (3 days)</a:t>
          </a:r>
        </a:p>
      </dsp:txBody>
      <dsp:txXfrm>
        <a:off x="4052320" y="2736377"/>
        <a:ext cx="1516454" cy="758227"/>
      </dsp:txXfrm>
    </dsp:sp>
    <dsp:sp modelId="{0EE77068-F9F2-4D8B-A0AD-8149874E15A5}">
      <dsp:nvSpPr>
        <dsp:cNvPr id="0" name=""/>
        <dsp:cNvSpPr/>
      </dsp:nvSpPr>
      <dsp:spPr>
        <a:xfrm>
          <a:off x="5508116"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Vicky Lever Early-Years Advisor (2 days)</a:t>
          </a:r>
        </a:p>
      </dsp:txBody>
      <dsp:txXfrm>
        <a:off x="5508116" y="1659695"/>
        <a:ext cx="1516454" cy="758227"/>
      </dsp:txXfrm>
    </dsp:sp>
    <dsp:sp modelId="{64D641AB-A1AB-4D83-9A71-E9879B471068}">
      <dsp:nvSpPr>
        <dsp:cNvPr id="0" name=""/>
        <dsp:cNvSpPr/>
      </dsp:nvSpPr>
      <dsp:spPr>
        <a:xfrm>
          <a:off x="5887229"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Well-being mentor (3 days)</a:t>
          </a:r>
        </a:p>
      </dsp:txBody>
      <dsp:txXfrm>
        <a:off x="5887229" y="2736377"/>
        <a:ext cx="1516454" cy="758227"/>
      </dsp:txXfrm>
    </dsp:sp>
    <dsp:sp modelId="{AE9685EE-2B76-42A6-BDAE-EA3F00211E3D}">
      <dsp:nvSpPr>
        <dsp:cNvPr id="0" name=""/>
        <dsp:cNvSpPr/>
      </dsp:nvSpPr>
      <dsp:spPr>
        <a:xfrm>
          <a:off x="7343025"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Billy Vanden</a:t>
          </a:r>
        </a:p>
        <a:p>
          <a:pPr marL="0" lvl="0" indent="0" algn="ctr" defTabSz="622300">
            <a:lnSpc>
              <a:spcPct val="90000"/>
            </a:lnSpc>
            <a:spcBef>
              <a:spcPct val="0"/>
            </a:spcBef>
            <a:spcAft>
              <a:spcPct val="35000"/>
            </a:spcAft>
            <a:buNone/>
          </a:pPr>
          <a:r>
            <a:rPr lang="en-GB" sz="1400" kern="1200" dirty="0"/>
            <a:t>Transitions Lead (2 days)</a:t>
          </a:r>
        </a:p>
      </dsp:txBody>
      <dsp:txXfrm>
        <a:off x="7343025" y="1659695"/>
        <a:ext cx="1516454" cy="758227"/>
      </dsp:txXfrm>
    </dsp:sp>
    <dsp:sp modelId="{8E837281-AAD2-46C2-9F14-F7ABA0304C35}">
      <dsp:nvSpPr>
        <dsp:cNvPr id="0" name=""/>
        <dsp:cNvSpPr/>
      </dsp:nvSpPr>
      <dsp:spPr>
        <a:xfrm>
          <a:off x="7722139" y="2736377"/>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a:t>Key Stage 4 mentor (3 days)</a:t>
          </a:r>
        </a:p>
      </dsp:txBody>
      <dsp:txXfrm>
        <a:off x="7722139" y="2736377"/>
        <a:ext cx="1516454" cy="758227"/>
      </dsp:txXfrm>
    </dsp:sp>
    <dsp:sp modelId="{80CBF6B2-8CAF-4164-9AA7-01FADB03DA97}">
      <dsp:nvSpPr>
        <dsp:cNvPr id="0" name=""/>
        <dsp:cNvSpPr/>
      </dsp:nvSpPr>
      <dsp:spPr>
        <a:xfrm>
          <a:off x="9177935" y="1659695"/>
          <a:ext cx="1516454" cy="7582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GB" sz="1400" kern="1200" dirty="0"/>
            <a:t>Dr Julie Alfrey</a:t>
          </a:r>
        </a:p>
        <a:p>
          <a:pPr marL="0" lvl="0" indent="0" algn="ctr" defTabSz="622300">
            <a:lnSpc>
              <a:spcPct val="90000"/>
            </a:lnSpc>
            <a:spcBef>
              <a:spcPct val="0"/>
            </a:spcBef>
            <a:spcAft>
              <a:spcPct val="35000"/>
            </a:spcAft>
            <a:buNone/>
          </a:pPr>
          <a:r>
            <a:rPr lang="en-GB" sz="1400" kern="1200" dirty="0"/>
            <a:t>Education Psychologist (3 days)</a:t>
          </a:r>
        </a:p>
      </dsp:txBody>
      <dsp:txXfrm>
        <a:off x="9177935" y="1659695"/>
        <a:ext cx="1516454" cy="75822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6737" y="0"/>
            <a:ext cx="2950475" cy="498773"/>
          </a:xfrm>
          <a:prstGeom prst="rect">
            <a:avLst/>
          </a:prstGeom>
        </p:spPr>
        <p:txBody>
          <a:bodyPr vert="horz" lIns="91440" tIns="45720" rIns="91440" bIns="45720" rtlCol="0"/>
          <a:lstStyle>
            <a:lvl1pPr algn="r">
              <a:defRPr sz="1200"/>
            </a:lvl1pPr>
          </a:lstStyle>
          <a:p>
            <a:fld id="{99F686D7-C247-4346-A7F3-07C9F01B854C}" type="datetimeFigureOut">
              <a:rPr lang="en-GB" smtClean="0"/>
              <a:t>26/10/2021</a:t>
            </a:fld>
            <a:endParaRPr lang="en-GB"/>
          </a:p>
        </p:txBody>
      </p:sp>
      <p:sp>
        <p:nvSpPr>
          <p:cNvPr id="4" name="Slide Image Placeholder 3"/>
          <p:cNvSpPr>
            <a:spLocks noGrp="1" noRot="1" noChangeAspect="1"/>
          </p:cNvSpPr>
          <p:nvPr>
            <p:ph type="sldImg" idx="2"/>
          </p:nvPr>
        </p:nvSpPr>
        <p:spPr>
          <a:xfrm>
            <a:off x="423863" y="1243013"/>
            <a:ext cx="5961062" cy="33543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879" y="4784070"/>
            <a:ext cx="5447030" cy="3914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2154"/>
            <a:ext cx="2950475" cy="49877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6737" y="9442154"/>
            <a:ext cx="2950475" cy="498772"/>
          </a:xfrm>
          <a:prstGeom prst="rect">
            <a:avLst/>
          </a:prstGeom>
        </p:spPr>
        <p:txBody>
          <a:bodyPr vert="horz" lIns="91440" tIns="45720" rIns="91440" bIns="45720" rtlCol="0" anchor="b"/>
          <a:lstStyle>
            <a:lvl1pPr algn="r">
              <a:defRPr sz="1200"/>
            </a:lvl1pPr>
          </a:lstStyle>
          <a:p>
            <a:fld id="{14A176CD-4AFF-4DF7-8424-FD8F703923EB}" type="slidenum">
              <a:rPr lang="en-GB" smtClean="0"/>
              <a:t>‹#›</a:t>
            </a:fld>
            <a:endParaRPr lang="en-GB"/>
          </a:p>
        </p:txBody>
      </p:sp>
    </p:spTree>
    <p:extLst>
      <p:ext uri="{BB962C8B-B14F-4D97-AF65-F5344CB8AC3E}">
        <p14:creationId xmlns:p14="http://schemas.microsoft.com/office/powerpoint/2010/main" val="2114781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This process repeated for different needs hundreds of times each day (food, warmth, nappy changing, sleep, attention, entertainment).</a:t>
            </a:r>
          </a:p>
          <a:p>
            <a:pPr eaLnBrk="1" hangingPunct="1"/>
            <a:endParaRPr lang="en-GB" altLang="en-US" dirty="0"/>
          </a:p>
          <a:p>
            <a:pPr eaLnBrk="1" hangingPunct="1"/>
            <a:endParaRPr lang="en-GB" altLang="en-US" dirty="0"/>
          </a:p>
          <a:p>
            <a:pPr eaLnBrk="1" hangingPunct="1"/>
            <a:r>
              <a:rPr lang="en-GB" altLang="en-US" dirty="0"/>
              <a:t>Baby’s emotions regulated by adult. Over time learns that adult will reliably meet needs. Develops capacity to wait. </a:t>
            </a:r>
          </a:p>
          <a:p>
            <a:pPr eaLnBrk="1" hangingPunct="1"/>
            <a:endParaRPr lang="en-GB" altLang="en-US" dirty="0"/>
          </a:p>
          <a:p>
            <a:pPr eaLnBrk="1" hangingPunct="1"/>
            <a:r>
              <a:rPr lang="en-GB" altLang="en-US" dirty="0"/>
              <a:t>Self-regulation is ability to cope with and manage uncomfortable feelings. At first infant relies on parent to co-regulate its feelings. Trust of parent generalises to trust of others.</a:t>
            </a:r>
          </a:p>
          <a:p>
            <a:pPr eaLnBrk="1" hangingPunct="1"/>
            <a:r>
              <a:rPr lang="en-GB" altLang="en-US" dirty="0"/>
              <a:t>When a parent comforts their distressed infant, restoring a state of relaxation and contentment, they have acted as an external co-regulator of their baby’s emotions. </a:t>
            </a:r>
          </a:p>
          <a:p>
            <a:pPr eaLnBrk="1" hangingPunct="1"/>
            <a:r>
              <a:rPr lang="en-GB" altLang="en-US" dirty="0"/>
              <a:t>When an infant regularly experiences their parent as a reliable calming influence, they will begin to regulate their own stress, knowing help is readily available and they can trust their parent to do well by them.</a:t>
            </a:r>
            <a:endParaRPr lang="en-US" altLang="en-US" dirty="0"/>
          </a:p>
          <a:p>
            <a:endParaRPr lang="en-GB" altLang="en-US" dirty="0"/>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22</a:t>
            </a:fld>
            <a:endParaRPr lang="en-GB"/>
          </a:p>
        </p:txBody>
      </p:sp>
    </p:spTree>
    <p:extLst>
      <p:ext uri="{BB962C8B-B14F-4D97-AF65-F5344CB8AC3E}">
        <p14:creationId xmlns:p14="http://schemas.microsoft.com/office/powerpoint/2010/main" val="2453549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200" dirty="0">
                <a:latin typeface="Arial" charset="0"/>
                <a:cs typeface="Arial" charset="0"/>
              </a:rPr>
              <a:t>The </a:t>
            </a:r>
            <a:r>
              <a:rPr lang="en-US" sz="1200" dirty="0" err="1">
                <a:latin typeface="Arial" charset="0"/>
                <a:cs typeface="Arial" charset="0"/>
              </a:rPr>
              <a:t>childs</a:t>
            </a:r>
            <a:r>
              <a:rPr lang="en-US" sz="1200" dirty="0">
                <a:latin typeface="Arial" charset="0"/>
                <a:cs typeface="Arial" charset="0"/>
              </a:rPr>
              <a:t> internal “working model of themselves and their worthiness is constructed from the close relationship with their caregiver. </a:t>
            </a:r>
          </a:p>
          <a:p>
            <a:pPr>
              <a:defRPr/>
            </a:pPr>
            <a:endParaRPr lang="en-US" sz="1200" dirty="0">
              <a:latin typeface="Arial" charset="0"/>
              <a:cs typeface="Arial" charset="0"/>
            </a:endParaRPr>
          </a:p>
          <a:p>
            <a:pPr>
              <a:defRPr/>
            </a:pPr>
            <a:r>
              <a:rPr lang="en-US" sz="1200" dirty="0">
                <a:latin typeface="Arial" charset="0"/>
                <a:cs typeface="Arial" charset="0"/>
              </a:rPr>
              <a:t>The outcome of a warm, satisfying and responsive relationship is that children are more likely to: </a:t>
            </a:r>
            <a:endParaRPr lang="en-US" sz="1200" dirty="0"/>
          </a:p>
          <a:p>
            <a:pPr marL="171416" indent="-171416">
              <a:buFontTx/>
              <a:buChar char="-"/>
              <a:defRPr/>
            </a:pPr>
            <a:r>
              <a:rPr lang="en-US" sz="1200" dirty="0">
                <a:latin typeface="Arial" charset="0"/>
                <a:cs typeface="Arial" charset="0"/>
              </a:rPr>
              <a:t>have a positive sense of self</a:t>
            </a:r>
          </a:p>
          <a:p>
            <a:pPr marL="171416" indent="-171416">
              <a:buFontTx/>
              <a:buChar char="-"/>
              <a:defRPr/>
            </a:pPr>
            <a:r>
              <a:rPr lang="en-US" sz="1200" dirty="0">
                <a:latin typeface="Arial" charset="0"/>
                <a:cs typeface="Arial" charset="0"/>
              </a:rPr>
              <a:t>make close and lasting relationships with others</a:t>
            </a:r>
          </a:p>
          <a:p>
            <a:pPr marL="171416" indent="-171416">
              <a:buFontTx/>
              <a:buChar char="-"/>
              <a:defRPr/>
            </a:pPr>
            <a:r>
              <a:rPr lang="en-US" sz="1200" dirty="0">
                <a:latin typeface="Arial" charset="0"/>
                <a:cs typeface="Arial" charset="0"/>
              </a:rPr>
              <a:t>cope in adversity and/or seek help </a:t>
            </a:r>
          </a:p>
          <a:p>
            <a:pPr marL="171416" indent="-171416">
              <a:buFontTx/>
              <a:buChar char="-"/>
              <a:defRPr/>
            </a:pPr>
            <a:r>
              <a:rPr lang="en-US" sz="1200" dirty="0">
                <a:latin typeface="Arial" charset="0"/>
                <a:cs typeface="Arial" charset="0"/>
              </a:rPr>
              <a:t>view self as loveable and valuable </a:t>
            </a:r>
          </a:p>
          <a:p>
            <a:pPr marL="171416" indent="-171416">
              <a:buFontTx/>
              <a:buChar char="-"/>
              <a:defRPr/>
            </a:pPr>
            <a:r>
              <a:rPr lang="en-US" sz="1200" dirty="0">
                <a:latin typeface="Arial" charset="0"/>
                <a:cs typeface="Arial" charset="0"/>
              </a:rPr>
              <a:t>be confident to explore environment and can return to their ‘secure base’ of their caregiver when they need to</a:t>
            </a:r>
            <a:endParaRPr lang="en-US" sz="1200" dirty="0"/>
          </a:p>
          <a:p>
            <a:pPr>
              <a:defRPr/>
            </a:pPr>
            <a:r>
              <a:rPr lang="en-US" sz="1200" dirty="0">
                <a:latin typeface="Arial" charset="0"/>
                <a:cs typeface="Arial" charset="0"/>
              </a:rPr>
              <a:t>This is known as a secure internal working model of self with implications for self-confidence and expectation when experiencing the challenges of learning. </a:t>
            </a:r>
            <a:endParaRPr lang="en-US" sz="1200" dirty="0"/>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24</a:t>
            </a:fld>
            <a:endParaRPr lang="en-GB"/>
          </a:p>
        </p:txBody>
      </p:sp>
    </p:spTree>
    <p:extLst>
      <p:ext uri="{BB962C8B-B14F-4D97-AF65-F5344CB8AC3E}">
        <p14:creationId xmlns:p14="http://schemas.microsoft.com/office/powerpoint/2010/main" val="566000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latin typeface="Arial" panose="020B0604020202020204" pitchFamily="34" charset="0"/>
                <a:cs typeface="Arial" panose="020B0604020202020204" pitchFamily="34" charset="0"/>
              </a:rPr>
              <a:t>When an infant whose primary requirements for food, water, love, comfort and security are interrupted... </a:t>
            </a:r>
            <a:endParaRPr lang="en-US" altLang="en-US" dirty="0"/>
          </a:p>
          <a:p>
            <a:r>
              <a:rPr lang="en-US" altLang="en-US" dirty="0">
                <a:latin typeface="Arial" panose="020B0604020202020204" pitchFamily="34" charset="0"/>
                <a:cs typeface="Arial" panose="020B0604020202020204" pitchFamily="34" charset="0"/>
              </a:rPr>
              <a:t>This can lead them to become anxious (that future needs will not be met) and developing mistrust - acquiring insecurities and feelings of rejection.</a:t>
            </a:r>
            <a:endParaRPr lang="en-GB" altLang="en-US" dirty="0"/>
          </a:p>
          <a:p>
            <a:r>
              <a:rPr lang="en-GB" altLang="en-US" dirty="0">
                <a:latin typeface="Arial" panose="020B0604020202020204" pitchFamily="34" charset="0"/>
                <a:cs typeface="Arial" panose="020B0604020202020204" pitchFamily="34" charset="0"/>
              </a:rPr>
              <a:t>T</a:t>
            </a:r>
            <a:r>
              <a:rPr lang="en-GB" altLang="en-US" dirty="0"/>
              <a:t>he growing infant doesn’t learn to regulate his/her own emotions. This can lead to an over-reaction to environmental stressors.</a:t>
            </a:r>
          </a:p>
          <a:p>
            <a:endParaRPr lang="en-GB" altLang="en-US" dirty="0"/>
          </a:p>
          <a:p>
            <a:r>
              <a:rPr lang="en-US" altLang="en-US" dirty="0"/>
              <a:t>V</a:t>
            </a:r>
            <a:r>
              <a:rPr lang="en-GB" altLang="en-US" dirty="0" err="1"/>
              <a:t>ery</a:t>
            </a:r>
            <a:r>
              <a:rPr lang="en-GB" altLang="en-US" dirty="0"/>
              <a:t> important to acknowledge that this early relationship with caregiver can get interrupted for a variety of reasons, and we are not inferring blame or guilt. Most people care about their children and are doing the best that they </a:t>
            </a:r>
            <a:r>
              <a:rPr lang="en-US" altLang="en-US" dirty="0"/>
              <a:t>ca</a:t>
            </a:r>
            <a:r>
              <a:rPr lang="en-GB" altLang="en-US" dirty="0"/>
              <a:t>n within their own set of circumstances and needs. What gets in the way of secure attachments: adult relationships, poverty, time, bereavement, parents’ own experiences of parenting, and health </a:t>
            </a:r>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25</a:t>
            </a:fld>
            <a:endParaRPr lang="en-GB"/>
          </a:p>
        </p:txBody>
      </p:sp>
    </p:spTree>
    <p:extLst>
      <p:ext uri="{BB962C8B-B14F-4D97-AF65-F5344CB8AC3E}">
        <p14:creationId xmlns:p14="http://schemas.microsoft.com/office/powerpoint/2010/main" val="2368532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t>Those with less positive experiences will develop qualitatively different representations of their self and others</a:t>
            </a:r>
          </a:p>
          <a:p>
            <a:endParaRPr lang="en-GB" altLang="en-US" sz="1200" dirty="0"/>
          </a:p>
          <a:p>
            <a:endParaRPr lang="en-GB" altLang="en-US" sz="1200" dirty="0"/>
          </a:p>
          <a:p>
            <a:r>
              <a:rPr lang="en-GB" altLang="en-US" sz="1200" dirty="0"/>
              <a:t>Self-concept is made up of core beliefs about the self. These are often resistant to change. We behave in line with our core beliefs and perpetuate the self-concept. We all try to prove ourselves </a:t>
            </a:r>
            <a:r>
              <a:rPr lang="en-GB" altLang="en-US" sz="1200" b="1" dirty="0"/>
              <a:t>right</a:t>
            </a:r>
            <a:r>
              <a:rPr lang="en-GB" altLang="en-US" sz="1200" dirty="0"/>
              <a:t>.</a:t>
            </a:r>
          </a:p>
          <a:p>
            <a:endParaRPr lang="en-GB" altLang="en-US" sz="1200" dirty="0"/>
          </a:p>
          <a:p>
            <a:r>
              <a:rPr lang="en-GB" altLang="en-US" sz="1200" dirty="0"/>
              <a:t>Changing an insecure child’s self-image is a long-term project.</a:t>
            </a:r>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27</a:t>
            </a:fld>
            <a:endParaRPr lang="en-GB"/>
          </a:p>
        </p:txBody>
      </p:sp>
    </p:spTree>
    <p:extLst>
      <p:ext uri="{BB962C8B-B14F-4D97-AF65-F5344CB8AC3E}">
        <p14:creationId xmlns:p14="http://schemas.microsoft.com/office/powerpoint/2010/main" val="40897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r>
              <a:rPr lang="en-GB" altLang="en-US" dirty="0"/>
              <a:t>Children who have experiences of their needs having been met responsively by caregivers or caregiving communities are likely to have brains that look like this. (Many different pathways of connection and lots of different ways of achieving the same objective.) Responsive caregiving to build neuronal connections supports development of a multifaceted behavioural repertoire to draw from and promotes security and flexibility of behavioural responses.</a:t>
            </a:r>
          </a:p>
          <a:p>
            <a:pPr eaLnBrk="1" hangingPunct="1">
              <a:spcBef>
                <a:spcPct val="0"/>
              </a:spcBef>
              <a:defRPr/>
            </a:pPr>
            <a:endParaRPr lang="en-GB" altLang="en-US" dirty="0"/>
          </a:p>
          <a:p>
            <a:pPr eaLnBrk="1" hangingPunct="1">
              <a:spcBef>
                <a:spcPct val="0"/>
              </a:spcBef>
              <a:defRPr/>
            </a:pPr>
            <a:r>
              <a:rPr lang="en-GB" altLang="en-US" dirty="0"/>
              <a:t>The more connections in the brain, the better performance and ability to use particular areas of the brain. </a:t>
            </a:r>
            <a:endParaRPr lang="en-GB" altLang="en-US" dirty="0">
              <a:highlight>
                <a:srgbClr val="FFFF00"/>
              </a:highlight>
            </a:endParaRPr>
          </a:p>
          <a:p>
            <a:pPr eaLnBrk="1" hangingPunct="1">
              <a:spcBef>
                <a:spcPct val="0"/>
              </a:spcBef>
              <a:defRPr/>
            </a:pPr>
            <a:r>
              <a:rPr lang="en-GB" altLang="en-US" dirty="0">
                <a:highlight>
                  <a:srgbClr val="FFFF00"/>
                </a:highlight>
              </a:rPr>
              <a:t>In short the first few years of a child’s life have the potential for huge amounts of learning about themselves, social interaction and their role within their own social context.</a:t>
            </a:r>
          </a:p>
          <a:p>
            <a:pPr eaLnBrk="1" hangingPunct="1">
              <a:spcBef>
                <a:spcPct val="0"/>
              </a:spcBef>
              <a:defRPr/>
            </a:pPr>
            <a:endParaRPr lang="en-GB" altLang="en-US" dirty="0"/>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29</a:t>
            </a:fld>
            <a:endParaRPr lang="en-GB"/>
          </a:p>
        </p:txBody>
      </p:sp>
    </p:spTree>
    <p:extLst>
      <p:ext uri="{BB962C8B-B14F-4D97-AF65-F5344CB8AC3E}">
        <p14:creationId xmlns:p14="http://schemas.microsoft.com/office/powerpoint/2010/main" val="1046614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a:t>Most of the children who come into our service would probably have neuronal connection more like this bus route than the London underground. It means they have far fewer options when faced with a difficulty and would have far less ability to be flexible and adapt. Indeed, children who have experienced trauma have been found to be more rigid in their behaviour and ways of being than children from less traumatic backgrounds.  </a:t>
            </a:r>
          </a:p>
          <a:p>
            <a:pPr eaLnBrk="1" hangingPunct="1">
              <a:spcBef>
                <a:spcPct val="0"/>
              </a:spcBef>
            </a:pPr>
            <a:endParaRPr lang="en-GB" altLang="en-US" dirty="0"/>
          </a:p>
          <a:p>
            <a:pPr eaLnBrk="1" hangingPunct="1">
              <a:spcBef>
                <a:spcPct val="0"/>
              </a:spcBef>
            </a:pPr>
            <a:r>
              <a:rPr lang="en-GB" altLang="en-US" dirty="0"/>
              <a:t>Studies have shown that neglect can severely impact brain development:</a:t>
            </a:r>
            <a:endParaRPr lang="en-US" altLang="en-US" dirty="0"/>
          </a:p>
          <a:p>
            <a:pPr eaLnBrk="1" hangingPunct="1">
              <a:spcBef>
                <a:spcPct val="0"/>
              </a:spcBef>
            </a:pPr>
            <a:endParaRPr lang="en-GB" altLang="en-US" dirty="0"/>
          </a:p>
          <a:p>
            <a:pPr eaLnBrk="1" hangingPunct="1">
              <a:spcBef>
                <a:spcPct val="0"/>
              </a:spcBef>
            </a:pPr>
            <a:r>
              <a:rPr lang="en-GB" altLang="en-US" dirty="0"/>
              <a:t>Harlow: studied Rhesus monkeys and found that leaving them isolated for the first year of life meant they lost the ability to relate to other monkeys.</a:t>
            </a:r>
          </a:p>
          <a:p>
            <a:pPr eaLnBrk="1" hangingPunct="1">
              <a:spcBef>
                <a:spcPct val="0"/>
              </a:spcBef>
            </a:pPr>
            <a:endParaRPr lang="en-GB" altLang="en-US" dirty="0"/>
          </a:p>
          <a:p>
            <a:pPr eaLnBrk="1" hangingPunct="1">
              <a:spcBef>
                <a:spcPct val="0"/>
              </a:spcBef>
            </a:pPr>
            <a:r>
              <a:rPr lang="en-GB" altLang="en-US" dirty="0"/>
              <a:t>Romanian orphans: Cut off from close interactions from adult caregivers and showed severely underdeveloped orbitofrontal cortex ( the area of the brain linked to emotional intelligence, sensory integration and decision making). They discovered that the long-term damage of not developing these brain areas effectively is most prominent in first 3 years of life.</a:t>
            </a:r>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endParaRPr lang="en-GB" altLang="en-US" dirty="0"/>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30</a:t>
            </a:fld>
            <a:endParaRPr lang="en-GB"/>
          </a:p>
        </p:txBody>
      </p:sp>
    </p:spTree>
    <p:extLst>
      <p:ext uri="{BB962C8B-B14F-4D97-AF65-F5344CB8AC3E}">
        <p14:creationId xmlns:p14="http://schemas.microsoft.com/office/powerpoint/2010/main" val="4234727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https://www.youtube.com/watch?v=ELpfYCZa87g&amp;ab_channel=Sentis</a:t>
            </a:r>
          </a:p>
          <a:p>
            <a:endParaRPr lang="en-US" altLang="en-US" dirty="0"/>
          </a:p>
          <a:p>
            <a:r>
              <a:rPr lang="en-US" altLang="en-US" dirty="0"/>
              <a:t>What is important to know however is that learned </a:t>
            </a:r>
            <a:r>
              <a:rPr lang="en-US" altLang="en-US" dirty="0" err="1"/>
              <a:t>behaviours</a:t>
            </a:r>
            <a:r>
              <a:rPr lang="en-US" altLang="en-US" dirty="0"/>
              <a:t> can be rewired through neuroplasticity of our brain functioning.</a:t>
            </a:r>
          </a:p>
          <a:p>
            <a:endParaRPr lang="en-US" altLang="en-US" dirty="0"/>
          </a:p>
          <a:p>
            <a:r>
              <a:rPr lang="en-US" altLang="en-US" dirty="0"/>
              <a:t>We learn social engagement skills through wiring and re-wiring of our neuronal connections too. We learn how our caregivers respond when we demonstrate different </a:t>
            </a:r>
            <a:r>
              <a:rPr lang="en-US" altLang="en-US" dirty="0" err="1"/>
              <a:t>behaviours</a:t>
            </a:r>
            <a:r>
              <a:rPr lang="en-US" altLang="en-US" dirty="0"/>
              <a:t> and how we can get our needs met by the people around us and we can re-wire connections through new experiences. </a:t>
            </a:r>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31</a:t>
            </a:fld>
            <a:endParaRPr lang="en-GB"/>
          </a:p>
        </p:txBody>
      </p:sp>
    </p:spTree>
    <p:extLst>
      <p:ext uri="{BB962C8B-B14F-4D97-AF65-F5344CB8AC3E}">
        <p14:creationId xmlns:p14="http://schemas.microsoft.com/office/powerpoint/2010/main" val="872087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When securely attached, the infant’s signals of changes in state are understood and responded to by the caregiver, therefore becoming more regulated. Parents when bathing child etc, may give a running dialogue (effectively) they are imagining what is in the child’s mind or a caregiver may anticipate danger or distress for a child and respond to keep them safe. Often, children who have insecure attachments have difficulties reading their own bodies and may express their emotions through behaviour.</a:t>
            </a:r>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32</a:t>
            </a:fld>
            <a:endParaRPr lang="en-GB"/>
          </a:p>
        </p:txBody>
      </p:sp>
    </p:spTree>
    <p:extLst>
      <p:ext uri="{BB962C8B-B14F-4D97-AF65-F5344CB8AC3E}">
        <p14:creationId xmlns:p14="http://schemas.microsoft.com/office/powerpoint/2010/main" val="2364627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Important to note that SEN needs might be co-occur</a:t>
            </a:r>
          </a:p>
          <a:p>
            <a:endParaRPr lang="en-GB" dirty="0"/>
          </a:p>
        </p:txBody>
      </p:sp>
      <p:sp>
        <p:nvSpPr>
          <p:cNvPr id="4" name="Slide Number Placeholder 3"/>
          <p:cNvSpPr>
            <a:spLocks noGrp="1"/>
          </p:cNvSpPr>
          <p:nvPr>
            <p:ph type="sldNum" sz="quarter" idx="5"/>
          </p:nvPr>
        </p:nvSpPr>
        <p:spPr/>
        <p:txBody>
          <a:bodyPr/>
          <a:lstStyle/>
          <a:p>
            <a:fld id="{14A176CD-4AFF-4DF7-8424-FD8F703923EB}" type="slidenum">
              <a:rPr lang="en-GB" smtClean="0"/>
              <a:t>35</a:t>
            </a:fld>
            <a:endParaRPr lang="en-GB"/>
          </a:p>
        </p:txBody>
      </p:sp>
    </p:spTree>
    <p:extLst>
      <p:ext uri="{BB962C8B-B14F-4D97-AF65-F5344CB8AC3E}">
        <p14:creationId xmlns:p14="http://schemas.microsoft.com/office/powerpoint/2010/main" val="1547930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1E7F1-C6AF-4EE6-A208-0E4D29913601}"/>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7D116F7-394A-459A-8FA0-FA4F5BFE75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21A1F454-7AB6-41B2-8E94-B6FFACFD6D2B}"/>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C769221D-4418-4AEC-8E47-0F189EB3047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CF63411-67B6-4D4B-9476-A36554545F6C}"/>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283833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A911D-F91E-4125-828A-DEDBA6E8C9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E59A15-E53C-43EF-9350-961867A734D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C017DF-66A7-47D5-9E3D-733026B7FF97}"/>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C630CE00-8B25-4B79-9C88-B8CD4F8CAA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0C1AC6-0807-4EB9-B08F-305EDB4E9006}"/>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639125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93092-CF9D-4042-83EF-2A20E9192981}"/>
              </a:ext>
            </a:extLst>
          </p:cNvPr>
          <p:cNvSpPr>
            <a:spLocks noGrp="1"/>
          </p:cNvSpPr>
          <p:nvPr>
            <p:ph type="title"/>
          </p:nvPr>
        </p:nvSpPr>
        <p:spPr>
          <a:xfrm>
            <a:off x="831850" y="614186"/>
            <a:ext cx="10515600" cy="2852737"/>
          </a:xfrm>
        </p:spPr>
        <p:txBody>
          <a:bodyPr anchor="b"/>
          <a:lstStyle>
            <a:lvl1pPr>
              <a:defRPr sz="6000"/>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7FE8E67B-1A63-417B-AB6D-4FAB59DF5E3A}"/>
              </a:ext>
            </a:extLst>
          </p:cNvPr>
          <p:cNvSpPr>
            <a:spLocks noGrp="1"/>
          </p:cNvSpPr>
          <p:nvPr>
            <p:ph type="body" idx="1"/>
          </p:nvPr>
        </p:nvSpPr>
        <p:spPr>
          <a:xfrm>
            <a:off x="844550" y="346692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a:extLst>
              <a:ext uri="{FF2B5EF4-FFF2-40B4-BE49-F238E27FC236}">
                <a16:creationId xmlns:a16="http://schemas.microsoft.com/office/drawing/2014/main" id="{45810637-AF99-4BCB-8CAF-E6B6B93EF884}"/>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4F80EE75-FF2D-49D4-8299-5FB4D7C5E3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52E4D7-74E1-492D-8538-DB1F190D3617}"/>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4283470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34222-6AC1-4D74-A2B7-F7FD3D86A0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8FA100-4CA4-4623-80C8-8DB937A8073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1CA6402-CC3C-437D-8992-5142AFD2C87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1FFB6CA-6008-47BF-BF9A-F39E13A86B6A}"/>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6" name="Footer Placeholder 5">
            <a:extLst>
              <a:ext uri="{FF2B5EF4-FFF2-40B4-BE49-F238E27FC236}">
                <a16:creationId xmlns:a16="http://schemas.microsoft.com/office/drawing/2014/main" id="{A1D5079B-0719-46DF-AF90-B54D875FC1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68A6E-9E18-41B4-94E7-BF14F82A21B7}"/>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082644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F7AD9-3DE7-4081-9263-A050F3CEAEAA}"/>
              </a:ext>
            </a:extLst>
          </p:cNvPr>
          <p:cNvSpPr>
            <a:spLocks noGrp="1"/>
          </p:cNvSpPr>
          <p:nvPr>
            <p:ph type="title"/>
          </p:nvPr>
        </p:nvSpPr>
        <p:spPr>
          <a:xfrm>
            <a:off x="2631056" y="365125"/>
            <a:ext cx="8724331" cy="1325563"/>
          </a:xfrm>
        </p:spPr>
        <p:txBody>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81FE937F-362F-44EC-BE90-2A273EE75935}"/>
              </a:ext>
            </a:extLst>
          </p:cNvPr>
          <p:cNvSpPr>
            <a:spLocks noGrp="1"/>
          </p:cNvSpPr>
          <p:nvPr>
            <p:ph type="body" idx="1"/>
          </p:nvPr>
        </p:nvSpPr>
        <p:spPr>
          <a:xfrm>
            <a:off x="362310" y="1681163"/>
            <a:ext cx="563526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2D36813-4DF6-4992-9E42-9718A7FBDB0D}"/>
              </a:ext>
            </a:extLst>
          </p:cNvPr>
          <p:cNvSpPr>
            <a:spLocks noGrp="1"/>
          </p:cNvSpPr>
          <p:nvPr>
            <p:ph sz="half" idx="2"/>
          </p:nvPr>
        </p:nvSpPr>
        <p:spPr>
          <a:xfrm>
            <a:off x="362310" y="2505075"/>
            <a:ext cx="563526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3B10B2D-EBA0-4E24-A1EF-9D7C2A0663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694A2D6-E7ED-4921-AEA2-6790A1E3741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CC888F-3A5C-4204-9F3D-763CFC75DF06}"/>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8" name="Footer Placeholder 7">
            <a:extLst>
              <a:ext uri="{FF2B5EF4-FFF2-40B4-BE49-F238E27FC236}">
                <a16:creationId xmlns:a16="http://schemas.microsoft.com/office/drawing/2014/main" id="{1FD30E72-B51E-4C24-BF52-F67D09F50A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313EE8-FA36-438C-A6B4-F69ED274E8FF}"/>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060696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752EE-676E-403C-909A-84D9A077723E}"/>
              </a:ext>
            </a:extLst>
          </p:cNvPr>
          <p:cNvSpPr>
            <a:spLocks noGrp="1"/>
          </p:cNvSpPr>
          <p:nvPr>
            <p:ph type="title"/>
          </p:nvPr>
        </p:nvSpPr>
        <p:spPr>
          <a:xfrm>
            <a:off x="2553419" y="444638"/>
            <a:ext cx="8800381"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B3AEB-5396-4A1B-A15A-F802C3F1527B}"/>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4" name="Footer Placeholder 3">
            <a:extLst>
              <a:ext uri="{FF2B5EF4-FFF2-40B4-BE49-F238E27FC236}">
                <a16:creationId xmlns:a16="http://schemas.microsoft.com/office/drawing/2014/main" id="{CDC74F18-F51D-4027-8DA7-40D5A083FA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559E53-16C5-4818-B7EB-BB44335497DE}"/>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3483161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1BD5F0-D3CF-41AF-9FF5-24B01904BFD1}"/>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3" name="Footer Placeholder 2">
            <a:extLst>
              <a:ext uri="{FF2B5EF4-FFF2-40B4-BE49-F238E27FC236}">
                <a16:creationId xmlns:a16="http://schemas.microsoft.com/office/drawing/2014/main" id="{BB214484-0250-47D2-B2C2-F953E3734B9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03AD270-63AA-4CE7-8712-0462F551DBF0}"/>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885496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756C-51C5-4F09-A70D-6B6A8987581D}"/>
              </a:ext>
            </a:extLst>
          </p:cNvPr>
          <p:cNvSpPr>
            <a:spLocks noGrp="1"/>
          </p:cNvSpPr>
          <p:nvPr>
            <p:ph type="title"/>
          </p:nvPr>
        </p:nvSpPr>
        <p:spPr>
          <a:xfrm>
            <a:off x="2703090" y="457200"/>
            <a:ext cx="3932237" cy="1600200"/>
          </a:xfrm>
        </p:spPr>
        <p:txBody>
          <a:bodyPr anchor="b"/>
          <a:lstStyle>
            <a:lvl1pPr>
              <a:defRPr sz="3200"/>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B7802676-807F-4DBE-A576-CBA377AD23F0}"/>
              </a:ext>
            </a:extLst>
          </p:cNvPr>
          <p:cNvSpPr>
            <a:spLocks noGrp="1"/>
          </p:cNvSpPr>
          <p:nvPr>
            <p:ph idx="1"/>
          </p:nvPr>
        </p:nvSpPr>
        <p:spPr>
          <a:xfrm>
            <a:off x="6944264" y="1155940"/>
            <a:ext cx="4411124" cy="47051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1997EDA-9F82-44BB-905F-1CF254724F86}"/>
              </a:ext>
            </a:extLst>
          </p:cNvPr>
          <p:cNvSpPr>
            <a:spLocks noGrp="1"/>
          </p:cNvSpPr>
          <p:nvPr>
            <p:ph type="body" sz="half" idx="2"/>
          </p:nvPr>
        </p:nvSpPr>
        <p:spPr>
          <a:xfrm>
            <a:off x="27030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2C91FD0-859C-482F-B1E5-39A4EE395E69}"/>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6" name="Footer Placeholder 5">
            <a:extLst>
              <a:ext uri="{FF2B5EF4-FFF2-40B4-BE49-F238E27FC236}">
                <a16:creationId xmlns:a16="http://schemas.microsoft.com/office/drawing/2014/main" id="{DC9FB5F7-AFF2-4BF1-A627-1870822914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7EEA8E-D017-45D1-A4DE-4432A367C6DA}"/>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1035785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2479-FFAE-470A-9A8C-112DEBCDA854}"/>
              </a:ext>
            </a:extLst>
          </p:cNvPr>
          <p:cNvSpPr>
            <a:spLocks noGrp="1"/>
          </p:cNvSpPr>
          <p:nvPr>
            <p:ph type="title"/>
          </p:nvPr>
        </p:nvSpPr>
        <p:spPr>
          <a:xfrm>
            <a:off x="2194133" y="267424"/>
            <a:ext cx="3663204" cy="1450443"/>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1E69951-FC8C-473B-A547-07E876183DA5}"/>
              </a:ext>
            </a:extLst>
          </p:cNvPr>
          <p:cNvSpPr>
            <a:spLocks noGrp="1"/>
          </p:cNvSpPr>
          <p:nvPr>
            <p:ph type="pic" idx="1"/>
          </p:nvPr>
        </p:nvSpPr>
        <p:spPr>
          <a:xfrm>
            <a:off x="6096000" y="349070"/>
            <a:ext cx="5661804" cy="45679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E27A29A0-3853-4DF0-9D0D-DC7ED826733C}"/>
              </a:ext>
            </a:extLst>
          </p:cNvPr>
          <p:cNvSpPr>
            <a:spLocks noGrp="1"/>
          </p:cNvSpPr>
          <p:nvPr>
            <p:ph type="body" sz="half" idx="2"/>
          </p:nvPr>
        </p:nvSpPr>
        <p:spPr>
          <a:xfrm>
            <a:off x="2194133" y="1867624"/>
            <a:ext cx="3663204" cy="34548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E6448D8-AD75-48E3-811B-AC68802C3B8B}"/>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6" name="Footer Placeholder 5">
            <a:extLst>
              <a:ext uri="{FF2B5EF4-FFF2-40B4-BE49-F238E27FC236}">
                <a16:creationId xmlns:a16="http://schemas.microsoft.com/office/drawing/2014/main" id="{4A28A1C3-092D-4D3B-8DF8-8FC1CEDB5C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79724A-8F0D-4D37-B300-54E81B85BF86}"/>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4110892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E3220-8106-4465-A960-8EAB97FC5D6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54C357-4C21-44A4-BDF3-2CF43762BB4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246A1B-5A22-48DB-8FF0-47626B2796AC}"/>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4E158FD6-CF4F-4E84-97A2-23B00B7BE9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92DF1A-D088-4088-B5D8-20EDB875911F}"/>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2429146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782E81-D160-4ADC-8A5B-0FAC67EACD9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BF10DE-0657-44FD-84D5-34A40BD112A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649A87-A796-4B60-A780-863495A8433E}"/>
              </a:ext>
            </a:extLst>
          </p:cNvPr>
          <p:cNvSpPr>
            <a:spLocks noGrp="1"/>
          </p:cNvSpPr>
          <p:nvPr>
            <p:ph type="dt" sz="half" idx="10"/>
          </p:nvPr>
        </p:nvSpPr>
        <p:spPr/>
        <p:txBody>
          <a:body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29F2BB0C-638E-47B0-9818-CDA049C1CC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62849E-6785-4586-ACFC-7E54FB178E8C}"/>
              </a:ext>
            </a:extLst>
          </p:cNvPr>
          <p:cNvSpPr>
            <a:spLocks noGrp="1"/>
          </p:cNvSpPr>
          <p:nvPr>
            <p:ph type="sldNum" sz="quarter" idx="12"/>
          </p:nvPr>
        </p:nvSpPr>
        <p:spPr/>
        <p:txBody>
          <a:bodyPr/>
          <a:lstStyle/>
          <a:p>
            <a:fld id="{3BE1AA7A-3ABB-408E-B5B3-11AAD49DEF5B}" type="slidenum">
              <a:rPr lang="en-GB" smtClean="0"/>
              <a:t>‹#›</a:t>
            </a:fld>
            <a:endParaRPr lang="en-GB"/>
          </a:p>
        </p:txBody>
      </p:sp>
    </p:spTree>
    <p:extLst>
      <p:ext uri="{BB962C8B-B14F-4D97-AF65-F5344CB8AC3E}">
        <p14:creationId xmlns:p14="http://schemas.microsoft.com/office/powerpoint/2010/main" val="4190834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CB37B2-9118-46FC-BD23-B15BF11A1B0E}"/>
              </a:ext>
            </a:extLst>
          </p:cNvPr>
          <p:cNvSpPr>
            <a:spLocks noGrp="1"/>
          </p:cNvSpPr>
          <p:nvPr>
            <p:ph type="title"/>
          </p:nvPr>
        </p:nvSpPr>
        <p:spPr>
          <a:xfrm>
            <a:off x="2553418" y="365125"/>
            <a:ext cx="8800381"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E2F6910B-AD30-4292-BB77-1A43DE93E02C}"/>
              </a:ext>
            </a:extLst>
          </p:cNvPr>
          <p:cNvSpPr>
            <a:spLocks noGrp="1"/>
          </p:cNvSpPr>
          <p:nvPr>
            <p:ph type="body" idx="1"/>
          </p:nvPr>
        </p:nvSpPr>
        <p:spPr>
          <a:xfrm>
            <a:off x="327804" y="1825625"/>
            <a:ext cx="11025996"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7A713869-DC8B-4B5E-8374-2299D434C3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59436-CAD7-415E-873A-9119D1A17909}" type="datetimeFigureOut">
              <a:rPr lang="en-GB" smtClean="0"/>
              <a:t>26/10/2021</a:t>
            </a:fld>
            <a:endParaRPr lang="en-GB"/>
          </a:p>
        </p:txBody>
      </p:sp>
      <p:sp>
        <p:nvSpPr>
          <p:cNvPr id="5" name="Footer Placeholder 4">
            <a:extLst>
              <a:ext uri="{FF2B5EF4-FFF2-40B4-BE49-F238E27FC236}">
                <a16:creationId xmlns:a16="http://schemas.microsoft.com/office/drawing/2014/main" id="{381208A4-1F84-4D82-8A1B-5D6B5BAFEC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C35A914-27BA-4BB6-8F05-F0172088DE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E1AA7A-3ABB-408E-B5B3-11AAD49DEF5B}" type="slidenum">
              <a:rPr lang="en-GB" smtClean="0"/>
              <a:t>‹#›</a:t>
            </a:fld>
            <a:endParaRPr lang="en-GB"/>
          </a:p>
        </p:txBody>
      </p:sp>
      <p:pic>
        <p:nvPicPr>
          <p:cNvPr id="7" name="Picture 6">
            <a:extLst>
              <a:ext uri="{FF2B5EF4-FFF2-40B4-BE49-F238E27FC236}">
                <a16:creationId xmlns:a16="http://schemas.microsoft.com/office/drawing/2014/main" id="{E8716154-1A27-4154-80D4-AEF6CB04136A}"/>
              </a:ext>
            </a:extLst>
          </p:cNvPr>
          <p:cNvPicPr/>
          <p:nvPr userDrawn="1"/>
        </p:nvPicPr>
        <p:blipFill>
          <a:blip r:embed="rId13">
            <a:alphaModFix amt="16000"/>
            <a:extLst>
              <a:ext uri="{28A0092B-C50C-407E-A947-70E740481C1C}">
                <a14:useLocalDpi xmlns:a14="http://schemas.microsoft.com/office/drawing/2010/main" val="0"/>
              </a:ext>
            </a:extLst>
          </a:blip>
          <a:srcRect/>
          <a:stretch>
            <a:fillRect/>
          </a:stretch>
        </p:blipFill>
        <p:spPr bwMode="auto">
          <a:xfrm>
            <a:off x="-352927" y="141395"/>
            <a:ext cx="3315202" cy="1439755"/>
          </a:xfrm>
          <a:prstGeom prst="rect">
            <a:avLst/>
          </a:prstGeom>
          <a:noFill/>
          <a:ln>
            <a:noFill/>
          </a:ln>
        </p:spPr>
      </p:pic>
      <p:pic>
        <p:nvPicPr>
          <p:cNvPr id="16" name="Picture 15">
            <a:extLst>
              <a:ext uri="{FF2B5EF4-FFF2-40B4-BE49-F238E27FC236}">
                <a16:creationId xmlns:a16="http://schemas.microsoft.com/office/drawing/2014/main" id="{D8E0DC89-A27B-4F66-BE0E-1642DEEE90C7}"/>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1575150"/>
            <a:ext cx="12192000" cy="5346700"/>
          </a:xfrm>
          <a:prstGeom prst="rect">
            <a:avLst/>
          </a:prstGeom>
        </p:spPr>
      </p:pic>
    </p:spTree>
    <p:extLst>
      <p:ext uri="{BB962C8B-B14F-4D97-AF65-F5344CB8AC3E}">
        <p14:creationId xmlns:p14="http://schemas.microsoft.com/office/powerpoint/2010/main" val="3103833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Helvetica" panose="020B0604020202020204" pitchFamily="34" charset="0"/>
          <a:ea typeface="+mj-ea"/>
          <a:cs typeface="Helvetica"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8" Type="http://schemas.openxmlformats.org/officeDocument/2006/relationships/hyperlink" Target="mailto:Vicky.lever@bolton.gov.uk" TargetMode="External"/><Relationship Id="rId3" Type="http://schemas.openxmlformats.org/officeDocument/2006/relationships/hyperlink" Target="mailto:Catherine.Hobday@bolton.gov.uk" TargetMode="External"/><Relationship Id="rId7" Type="http://schemas.openxmlformats.org/officeDocument/2006/relationships/hyperlink" Target="mailto:Debbie.Selby@bolton.gov.uk" TargetMode="External"/><Relationship Id="rId2" Type="http://schemas.openxmlformats.org/officeDocument/2006/relationships/hyperlink" Target="mailto:Lindsay.nelson2@bolton.gov.uk" TargetMode="External"/><Relationship Id="rId1" Type="http://schemas.openxmlformats.org/officeDocument/2006/relationships/slideLayout" Target="../slideLayouts/slideLayout2.xml"/><Relationship Id="rId6" Type="http://schemas.openxmlformats.org/officeDocument/2006/relationships/hyperlink" Target="mailto:Kim.young@bolton.gov.uk" TargetMode="External"/><Relationship Id="rId5" Type="http://schemas.openxmlformats.org/officeDocument/2006/relationships/hyperlink" Target="mailto:Gillian.Bentham@bolton.gov.uk" TargetMode="External"/><Relationship Id="rId10" Type="http://schemas.openxmlformats.org/officeDocument/2006/relationships/hyperlink" Target="mailto:Jane.westhead@bolton.gov.uk" TargetMode="External"/><Relationship Id="rId4" Type="http://schemas.openxmlformats.org/officeDocument/2006/relationships/hyperlink" Target="mailto:Alexis.Holt-Garner@bolton.gov.uk" TargetMode="External"/><Relationship Id="rId9" Type="http://schemas.openxmlformats.org/officeDocument/2006/relationships/hyperlink" Target="mailto:Billy.Vanden@bolton.gov.uk"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ved=0CAcQjRw&amp;url=http://videographix.net/solutions/&amp;ei=kmE_VbOhDZLSaOjxgKgN&amp;bvm=bv.91665533,d.d2s&amp;psig=AFQjCNH3YBwpS42kMR5O7ia7SBCfxoqUMA&amp;ust=1430303474178366" TargetMode="External"/><Relationship Id="rId7"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ved=0CAcQjRw&amp;url=http://videographix.net/solutions/&amp;ei=kmE_VbOhDZLSaOjxgKgN&amp;bvm=bv.91665533,d.d2s&amp;psig=AFQjCNH3YBwpS42kMR5O7ia7SBCfxoqUMA&amp;ust=1430303474178366"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ELpfYCZa87g?feature=oembed" TargetMode="External"/><Relationship Id="rId4" Type="http://schemas.openxmlformats.org/officeDocument/2006/relationships/image" Target="../media/image21.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5A8B089-50B4-4AF3-B577-8C519F3B418C}"/>
              </a:ext>
            </a:extLst>
          </p:cNvPr>
          <p:cNvSpPr>
            <a:spLocks noGrp="1"/>
          </p:cNvSpPr>
          <p:nvPr>
            <p:ph type="title"/>
          </p:nvPr>
        </p:nvSpPr>
        <p:spPr>
          <a:xfrm>
            <a:off x="2553418" y="365125"/>
            <a:ext cx="8800381" cy="1325563"/>
          </a:xfrm>
        </p:spPr>
        <p:txBody>
          <a:bodyPr anchor="ctr">
            <a:normAutofit/>
          </a:bodyPr>
          <a:lstStyle/>
          <a:p>
            <a:endParaRPr lang="en-GB" altLang="en-US" dirty="0"/>
          </a:p>
        </p:txBody>
      </p:sp>
      <p:pic>
        <p:nvPicPr>
          <p:cNvPr id="4" name="Picture 3" descr="Logo&#10;&#10;Description automatically generated">
            <a:extLst>
              <a:ext uri="{FF2B5EF4-FFF2-40B4-BE49-F238E27FC236}">
                <a16:creationId xmlns:a16="http://schemas.microsoft.com/office/drawing/2014/main" id="{91AC0003-2BCB-4F09-9CAD-24DB1C6940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331" y="1825625"/>
            <a:ext cx="4351338" cy="4351338"/>
          </a:xfrm>
          <a:prstGeom prst="rect">
            <a:avLst/>
          </a:prstGeom>
          <a:noFill/>
        </p:spPr>
      </p:pic>
      <p:sp>
        <p:nvSpPr>
          <p:cNvPr id="12" name="Content Placeholder 3">
            <a:extLst>
              <a:ext uri="{FF2B5EF4-FFF2-40B4-BE49-F238E27FC236}">
                <a16:creationId xmlns:a16="http://schemas.microsoft.com/office/drawing/2014/main" id="{C2A57443-868E-40B5-94F2-4CD664B72892}"/>
              </a:ext>
            </a:extLst>
          </p:cNvPr>
          <p:cNvSpPr>
            <a:spLocks noGrp="1"/>
          </p:cNvSpPr>
          <p:nvPr>
            <p:ph sz="half" idx="2"/>
          </p:nvPr>
        </p:nvSpPr>
        <p:spPr>
          <a:xfrm>
            <a:off x="6172200" y="1825625"/>
            <a:ext cx="5181600" cy="4351338"/>
          </a:xfrm>
        </p:spPr>
        <p:txBody>
          <a:bodyPr>
            <a:normAutofit/>
          </a:bodyPr>
          <a:lstStyle/>
          <a:p>
            <a:pPr marL="0" indent="0" algn="ctr">
              <a:buNone/>
            </a:pPr>
            <a:r>
              <a:rPr lang="en-US" altLang="en-US" sz="4000" dirty="0">
                <a:solidFill>
                  <a:srgbClr val="00B0F0"/>
                </a:solidFill>
                <a:latin typeface="Arial" panose="020B0604020202020204" pitchFamily="34" charset="0"/>
                <a:ea typeface="+mn-ea"/>
                <a:cs typeface="Arial" panose="020B0604020202020204" pitchFamily="34" charset="0"/>
              </a:rPr>
              <a:t>Education Needs of Looked After Children</a:t>
            </a:r>
          </a:p>
          <a:p>
            <a:pPr marL="0" indent="0" algn="ctr">
              <a:buNone/>
            </a:pPr>
            <a:endParaRPr lang="en-US" sz="4000" b="1" dirty="0">
              <a:solidFill>
                <a:srgbClr val="00B0F0"/>
              </a:solidFill>
            </a:endParaRPr>
          </a:p>
          <a:p>
            <a:pPr marL="457200" lvl="1" indent="0" algn="ctr">
              <a:buNone/>
            </a:pPr>
            <a:r>
              <a:rPr lang="en-US" sz="3600" b="1" dirty="0">
                <a:solidFill>
                  <a:srgbClr val="002060"/>
                </a:solidFill>
              </a:rPr>
              <a:t>Foster </a:t>
            </a:r>
            <a:r>
              <a:rPr lang="en-US" sz="3600" b="1" dirty="0" err="1">
                <a:solidFill>
                  <a:srgbClr val="002060"/>
                </a:solidFill>
              </a:rPr>
              <a:t>carer</a:t>
            </a:r>
            <a:r>
              <a:rPr lang="en-US" sz="3600" b="1" dirty="0">
                <a:solidFill>
                  <a:srgbClr val="002060"/>
                </a:solidFill>
              </a:rPr>
              <a:t> training session</a:t>
            </a:r>
          </a:p>
        </p:txBody>
      </p:sp>
    </p:spTree>
    <p:extLst>
      <p:ext uri="{BB962C8B-B14F-4D97-AF65-F5344CB8AC3E}">
        <p14:creationId xmlns:p14="http://schemas.microsoft.com/office/powerpoint/2010/main" val="3298467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BF2C72-0C75-4649-98C4-EDB10C6A96BE}"/>
              </a:ext>
            </a:extLst>
          </p:cNvPr>
          <p:cNvSpPr>
            <a:spLocks noGrp="1"/>
          </p:cNvSpPr>
          <p:nvPr>
            <p:ph type="title"/>
          </p:nvPr>
        </p:nvSpPr>
        <p:spPr/>
        <p:txBody>
          <a:bodyPr/>
          <a:lstStyle/>
          <a:p>
            <a:r>
              <a:rPr lang="en-GB" b="1" dirty="0">
                <a:solidFill>
                  <a:srgbClr val="00B0F0"/>
                </a:solidFill>
              </a:rPr>
              <a:t>By the end of the session: </a:t>
            </a:r>
          </a:p>
        </p:txBody>
      </p:sp>
      <p:sp>
        <p:nvSpPr>
          <p:cNvPr id="5" name="Content Placeholder 4">
            <a:extLst>
              <a:ext uri="{FF2B5EF4-FFF2-40B4-BE49-F238E27FC236}">
                <a16:creationId xmlns:a16="http://schemas.microsoft.com/office/drawing/2014/main" id="{26097904-C9D2-4910-8281-A7F653FD9974}"/>
              </a:ext>
            </a:extLst>
          </p:cNvPr>
          <p:cNvSpPr>
            <a:spLocks noGrp="1"/>
          </p:cNvSpPr>
          <p:nvPr>
            <p:ph idx="1"/>
          </p:nvPr>
        </p:nvSpPr>
        <p:spPr/>
        <p:txBody>
          <a:bodyPr>
            <a:normAutofit/>
          </a:bodyPr>
          <a:lstStyle/>
          <a:p>
            <a:r>
              <a:rPr lang="en-GB" sz="2500" dirty="0"/>
              <a:t>A good understanding of Bolton’s Virtual School and our role </a:t>
            </a:r>
          </a:p>
          <a:p>
            <a:r>
              <a:rPr lang="en-GB" sz="2500" dirty="0"/>
              <a:t>New changes starting from September 2021 </a:t>
            </a:r>
          </a:p>
          <a:p>
            <a:r>
              <a:rPr lang="en-GB" sz="2500" dirty="0"/>
              <a:t>The important role of foster carers within Education </a:t>
            </a:r>
            <a:r>
              <a:rPr lang="en-GB" sz="2500" dirty="0">
                <a:solidFill>
                  <a:srgbClr val="002060"/>
                </a:solidFill>
              </a:rPr>
              <a:t>Pippa Henstock, Assistant Education Psychologist </a:t>
            </a:r>
          </a:p>
          <a:p>
            <a:r>
              <a:rPr lang="en-GB" sz="2500" dirty="0"/>
              <a:t>Personal Education Plans (PEPs) – </a:t>
            </a:r>
            <a:r>
              <a:rPr lang="en-GB" sz="2500" dirty="0">
                <a:solidFill>
                  <a:srgbClr val="002060"/>
                </a:solidFill>
              </a:rPr>
              <a:t>Catherine Hobday, Deputy Virtual School Head </a:t>
            </a:r>
          </a:p>
          <a:p>
            <a:r>
              <a:rPr lang="en-GB" sz="2500" dirty="0"/>
              <a:t>Pupil premium funding</a:t>
            </a:r>
          </a:p>
          <a:p>
            <a:r>
              <a:rPr lang="en-GB" sz="2500" dirty="0"/>
              <a:t>The role of a foster carer within education</a:t>
            </a:r>
          </a:p>
        </p:txBody>
      </p:sp>
    </p:spTree>
    <p:extLst>
      <p:ext uri="{BB962C8B-B14F-4D97-AF65-F5344CB8AC3E}">
        <p14:creationId xmlns:p14="http://schemas.microsoft.com/office/powerpoint/2010/main" val="3066409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6C2E6-68AA-4F9A-A439-4102636FBC6F}"/>
              </a:ext>
            </a:extLst>
          </p:cNvPr>
          <p:cNvSpPr>
            <a:spLocks noGrp="1"/>
          </p:cNvSpPr>
          <p:nvPr>
            <p:ph type="title"/>
          </p:nvPr>
        </p:nvSpPr>
        <p:spPr/>
        <p:txBody>
          <a:bodyPr/>
          <a:lstStyle/>
          <a:p>
            <a:r>
              <a:rPr lang="en-GB" b="1" dirty="0">
                <a:solidFill>
                  <a:srgbClr val="00B0F0"/>
                </a:solidFill>
              </a:rPr>
              <a:t>What is a Virtual School? </a:t>
            </a:r>
            <a:endParaRPr lang="en-GB" b="1" dirty="0"/>
          </a:p>
        </p:txBody>
      </p:sp>
      <p:sp>
        <p:nvSpPr>
          <p:cNvPr id="3" name="Content Placeholder 2">
            <a:extLst>
              <a:ext uri="{FF2B5EF4-FFF2-40B4-BE49-F238E27FC236}">
                <a16:creationId xmlns:a16="http://schemas.microsoft.com/office/drawing/2014/main" id="{01400B98-144F-4D77-80C4-A47B9ECDD085}"/>
              </a:ext>
            </a:extLst>
          </p:cNvPr>
          <p:cNvSpPr>
            <a:spLocks noGrp="1"/>
          </p:cNvSpPr>
          <p:nvPr>
            <p:ph idx="1"/>
          </p:nvPr>
        </p:nvSpPr>
        <p:spPr/>
        <p:txBody>
          <a:bodyPr/>
          <a:lstStyle/>
          <a:p>
            <a:r>
              <a:rPr lang="en-GB" dirty="0"/>
              <a:t>A Virtual School is not a teaching institution but a way of bringing together the information about children and young people who are cared for by a local authority as if they were in a single school. That way, their progress can be closely tracked and supported, and interventions can be targeted in a more strategic way.</a:t>
            </a:r>
          </a:p>
          <a:p>
            <a:pPr marL="0" indent="0">
              <a:buNone/>
            </a:pPr>
            <a:endParaRPr lang="en-GB" dirty="0"/>
          </a:p>
          <a:p>
            <a:r>
              <a:rPr lang="en-GB" dirty="0"/>
              <a:t>The school has a Headteacher - a statutory post within every local authority - who, as a senior manager within the authority can support and challenge local authority departments, schools and other agencies to help them do better.</a:t>
            </a:r>
          </a:p>
          <a:p>
            <a:endParaRPr lang="en-GB" dirty="0"/>
          </a:p>
        </p:txBody>
      </p:sp>
    </p:spTree>
    <p:extLst>
      <p:ext uri="{BB962C8B-B14F-4D97-AF65-F5344CB8AC3E}">
        <p14:creationId xmlns:p14="http://schemas.microsoft.com/office/powerpoint/2010/main" val="3361949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50D86-4762-4CFB-B477-F7073ACE2A62}"/>
              </a:ext>
            </a:extLst>
          </p:cNvPr>
          <p:cNvSpPr>
            <a:spLocks noGrp="1"/>
          </p:cNvSpPr>
          <p:nvPr>
            <p:ph type="title"/>
          </p:nvPr>
        </p:nvSpPr>
        <p:spPr/>
        <p:txBody>
          <a:bodyPr/>
          <a:lstStyle/>
          <a:p>
            <a:r>
              <a:rPr lang="en-GB" b="1" dirty="0">
                <a:solidFill>
                  <a:srgbClr val="00B0F0"/>
                </a:solidFill>
              </a:rPr>
              <a:t>History of the Virtual School </a:t>
            </a:r>
          </a:p>
        </p:txBody>
      </p:sp>
      <p:sp>
        <p:nvSpPr>
          <p:cNvPr id="3" name="Content Placeholder 2">
            <a:extLst>
              <a:ext uri="{FF2B5EF4-FFF2-40B4-BE49-F238E27FC236}">
                <a16:creationId xmlns:a16="http://schemas.microsoft.com/office/drawing/2014/main" id="{3B13EAD8-9039-4A19-87BB-EC13864ED4E8}"/>
              </a:ext>
            </a:extLst>
          </p:cNvPr>
          <p:cNvSpPr>
            <a:spLocks noGrp="1"/>
          </p:cNvSpPr>
          <p:nvPr>
            <p:ph idx="1"/>
          </p:nvPr>
        </p:nvSpPr>
        <p:spPr/>
        <p:txBody>
          <a:bodyPr>
            <a:noAutofit/>
          </a:bodyPr>
          <a:lstStyle/>
          <a:p>
            <a:pPr>
              <a:lnSpc>
                <a:spcPct val="120000"/>
              </a:lnSpc>
              <a:buFont typeface="Arial" panose="020B0604020202020204" pitchFamily="34" charset="0"/>
              <a:buChar char="•"/>
            </a:pPr>
            <a:r>
              <a:rPr lang="en-GB" altLang="en-US" sz="1800" b="0" dirty="0">
                <a:solidFill>
                  <a:schemeClr val="tx1"/>
                </a:solidFill>
              </a:rPr>
              <a:t>The Virtual School Head role was successfully piloted by eleven authorities for two years between 2007 and 2009. </a:t>
            </a:r>
            <a:endParaRPr lang="en-GB" altLang="en-US" sz="1800" dirty="0"/>
          </a:p>
          <a:p>
            <a:pPr>
              <a:lnSpc>
                <a:spcPct val="120000"/>
              </a:lnSpc>
              <a:buFont typeface="Arial" panose="020B0604020202020204" pitchFamily="34" charset="0"/>
              <a:buChar char="•"/>
            </a:pPr>
            <a:r>
              <a:rPr lang="en-GB" altLang="en-US" sz="1800" b="0" dirty="0">
                <a:solidFill>
                  <a:schemeClr val="tx1"/>
                </a:solidFill>
              </a:rPr>
              <a:t>The Virtual School </a:t>
            </a:r>
            <a:r>
              <a:rPr lang="en-GB" altLang="en-US" sz="1800" dirty="0"/>
              <a:t>pilot was one of the final schemes put in place by the coalition of The Conservative Party and the Liberal Democrats. </a:t>
            </a:r>
          </a:p>
          <a:p>
            <a:pPr>
              <a:lnSpc>
                <a:spcPct val="120000"/>
              </a:lnSpc>
              <a:buFont typeface="Arial" panose="020B0604020202020204" pitchFamily="34" charset="0"/>
              <a:buChar char="•"/>
            </a:pPr>
            <a:r>
              <a:rPr lang="en-GB" altLang="en-US" sz="1800" dirty="0">
                <a:solidFill>
                  <a:schemeClr val="tx1"/>
                </a:solidFill>
              </a:rPr>
              <a:t>The evaluation of the pilots found that the Virtual School Head role can make a real difference</a:t>
            </a:r>
          </a:p>
          <a:p>
            <a:pPr>
              <a:lnSpc>
                <a:spcPct val="120000"/>
              </a:lnSpc>
              <a:buFont typeface="Arial" panose="020B0604020202020204" pitchFamily="34" charset="0"/>
              <a:buChar char="•"/>
            </a:pPr>
            <a:r>
              <a:rPr lang="en-GB" altLang="en-US" sz="1800" b="0" dirty="0">
                <a:solidFill>
                  <a:schemeClr val="tx1"/>
                </a:solidFill>
              </a:rPr>
              <a:t>Virtual School Head became a statutory role in 2014</a:t>
            </a:r>
          </a:p>
          <a:p>
            <a:pPr>
              <a:lnSpc>
                <a:spcPct val="120000"/>
              </a:lnSpc>
              <a:buFont typeface="Arial" panose="020B0604020202020204" pitchFamily="34" charset="0"/>
              <a:buChar char="•"/>
            </a:pPr>
            <a:r>
              <a:rPr lang="en-GB" altLang="en-US" sz="1800" b="0" dirty="0">
                <a:solidFill>
                  <a:schemeClr val="tx1"/>
                </a:solidFill>
              </a:rPr>
              <a:t>Our charitable body is called The National Association of Virtual School Heads (NAVSH)</a:t>
            </a:r>
          </a:p>
          <a:p>
            <a:pPr>
              <a:lnSpc>
                <a:spcPct val="120000"/>
              </a:lnSpc>
              <a:buFont typeface="Arial" panose="020B0604020202020204" pitchFamily="34" charset="0"/>
              <a:buChar char="•"/>
            </a:pPr>
            <a:r>
              <a:rPr lang="en-GB" sz="1800" b="0" dirty="0">
                <a:solidFill>
                  <a:schemeClr val="tx1"/>
                </a:solidFill>
              </a:rPr>
              <a:t>Statutory Guidance for Schools states that they need to work with Carers, ensuring there are procedures in place for communication and that staff are made aware of relevant school processes and policies. </a:t>
            </a:r>
          </a:p>
        </p:txBody>
      </p:sp>
    </p:spTree>
    <p:extLst>
      <p:ext uri="{BB962C8B-B14F-4D97-AF65-F5344CB8AC3E}">
        <p14:creationId xmlns:p14="http://schemas.microsoft.com/office/powerpoint/2010/main" val="2567559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CBBE0-907A-4279-B077-C5E50B3F9DA1}"/>
              </a:ext>
            </a:extLst>
          </p:cNvPr>
          <p:cNvSpPr>
            <a:spLocks noGrp="1"/>
          </p:cNvSpPr>
          <p:nvPr>
            <p:ph type="title"/>
          </p:nvPr>
        </p:nvSpPr>
        <p:spPr/>
        <p:txBody>
          <a:bodyPr/>
          <a:lstStyle/>
          <a:p>
            <a:r>
              <a:rPr lang="en-GB" b="1" dirty="0">
                <a:solidFill>
                  <a:srgbClr val="00B0F0"/>
                </a:solidFill>
              </a:rPr>
              <a:t>Bolton’s Virtual School</a:t>
            </a:r>
          </a:p>
        </p:txBody>
      </p:sp>
      <p:sp>
        <p:nvSpPr>
          <p:cNvPr id="3" name="Content Placeholder 2">
            <a:extLst>
              <a:ext uri="{FF2B5EF4-FFF2-40B4-BE49-F238E27FC236}">
                <a16:creationId xmlns:a16="http://schemas.microsoft.com/office/drawing/2014/main" id="{01B51880-003D-4ECE-AC1D-5393FA42FB8F}"/>
              </a:ext>
            </a:extLst>
          </p:cNvPr>
          <p:cNvSpPr>
            <a:spLocks noGrp="1"/>
          </p:cNvSpPr>
          <p:nvPr>
            <p:ph idx="1"/>
          </p:nvPr>
        </p:nvSpPr>
        <p:spPr/>
        <p:txBody>
          <a:bodyPr>
            <a:normAutofit fontScale="85000" lnSpcReduction="20000"/>
          </a:bodyPr>
          <a:lstStyle/>
          <a:p>
            <a:pPr marL="457200" marR="0" lvl="0" indent="-45720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Arial" pitchFamily="34"/>
                <a:cs typeface="Arial" pitchFamily="34"/>
              </a:rPr>
              <a:t>A new Virtual School model will launch in September 2021 which meets the needs of the looked after children in Bolton, focusing on inclusion and supporting them to get the most from their education experiences. </a:t>
            </a:r>
          </a:p>
          <a:p>
            <a:pPr marL="0" marR="0" lvl="0" indent="0" algn="just" defTabSz="914400" rtl="0" fontAlgn="auto" hangingPunct="1">
              <a:lnSpc>
                <a:spcPct val="100000"/>
              </a:lnSpc>
              <a:spcBef>
                <a:spcPts val="0"/>
              </a:spcBef>
              <a:spcAft>
                <a:spcPts val="0"/>
              </a:spcAft>
              <a:buSzPct val="100000"/>
              <a:buNone/>
              <a:tabLst/>
              <a:defRPr sz="1800" b="0" i="0" u="none" strike="noStrike" kern="0" cap="none" spc="0" baseline="0">
                <a:solidFill>
                  <a:srgbClr val="000000"/>
                </a:solidFill>
                <a:uFillTx/>
              </a:defRPr>
            </a:pPr>
            <a:endParaRPr lang="en-GB" sz="1800" kern="0" dirty="0">
              <a:solidFill>
                <a:srgbClr val="000000"/>
              </a:solidFill>
              <a:latin typeface="Arial" pitchFamily="34"/>
              <a:cs typeface="Arial" pitchFamily="34"/>
            </a:endParaRPr>
          </a:p>
          <a:p>
            <a:pPr algn="just">
              <a:lnSpc>
                <a:spcPct val="100000"/>
              </a:lnSpc>
              <a:spcBef>
                <a:spcPts val="0"/>
              </a:spcBef>
              <a:buSzPct val="100000"/>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Arial" pitchFamily="34"/>
              </a:rPr>
              <a:t>  As part of the new way of working, the role of the Virtual School is to be extended to include monitoring of pre-school and post-16 Personal Education Plans (PEPS), to include eligible, relevant and former-relevant young people.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Arial" pitchFamily="34"/>
            </a:endParaRPr>
          </a:p>
          <a:p>
            <a:pPr marL="285750" marR="0" lvl="0" indent="-285750" algn="just"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Arial" pitchFamily="34"/>
              </a:rPr>
              <a:t>There is a need to increase its remit and have a more strategic overview which means additional capacity will be required. It is proposed that new roles of qualified teachers be introduced for primary and secondary to provide additional expertise and support for children with particularly challenging needs and build capacity for the VS as a whole.  </a:t>
            </a:r>
          </a:p>
          <a:p>
            <a:endParaRPr lang="en-GB" dirty="0"/>
          </a:p>
        </p:txBody>
      </p:sp>
    </p:spTree>
    <p:extLst>
      <p:ext uri="{BB962C8B-B14F-4D97-AF65-F5344CB8AC3E}">
        <p14:creationId xmlns:p14="http://schemas.microsoft.com/office/powerpoint/2010/main" val="365892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53126-30A0-4E07-8766-D3A375255DB8}"/>
              </a:ext>
            </a:extLst>
          </p:cNvPr>
          <p:cNvSpPr>
            <a:spLocks noGrp="1"/>
          </p:cNvSpPr>
          <p:nvPr>
            <p:ph type="title"/>
          </p:nvPr>
        </p:nvSpPr>
        <p:spPr>
          <a:xfrm>
            <a:off x="2457724" y="262416"/>
            <a:ext cx="8800381" cy="1325563"/>
          </a:xfrm>
        </p:spPr>
        <p:txBody>
          <a:bodyPr/>
          <a:lstStyle/>
          <a:p>
            <a:r>
              <a:rPr lang="en-GB" b="1" dirty="0">
                <a:solidFill>
                  <a:srgbClr val="0070C0"/>
                </a:solidFill>
              </a:rPr>
              <a:t>Bolton’s Virtual School – </a:t>
            </a:r>
            <a:r>
              <a:rPr lang="en-GB" sz="2000" b="1" dirty="0">
                <a:solidFill>
                  <a:srgbClr val="0070C0"/>
                </a:solidFill>
              </a:rPr>
              <a:t>update on the team and their priorities </a:t>
            </a:r>
          </a:p>
        </p:txBody>
      </p:sp>
      <p:graphicFrame>
        <p:nvGraphicFramePr>
          <p:cNvPr id="20" name="Diagram 19">
            <a:extLst>
              <a:ext uri="{FF2B5EF4-FFF2-40B4-BE49-F238E27FC236}">
                <a16:creationId xmlns:a16="http://schemas.microsoft.com/office/drawing/2014/main" id="{2DE13A7E-4503-4428-9C1D-83C8BFDF7C2E}"/>
              </a:ext>
            </a:extLst>
          </p:cNvPr>
          <p:cNvGraphicFramePr/>
          <p:nvPr/>
        </p:nvGraphicFramePr>
        <p:xfrm>
          <a:off x="485900" y="889682"/>
          <a:ext cx="10697777" cy="6230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D99A04C5-6FDA-4548-B508-6CDC6F11B45C}"/>
              </a:ext>
            </a:extLst>
          </p:cNvPr>
          <p:cNvSpPr/>
          <p:nvPr/>
        </p:nvSpPr>
        <p:spPr>
          <a:xfrm>
            <a:off x="3232298" y="4827181"/>
            <a:ext cx="8314660" cy="16055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All new members of staff, including the Head and Deputy  Head have QTS and experience of working in schools, some in Local authorities  to ensure effective challenge and support to schools and expertise in supporting our children.</a:t>
            </a:r>
          </a:p>
        </p:txBody>
      </p:sp>
    </p:spTree>
    <p:extLst>
      <p:ext uri="{BB962C8B-B14F-4D97-AF65-F5344CB8AC3E}">
        <p14:creationId xmlns:p14="http://schemas.microsoft.com/office/powerpoint/2010/main" val="1500772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0" grpId="0">
        <p:bldAsOne/>
      </p:bldGraphic>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03560-1D4A-42AF-B620-CED18834C0EB}"/>
              </a:ext>
            </a:extLst>
          </p:cNvPr>
          <p:cNvSpPr>
            <a:spLocks noGrp="1"/>
          </p:cNvSpPr>
          <p:nvPr>
            <p:ph type="title"/>
          </p:nvPr>
        </p:nvSpPr>
        <p:spPr>
          <a:xfrm>
            <a:off x="2491274" y="164246"/>
            <a:ext cx="8800381" cy="1325563"/>
          </a:xfrm>
        </p:spPr>
        <p:txBody>
          <a:bodyPr/>
          <a:lstStyle/>
          <a:p>
            <a:r>
              <a:rPr lang="en-GB" dirty="0">
                <a:solidFill>
                  <a:srgbClr val="00B0F0"/>
                </a:solidFill>
              </a:rPr>
              <a:t>Contact information </a:t>
            </a:r>
          </a:p>
        </p:txBody>
      </p:sp>
      <p:sp>
        <p:nvSpPr>
          <p:cNvPr id="7" name="Content Placeholder 6">
            <a:extLst>
              <a:ext uri="{FF2B5EF4-FFF2-40B4-BE49-F238E27FC236}">
                <a16:creationId xmlns:a16="http://schemas.microsoft.com/office/drawing/2014/main" id="{C9ED8676-2F5A-406F-B942-4B079BF4A174}"/>
              </a:ext>
            </a:extLst>
          </p:cNvPr>
          <p:cNvSpPr>
            <a:spLocks noGrp="1"/>
          </p:cNvSpPr>
          <p:nvPr>
            <p:ph idx="1"/>
          </p:nvPr>
        </p:nvSpPr>
        <p:spPr/>
        <p:txBody>
          <a:bodyPr/>
          <a:lstStyle/>
          <a:p>
            <a:endParaRPr lang="en-GB"/>
          </a:p>
        </p:txBody>
      </p:sp>
      <p:graphicFrame>
        <p:nvGraphicFramePr>
          <p:cNvPr id="8" name="Content Placeholder 3">
            <a:extLst>
              <a:ext uri="{FF2B5EF4-FFF2-40B4-BE49-F238E27FC236}">
                <a16:creationId xmlns:a16="http://schemas.microsoft.com/office/drawing/2014/main" id="{F123CDB7-0CA4-4701-89F5-218A41BEBAF7}"/>
              </a:ext>
            </a:extLst>
          </p:cNvPr>
          <p:cNvGraphicFramePr>
            <a:graphicFrameLocks/>
          </p:cNvGraphicFramePr>
          <p:nvPr>
            <p:extLst>
              <p:ext uri="{D42A27DB-BD31-4B8C-83A1-F6EECF244321}">
                <p14:modId xmlns:p14="http://schemas.microsoft.com/office/powerpoint/2010/main" val="979591745"/>
              </p:ext>
            </p:extLst>
          </p:nvPr>
        </p:nvGraphicFramePr>
        <p:xfrm>
          <a:off x="470517" y="1179161"/>
          <a:ext cx="11123720" cy="5644266"/>
        </p:xfrm>
        <a:graphic>
          <a:graphicData uri="http://schemas.openxmlformats.org/drawingml/2006/table">
            <a:tbl>
              <a:tblPr firstRow="1" firstCol="1" bandRow="1">
                <a:tableStyleId>{5C22544A-7EE6-4342-B048-85BDC9FD1C3A}</a:tableStyleId>
              </a:tblPr>
              <a:tblGrid>
                <a:gridCol w="2704885">
                  <a:extLst>
                    <a:ext uri="{9D8B030D-6E8A-4147-A177-3AD203B41FA5}">
                      <a16:colId xmlns:a16="http://schemas.microsoft.com/office/drawing/2014/main" val="2394290430"/>
                    </a:ext>
                  </a:extLst>
                </a:gridCol>
                <a:gridCol w="2704885">
                  <a:extLst>
                    <a:ext uri="{9D8B030D-6E8A-4147-A177-3AD203B41FA5}">
                      <a16:colId xmlns:a16="http://schemas.microsoft.com/office/drawing/2014/main" val="3018135767"/>
                    </a:ext>
                  </a:extLst>
                </a:gridCol>
                <a:gridCol w="3518377">
                  <a:extLst>
                    <a:ext uri="{9D8B030D-6E8A-4147-A177-3AD203B41FA5}">
                      <a16:colId xmlns:a16="http://schemas.microsoft.com/office/drawing/2014/main" val="983929059"/>
                    </a:ext>
                  </a:extLst>
                </a:gridCol>
                <a:gridCol w="2195573">
                  <a:extLst>
                    <a:ext uri="{9D8B030D-6E8A-4147-A177-3AD203B41FA5}">
                      <a16:colId xmlns:a16="http://schemas.microsoft.com/office/drawing/2014/main" val="3926447242"/>
                    </a:ext>
                  </a:extLst>
                </a:gridCol>
              </a:tblGrid>
              <a:tr h="281750">
                <a:tc>
                  <a:txBody>
                    <a:bodyPr/>
                    <a:lstStyle/>
                    <a:p>
                      <a:pPr algn="ctr">
                        <a:lnSpc>
                          <a:spcPct val="107000"/>
                        </a:lnSpc>
                        <a:spcAft>
                          <a:spcPts val="800"/>
                        </a:spcAft>
                      </a:pPr>
                      <a:r>
                        <a:rPr lang="en-GB" sz="1500" dirty="0">
                          <a:effectLst/>
                        </a:rPr>
                        <a:t>Job Title</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Name</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sng">
                          <a:effectLst/>
                        </a:rPr>
                        <a:t>Email Address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sng">
                          <a:effectLst/>
                        </a:rPr>
                        <a:t>Phone number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1885751600"/>
                  </a:ext>
                </a:extLst>
              </a:tr>
              <a:tr h="554530">
                <a:tc>
                  <a:txBody>
                    <a:bodyPr/>
                    <a:lstStyle/>
                    <a:p>
                      <a:pPr algn="ctr">
                        <a:lnSpc>
                          <a:spcPct val="107000"/>
                        </a:lnSpc>
                        <a:spcAft>
                          <a:spcPts val="800"/>
                        </a:spcAft>
                      </a:pPr>
                      <a:r>
                        <a:rPr lang="en-GB" sz="1500" dirty="0">
                          <a:effectLst/>
                        </a:rPr>
                        <a:t>Virtual School Head</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Lindsay Nelson</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none" strike="noStrike">
                          <a:effectLst/>
                        </a:rPr>
                        <a:t> </a:t>
                      </a:r>
                      <a:endParaRPr lang="en-GB" sz="1500">
                        <a:effectLst/>
                      </a:endParaRPr>
                    </a:p>
                    <a:p>
                      <a:pPr algn="ctr">
                        <a:lnSpc>
                          <a:spcPct val="107000"/>
                        </a:lnSpc>
                        <a:spcAft>
                          <a:spcPts val="800"/>
                        </a:spcAft>
                      </a:pPr>
                      <a:r>
                        <a:rPr lang="en-GB" sz="1500" u="sng">
                          <a:effectLst/>
                          <a:hlinkClick r:id="rId2"/>
                        </a:rPr>
                        <a:t>Lindsay.nelson2@bolton.gov.uk</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07385 361924</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3615973191"/>
                  </a:ext>
                </a:extLst>
              </a:tr>
              <a:tr h="554530">
                <a:tc>
                  <a:txBody>
                    <a:bodyPr/>
                    <a:lstStyle/>
                    <a:p>
                      <a:pPr algn="ctr">
                        <a:lnSpc>
                          <a:spcPct val="107000"/>
                        </a:lnSpc>
                        <a:spcAft>
                          <a:spcPts val="800"/>
                        </a:spcAft>
                      </a:pPr>
                      <a:r>
                        <a:rPr lang="en-GB" sz="1500">
                          <a:effectLst/>
                        </a:rPr>
                        <a:t>Deputy Virtual School Head</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Catherine Hobday</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none" strike="noStrike">
                          <a:effectLst/>
                        </a:rPr>
                        <a:t> </a:t>
                      </a:r>
                      <a:endParaRPr lang="en-GB" sz="1500">
                        <a:effectLst/>
                      </a:endParaRPr>
                    </a:p>
                    <a:p>
                      <a:pPr algn="ctr">
                        <a:lnSpc>
                          <a:spcPct val="107000"/>
                        </a:lnSpc>
                        <a:spcAft>
                          <a:spcPts val="800"/>
                        </a:spcAft>
                      </a:pPr>
                      <a:r>
                        <a:rPr lang="en-GB" sz="1500" u="sng">
                          <a:effectLst/>
                          <a:hlinkClick r:id="rId3"/>
                        </a:rPr>
                        <a:t>Catherine.Hobday@bolton.gov.uk</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07385 422321</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2381868788"/>
                  </a:ext>
                </a:extLst>
              </a:tr>
              <a:tr h="554530">
                <a:tc>
                  <a:txBody>
                    <a:bodyPr/>
                    <a:lstStyle/>
                    <a:p>
                      <a:pPr algn="ctr">
                        <a:lnSpc>
                          <a:spcPct val="107000"/>
                        </a:lnSpc>
                        <a:spcAft>
                          <a:spcPts val="800"/>
                        </a:spcAft>
                      </a:pPr>
                      <a:r>
                        <a:rPr lang="en-GB" sz="1500">
                          <a:effectLst/>
                        </a:rPr>
                        <a:t>SEND Lead</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Alexis Holt-Garner</a:t>
                      </a:r>
                    </a:p>
                    <a:p>
                      <a:pPr algn="ctr">
                        <a:lnSpc>
                          <a:spcPct val="107000"/>
                        </a:lnSpc>
                        <a:spcAft>
                          <a:spcPts val="800"/>
                        </a:spcAft>
                      </a:pPr>
                      <a:r>
                        <a:rPr lang="en-GB" sz="1500">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sng">
                          <a:effectLst/>
                          <a:hlinkClick r:id="rId4"/>
                        </a:rPr>
                        <a:t>Alexis.Holt-Garner@bolton.gov.uk</a:t>
                      </a:r>
                      <a:endParaRPr lang="en-GB" sz="1500">
                        <a:effectLst/>
                      </a:endParaRPr>
                    </a:p>
                    <a:p>
                      <a:pPr algn="ctr">
                        <a:lnSpc>
                          <a:spcPct val="107000"/>
                        </a:lnSpc>
                        <a:spcAft>
                          <a:spcPts val="800"/>
                        </a:spcAft>
                      </a:pPr>
                      <a:r>
                        <a:rPr lang="en-GB" sz="1500" u="none" strike="noStrike">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07385492498</a:t>
                      </a:r>
                    </a:p>
                    <a:p>
                      <a:pPr algn="ctr">
                        <a:lnSpc>
                          <a:spcPct val="107000"/>
                        </a:lnSpc>
                        <a:spcAft>
                          <a:spcPts val="800"/>
                        </a:spcAft>
                      </a:pPr>
                      <a:r>
                        <a:rPr lang="en-GB" sz="1500" u="none" strike="noStrike">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1490849996"/>
                  </a:ext>
                </a:extLst>
              </a:tr>
              <a:tr h="554530">
                <a:tc>
                  <a:txBody>
                    <a:bodyPr/>
                    <a:lstStyle/>
                    <a:p>
                      <a:pPr algn="ctr">
                        <a:lnSpc>
                          <a:spcPct val="107000"/>
                        </a:lnSpc>
                        <a:spcAft>
                          <a:spcPts val="800"/>
                        </a:spcAft>
                      </a:pPr>
                      <a:r>
                        <a:rPr lang="en-GB" sz="1500">
                          <a:effectLst/>
                        </a:rPr>
                        <a:t>Secondary PEP Caseworker</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Gill Bentham</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none" strike="noStrike">
                          <a:effectLst/>
                        </a:rPr>
                        <a:t> </a:t>
                      </a:r>
                      <a:endParaRPr lang="en-GB" sz="1500">
                        <a:effectLst/>
                      </a:endParaRPr>
                    </a:p>
                    <a:p>
                      <a:pPr algn="ctr">
                        <a:lnSpc>
                          <a:spcPct val="107000"/>
                        </a:lnSpc>
                        <a:spcAft>
                          <a:spcPts val="800"/>
                        </a:spcAft>
                      </a:pPr>
                      <a:r>
                        <a:rPr lang="en-GB" sz="1500" u="sng">
                          <a:effectLst/>
                          <a:hlinkClick r:id="rId5"/>
                        </a:rPr>
                        <a:t>Gillian.Bentham@bolton.gov.uk</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07385422322</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698252842"/>
                  </a:ext>
                </a:extLst>
              </a:tr>
              <a:tr h="554530">
                <a:tc>
                  <a:txBody>
                    <a:bodyPr/>
                    <a:lstStyle/>
                    <a:p>
                      <a:pPr algn="ctr">
                        <a:lnSpc>
                          <a:spcPct val="107000"/>
                        </a:lnSpc>
                        <a:spcAft>
                          <a:spcPts val="800"/>
                        </a:spcAft>
                      </a:pPr>
                      <a:r>
                        <a:rPr lang="en-GB" sz="1500">
                          <a:effectLst/>
                        </a:rPr>
                        <a:t>Primary PEP Caseworker</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Kim Young</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none" strike="noStrike">
                          <a:effectLst/>
                        </a:rPr>
                        <a:t> </a:t>
                      </a:r>
                      <a:endParaRPr lang="en-GB" sz="1500">
                        <a:effectLst/>
                      </a:endParaRPr>
                    </a:p>
                    <a:p>
                      <a:pPr algn="ctr">
                        <a:lnSpc>
                          <a:spcPct val="107000"/>
                        </a:lnSpc>
                        <a:spcAft>
                          <a:spcPts val="800"/>
                        </a:spcAft>
                      </a:pPr>
                      <a:r>
                        <a:rPr lang="en-GB" sz="1500" u="sng">
                          <a:effectLst/>
                          <a:hlinkClick r:id="rId6"/>
                        </a:rPr>
                        <a:t>Kim.young@bolton.gov.uk</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07385 492497</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1041667231"/>
                  </a:ext>
                </a:extLst>
              </a:tr>
              <a:tr h="554530">
                <a:tc>
                  <a:txBody>
                    <a:bodyPr/>
                    <a:lstStyle/>
                    <a:p>
                      <a:pPr algn="ctr">
                        <a:lnSpc>
                          <a:spcPct val="107000"/>
                        </a:lnSpc>
                        <a:spcAft>
                          <a:spcPts val="800"/>
                        </a:spcAft>
                      </a:pPr>
                      <a:r>
                        <a:rPr lang="en-GB" sz="1500" dirty="0">
                          <a:effectLst/>
                        </a:rPr>
                        <a:t>Post-16 Lead</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Debbie Selby</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sng">
                          <a:effectLst/>
                          <a:hlinkClick r:id="rId7"/>
                        </a:rPr>
                        <a:t>Debbie.Selby@bolton.gov.uk</a:t>
                      </a:r>
                      <a:endParaRPr lang="en-GB" sz="1500">
                        <a:effectLst/>
                      </a:endParaRPr>
                    </a:p>
                    <a:p>
                      <a:pPr algn="ctr">
                        <a:lnSpc>
                          <a:spcPct val="107000"/>
                        </a:lnSpc>
                        <a:spcAft>
                          <a:spcPts val="800"/>
                        </a:spcAft>
                      </a:pPr>
                      <a:r>
                        <a:rPr lang="en-GB" sz="1500" u="none" strike="noStrike">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07766 726418</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3289525534"/>
                  </a:ext>
                </a:extLst>
              </a:tr>
              <a:tr h="554530">
                <a:tc>
                  <a:txBody>
                    <a:bodyPr/>
                    <a:lstStyle/>
                    <a:p>
                      <a:pPr algn="ctr">
                        <a:lnSpc>
                          <a:spcPct val="107000"/>
                        </a:lnSpc>
                        <a:spcAft>
                          <a:spcPts val="800"/>
                        </a:spcAft>
                      </a:pPr>
                      <a:r>
                        <a:rPr lang="en-GB" sz="1500">
                          <a:effectLst/>
                        </a:rPr>
                        <a:t>Early Years Lead and well-being mentor</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Vicky Lever</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sng">
                          <a:effectLst/>
                          <a:hlinkClick r:id="rId8"/>
                        </a:rPr>
                        <a:t>Vicky.lever@bolton.gov.uk</a:t>
                      </a:r>
                      <a:endParaRPr lang="en-GB" sz="1500">
                        <a:effectLst/>
                      </a:endParaRPr>
                    </a:p>
                    <a:p>
                      <a:pPr algn="ctr">
                        <a:lnSpc>
                          <a:spcPct val="107000"/>
                        </a:lnSpc>
                        <a:spcAft>
                          <a:spcPts val="800"/>
                        </a:spcAft>
                      </a:pPr>
                      <a:r>
                        <a:rPr lang="en-GB" sz="1500" u="none" strike="noStrike">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07766297991</a:t>
                      </a:r>
                    </a:p>
                    <a:p>
                      <a:pPr algn="ctr">
                        <a:lnSpc>
                          <a:spcPct val="107000"/>
                        </a:lnSpc>
                        <a:spcAft>
                          <a:spcPts val="800"/>
                        </a:spcAft>
                      </a:pPr>
                      <a:r>
                        <a:rPr lang="en-GB" sz="1500" u="none" strike="noStrike">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2793048382"/>
                  </a:ext>
                </a:extLst>
              </a:tr>
              <a:tr h="554530">
                <a:tc>
                  <a:txBody>
                    <a:bodyPr/>
                    <a:lstStyle/>
                    <a:p>
                      <a:pPr algn="ctr">
                        <a:lnSpc>
                          <a:spcPct val="107000"/>
                        </a:lnSpc>
                        <a:spcAft>
                          <a:spcPts val="800"/>
                        </a:spcAft>
                      </a:pPr>
                      <a:r>
                        <a:rPr lang="en-GB" sz="1500">
                          <a:effectLst/>
                        </a:rPr>
                        <a:t>Transitions Lead and KS4 mentor</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Billy Vanden</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sng">
                          <a:effectLst/>
                          <a:hlinkClick r:id="rId9"/>
                        </a:rPr>
                        <a:t>Billy.Vanden@bolton.gov.uk</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07791194485</a:t>
                      </a:r>
                    </a:p>
                    <a:p>
                      <a:pPr algn="ctr">
                        <a:lnSpc>
                          <a:spcPct val="107000"/>
                        </a:lnSpc>
                        <a:spcAft>
                          <a:spcPts val="800"/>
                        </a:spcAft>
                      </a:pPr>
                      <a:r>
                        <a:rPr lang="en-GB" sz="1500" u="none" strike="noStrike">
                          <a:effectLst/>
                        </a:rPr>
                        <a:t> </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918601262"/>
                  </a:ext>
                </a:extLst>
              </a:tr>
              <a:tr h="691266">
                <a:tc>
                  <a:txBody>
                    <a:bodyPr/>
                    <a:lstStyle/>
                    <a:p>
                      <a:pPr algn="ctr">
                        <a:lnSpc>
                          <a:spcPct val="107000"/>
                        </a:lnSpc>
                        <a:spcAft>
                          <a:spcPts val="800"/>
                        </a:spcAft>
                      </a:pPr>
                      <a:r>
                        <a:rPr lang="en-GB" sz="1500">
                          <a:effectLst/>
                        </a:rPr>
                        <a:t>Previously Looked After Lead &amp; Education Opportunities Coordinator</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a:effectLst/>
                        </a:rPr>
                        <a:t>Jane Westhead</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u="sng">
                          <a:effectLst/>
                          <a:hlinkClick r:id="rId10"/>
                        </a:rPr>
                        <a:t>Jane.westhead@bolton.gov.uk</a:t>
                      </a:r>
                      <a:endParaRPr lang="en-GB" sz="150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tc>
                  <a:txBody>
                    <a:bodyPr/>
                    <a:lstStyle/>
                    <a:p>
                      <a:pPr algn="ctr">
                        <a:lnSpc>
                          <a:spcPct val="107000"/>
                        </a:lnSpc>
                        <a:spcAft>
                          <a:spcPts val="800"/>
                        </a:spcAft>
                      </a:pPr>
                      <a:r>
                        <a:rPr lang="en-GB" sz="1500" dirty="0">
                          <a:effectLst/>
                        </a:rPr>
                        <a:t>07766297993</a:t>
                      </a:r>
                      <a:endParaRPr lang="en-GB"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3415" marR="63415" marT="0" marB="0"/>
                </a:tc>
                <a:extLst>
                  <a:ext uri="{0D108BD9-81ED-4DB2-BD59-A6C34878D82A}">
                    <a16:rowId xmlns:a16="http://schemas.microsoft.com/office/drawing/2014/main" val="2271565859"/>
                  </a:ext>
                </a:extLst>
              </a:tr>
            </a:tbl>
          </a:graphicData>
        </a:graphic>
      </p:graphicFrame>
    </p:spTree>
    <p:extLst>
      <p:ext uri="{BB962C8B-B14F-4D97-AF65-F5344CB8AC3E}">
        <p14:creationId xmlns:p14="http://schemas.microsoft.com/office/powerpoint/2010/main" val="22305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40D10-7277-4183-B59C-6B2464567D56}"/>
              </a:ext>
            </a:extLst>
          </p:cNvPr>
          <p:cNvSpPr>
            <a:spLocks noGrp="1"/>
          </p:cNvSpPr>
          <p:nvPr>
            <p:ph type="title"/>
          </p:nvPr>
        </p:nvSpPr>
        <p:spPr>
          <a:xfrm>
            <a:off x="2148396" y="365125"/>
            <a:ext cx="9747682" cy="1325563"/>
          </a:xfrm>
        </p:spPr>
        <p:txBody>
          <a:bodyPr>
            <a:normAutofit fontScale="90000"/>
          </a:bodyPr>
          <a:lstStyle/>
          <a:p>
            <a:r>
              <a:rPr lang="en-GB" sz="4400" b="1" dirty="0">
                <a:solidFill>
                  <a:srgbClr val="00B0F0"/>
                </a:solidFill>
              </a:rPr>
              <a:t>Virtual School Head – Lindsay Nelson </a:t>
            </a:r>
            <a:r>
              <a:rPr lang="en-GB" sz="4400" b="1" dirty="0">
                <a:solidFill>
                  <a:srgbClr val="00B0F0"/>
                </a:solidFill>
                <a:effectLst/>
              </a:rPr>
              <a:t> </a:t>
            </a:r>
            <a:br>
              <a:rPr lang="en-GB" sz="4400" b="1" dirty="0">
                <a:solidFill>
                  <a:srgbClr val="00B0F0"/>
                </a:solidFill>
                <a:effectLst/>
              </a:rPr>
            </a:br>
            <a:endParaRPr lang="en-GB" dirty="0"/>
          </a:p>
        </p:txBody>
      </p:sp>
      <p:sp>
        <p:nvSpPr>
          <p:cNvPr id="3" name="Content Placeholder 2">
            <a:extLst>
              <a:ext uri="{FF2B5EF4-FFF2-40B4-BE49-F238E27FC236}">
                <a16:creationId xmlns:a16="http://schemas.microsoft.com/office/drawing/2014/main" id="{B1A567CB-429B-4371-B89B-3BFB9C4C4C06}"/>
              </a:ext>
            </a:extLst>
          </p:cNvPr>
          <p:cNvSpPr>
            <a:spLocks noGrp="1"/>
          </p:cNvSpPr>
          <p:nvPr>
            <p:ph idx="1"/>
          </p:nvPr>
        </p:nvSpPr>
        <p:spPr>
          <a:xfrm>
            <a:off x="327803" y="1091953"/>
            <a:ext cx="8949361" cy="5663954"/>
          </a:xfrm>
        </p:spPr>
        <p:txBody>
          <a:bodyPr>
            <a:normAutofit fontScale="62500" lnSpcReduction="20000"/>
          </a:bodyPr>
          <a:lstStyle/>
          <a:p>
            <a:pPr marL="0" indent="0" algn="ctr">
              <a:lnSpc>
                <a:spcPct val="120000"/>
              </a:lnSpc>
              <a:buNone/>
            </a:pPr>
            <a:r>
              <a:rPr lang="en-GB" sz="2200" i="1" dirty="0">
                <a:effectLst/>
              </a:rPr>
              <a:t>I joined Bolton as Virtual School Head in December 2020, my role is to oversee the education of looked after and previously looked after children. I am a qualified secondary teacher with Senior Leadership experience. My specialism was originally Art and Textiles before specialising within inclusion and becoming Inclusion Manager in a busy Manchester City Centre Secondary school. Where I supported vulnerable pupils and families running the on-site Nurture Provision, trying to prevent exclusions where possible. In 2014 I left mainstream education and joined Trafford’s Virtual School Team as Deputy Head, the last six years of my career have been focusing on the educational needs of looked after children and working closely with education provisions from Early Years to University to narrow the gap within attainment and ensuring Trafford’s Virtual School team continued to have high aspirations for our cohort. </a:t>
            </a:r>
          </a:p>
          <a:p>
            <a:pPr marL="0" indent="0">
              <a:buNone/>
            </a:pPr>
            <a:r>
              <a:rPr lang="en-GB" sz="2800" b="1" dirty="0">
                <a:effectLst/>
              </a:rPr>
              <a:t>As Virtual School Head I am the strategic lead within Bolton ensuring that arrangements are in place to improve the educational experiences and outcomes for our looked after children, including those placed outside out of borough. There are six key operational areas I manage:</a:t>
            </a:r>
          </a:p>
          <a:p>
            <a:pPr marL="0" indent="0">
              <a:buNone/>
            </a:pPr>
            <a:r>
              <a:rPr lang="en-GB" sz="2800" b="1" dirty="0">
                <a:effectLst/>
              </a:rPr>
              <a:t>• know who is on the roll of Bolton’s Virtual School</a:t>
            </a:r>
          </a:p>
          <a:p>
            <a:pPr marL="0" indent="0">
              <a:buNone/>
            </a:pPr>
            <a:r>
              <a:rPr lang="en-GB" sz="2800" b="1" dirty="0">
                <a:effectLst/>
              </a:rPr>
              <a:t>• know where our looked after children live and where they go to school </a:t>
            </a:r>
          </a:p>
          <a:p>
            <a:pPr marL="0" indent="0">
              <a:buNone/>
            </a:pPr>
            <a:r>
              <a:rPr lang="en-GB" sz="2800" b="1" dirty="0">
                <a:effectLst/>
              </a:rPr>
              <a:t>• know, at any time, how they are doing and be able to say if that is good enough </a:t>
            </a:r>
          </a:p>
          <a:p>
            <a:pPr marL="0" indent="0">
              <a:buNone/>
            </a:pPr>
            <a:r>
              <a:rPr lang="en-GB" sz="2800" b="1" dirty="0">
                <a:effectLst/>
              </a:rPr>
              <a:t>• determine what actions to take if they are not doing well enough</a:t>
            </a:r>
          </a:p>
          <a:p>
            <a:pPr marL="0" indent="0">
              <a:buNone/>
            </a:pPr>
            <a:r>
              <a:rPr lang="en-GB" sz="2800" b="1" dirty="0">
                <a:effectLst/>
              </a:rPr>
              <a:t> • evaluate the impact of actions taken to improve attainment and progress</a:t>
            </a:r>
            <a:endParaRPr lang="en-GB" sz="2800" b="1" dirty="0"/>
          </a:p>
          <a:p>
            <a:pPr marL="0" indent="0">
              <a:buNone/>
            </a:pPr>
            <a:r>
              <a:rPr lang="en-GB" sz="2800" b="1" dirty="0">
                <a:effectLst/>
              </a:rPr>
              <a:t>• understand their accountabilities and how their school will be inspected and it’s impact judged. </a:t>
            </a:r>
          </a:p>
          <a:p>
            <a:pPr marL="0" indent="0" algn="ctr">
              <a:lnSpc>
                <a:spcPct val="120000"/>
              </a:lnSpc>
              <a:buNone/>
            </a:pPr>
            <a:endParaRPr lang="en-GB" sz="2800" i="1" dirty="0">
              <a:effectLst/>
            </a:endParaRPr>
          </a:p>
          <a:p>
            <a:pPr marL="0" indent="0">
              <a:buNone/>
            </a:pPr>
            <a:endParaRPr lang="en-GB" sz="2800" dirty="0">
              <a:effectLst/>
            </a:endParaRPr>
          </a:p>
          <a:p>
            <a:pPr marL="0" indent="0">
              <a:buNone/>
            </a:pPr>
            <a:endParaRPr lang="en-GB" sz="2800" dirty="0">
              <a:effectLst/>
            </a:endParaRPr>
          </a:p>
          <a:p>
            <a:endParaRPr lang="en-GB" dirty="0"/>
          </a:p>
        </p:txBody>
      </p:sp>
      <p:pic>
        <p:nvPicPr>
          <p:cNvPr id="4" name="Picture 2" descr="A picture containing person, indoor&#10;&#10;Description automatically generated">
            <a:extLst>
              <a:ext uri="{FF2B5EF4-FFF2-40B4-BE49-F238E27FC236}">
                <a16:creationId xmlns:a16="http://schemas.microsoft.com/office/drawing/2014/main" id="{1177F372-74DF-4291-B02C-49F10CBE151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199" b="26200"/>
          <a:stretch/>
        </p:blipFill>
        <p:spPr bwMode="auto">
          <a:xfrm>
            <a:off x="9451760" y="1376342"/>
            <a:ext cx="2444318" cy="205265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658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C3F72-A158-4FC0-835C-D847490FEC35}"/>
              </a:ext>
            </a:extLst>
          </p:cNvPr>
          <p:cNvSpPr>
            <a:spLocks noGrp="1"/>
          </p:cNvSpPr>
          <p:nvPr>
            <p:ph type="title"/>
          </p:nvPr>
        </p:nvSpPr>
        <p:spPr>
          <a:xfrm>
            <a:off x="2194132" y="267424"/>
            <a:ext cx="8447927" cy="1450443"/>
          </a:xfrm>
        </p:spPr>
        <p:txBody>
          <a:bodyPr anchor="b">
            <a:normAutofit/>
          </a:bodyPr>
          <a:lstStyle/>
          <a:p>
            <a:r>
              <a:rPr lang="en-GB" b="1" dirty="0">
                <a:solidFill>
                  <a:srgbClr val="00B0F0"/>
                </a:solidFill>
              </a:rPr>
              <a:t>Deputy Head – Catherine Hobnay </a:t>
            </a:r>
            <a:br>
              <a:rPr lang="en-GB" b="1" dirty="0">
                <a:solidFill>
                  <a:srgbClr val="00B0F0"/>
                </a:solidFill>
              </a:rPr>
            </a:br>
            <a:endParaRPr lang="en-GB" dirty="0">
              <a:solidFill>
                <a:srgbClr val="00B0F0"/>
              </a:solidFill>
            </a:endParaRPr>
          </a:p>
        </p:txBody>
      </p:sp>
      <p:pic>
        <p:nvPicPr>
          <p:cNvPr id="4" name="Picture 2">
            <a:extLst>
              <a:ext uri="{FF2B5EF4-FFF2-40B4-BE49-F238E27FC236}">
                <a16:creationId xmlns:a16="http://schemas.microsoft.com/office/drawing/2014/main" id="{91FC7220-BCE1-4593-AB68-6B665F15AD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3682" r="2" b="15809"/>
          <a:stretch/>
        </p:blipFill>
        <p:spPr bwMode="auto">
          <a:xfrm>
            <a:off x="8376162" y="1407488"/>
            <a:ext cx="3381641" cy="272833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Text Placeholder 3">
            <a:extLst>
              <a:ext uri="{FF2B5EF4-FFF2-40B4-BE49-F238E27FC236}">
                <a16:creationId xmlns:a16="http://schemas.microsoft.com/office/drawing/2014/main" id="{150ADBF6-F820-4FD5-8DD9-D8013BF7C6ED}"/>
              </a:ext>
            </a:extLst>
          </p:cNvPr>
          <p:cNvSpPr>
            <a:spLocks noGrp="1"/>
          </p:cNvSpPr>
          <p:nvPr>
            <p:ph type="body" sz="half" idx="2"/>
          </p:nvPr>
        </p:nvSpPr>
        <p:spPr>
          <a:xfrm>
            <a:off x="204187" y="1685260"/>
            <a:ext cx="8043169" cy="3454874"/>
          </a:xfrm>
        </p:spPr>
        <p:txBody>
          <a:bodyPr>
            <a:normAutofit/>
          </a:bodyPr>
          <a:lstStyle/>
          <a:p>
            <a:pPr algn="ctr"/>
            <a:r>
              <a:rPr lang="en-GB" sz="1800" i="1" dirty="0">
                <a:effectLst/>
                <a:latin typeface="Calibri" panose="020F0502020204030204" pitchFamily="34" charset="0"/>
                <a:ea typeface="Times New Roman" panose="02020603050405020304" pitchFamily="18" charset="0"/>
              </a:rPr>
              <a:t>I am a qualified Secondary teacher with 10 years teaching and middle leadership experience in a Tameside school. My specialism was Science with additional pastoral leadership roles as a year group progress manager, transition lead and head of Key Stage 3. I left mainstream education in 2014 and took on a management role within a Private Early Years setting, before joining Oldham Council as a SEND Officer. I have since progressed to being Senior SEND Officer focussing on the borough’s improvement journey towards the best outcomes for children and young people with SEND and EHCPs. As a result I have worked very closely with schools, SENDCOs, health colleagues and also with the Oldham Virtual School to ensure CLA with SEND receive the highest quality education and best possible outcomes. </a:t>
            </a:r>
            <a:endParaRPr lang="en-GB" sz="1800" i="1" dirty="0">
              <a:effectLst/>
              <a:latin typeface="Calibri" panose="020F0502020204030204" pitchFamily="34" charset="0"/>
              <a:ea typeface="Calibri" panose="020F0502020204030204" pitchFamily="34" charset="0"/>
            </a:endParaRPr>
          </a:p>
          <a:p>
            <a:endParaRPr lang="en-US" dirty="0"/>
          </a:p>
        </p:txBody>
      </p:sp>
      <p:sp>
        <p:nvSpPr>
          <p:cNvPr id="7" name="TextBox 6">
            <a:extLst>
              <a:ext uri="{FF2B5EF4-FFF2-40B4-BE49-F238E27FC236}">
                <a16:creationId xmlns:a16="http://schemas.microsoft.com/office/drawing/2014/main" id="{9E59961E-EBA8-4064-A82A-B62366C0114E}"/>
              </a:ext>
            </a:extLst>
          </p:cNvPr>
          <p:cNvSpPr txBox="1"/>
          <p:nvPr/>
        </p:nvSpPr>
        <p:spPr>
          <a:xfrm>
            <a:off x="0" y="4573349"/>
            <a:ext cx="11682422" cy="1754326"/>
          </a:xfrm>
          <a:prstGeom prst="rect">
            <a:avLst/>
          </a:prstGeom>
          <a:noFill/>
        </p:spPr>
        <p:txBody>
          <a:bodyPr wrap="square">
            <a:spAutoFit/>
          </a:bodyPr>
          <a:lstStyle/>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To support the Virtual School Head in the overall management and leadership of the Virtual School and delivering a range of services to promote the education of Looked and Previously Looked After Children.</a:t>
            </a:r>
            <a:endParaRPr lang="en-GB" b="1" i="0" u="none" strike="noStrike" kern="1200" cap="none" spc="0" baseline="0" dirty="0">
              <a:uFillTx/>
            </a:endParaRPr>
          </a:p>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To be responsible for day-to-day leadership and management of PEP Caseworkers and Post-16 Advisor.</a:t>
            </a:r>
            <a:endParaRPr lang="en-GB" b="1" i="0" u="none" strike="noStrike" kern="1200" cap="none" spc="0" baseline="0" dirty="0">
              <a:uFillTx/>
            </a:endParaRPr>
          </a:p>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To be responsible for the Quality Assurance of Personal Education Plans.</a:t>
            </a:r>
            <a:endParaRPr lang="en-GB" b="1" i="0" u="none" strike="noStrike" kern="1200" cap="none" spc="0" baseline="0" dirty="0">
              <a:uFillTx/>
            </a:endParaRPr>
          </a:p>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US" b="1" i="0" u="none" strike="noStrike" kern="1200" cap="none" spc="0" baseline="0" dirty="0">
                <a:uFillTx/>
              </a:rPr>
              <a:t>Catherine will </a:t>
            </a:r>
            <a:r>
              <a:rPr lang="en-US" b="1" i="0" u="none" strike="noStrike" kern="1200" cap="none" spc="0" baseline="0" dirty="0" err="1">
                <a:uFillTx/>
              </a:rPr>
              <a:t>deputise</a:t>
            </a:r>
            <a:r>
              <a:rPr lang="en-US" b="1" i="0" u="none" strike="noStrike" kern="1200" cap="none" spc="0" baseline="0" dirty="0">
                <a:uFillTx/>
              </a:rPr>
              <a:t> for the Virtual School Head as appropriate at strategic meetings and in management of the Virtual School team.</a:t>
            </a:r>
          </a:p>
        </p:txBody>
      </p:sp>
    </p:spTree>
    <p:extLst>
      <p:ext uri="{BB962C8B-B14F-4D97-AF65-F5344CB8AC3E}">
        <p14:creationId xmlns:p14="http://schemas.microsoft.com/office/powerpoint/2010/main" val="1970653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2B325-B609-4FDC-ACED-72F83C639B95}"/>
              </a:ext>
            </a:extLst>
          </p:cNvPr>
          <p:cNvSpPr>
            <a:spLocks noGrp="1"/>
          </p:cNvSpPr>
          <p:nvPr>
            <p:ph type="title"/>
          </p:nvPr>
        </p:nvSpPr>
        <p:spPr/>
        <p:txBody>
          <a:bodyPr/>
          <a:lstStyle/>
          <a:p>
            <a:r>
              <a:rPr lang="en-GB" dirty="0">
                <a:solidFill>
                  <a:srgbClr val="00B0F0"/>
                </a:solidFill>
              </a:rPr>
              <a:t>SEND Lead – Alexis Holt-Garner</a:t>
            </a:r>
            <a:br>
              <a:rPr lang="en-GB" dirty="0">
                <a:solidFill>
                  <a:srgbClr val="00B0F0"/>
                </a:solidFill>
              </a:rPr>
            </a:br>
            <a:endParaRPr lang="en-GB" dirty="0">
              <a:solidFill>
                <a:srgbClr val="00B0F0"/>
              </a:solidFill>
            </a:endParaRPr>
          </a:p>
        </p:txBody>
      </p:sp>
      <p:sp>
        <p:nvSpPr>
          <p:cNvPr id="3" name="Content Placeholder 2">
            <a:extLst>
              <a:ext uri="{FF2B5EF4-FFF2-40B4-BE49-F238E27FC236}">
                <a16:creationId xmlns:a16="http://schemas.microsoft.com/office/drawing/2014/main" id="{5F621213-1CA4-4BF4-B01C-E3B3C8DB6D47}"/>
              </a:ext>
            </a:extLst>
          </p:cNvPr>
          <p:cNvSpPr>
            <a:spLocks noGrp="1"/>
          </p:cNvSpPr>
          <p:nvPr>
            <p:ph idx="1"/>
          </p:nvPr>
        </p:nvSpPr>
        <p:spPr>
          <a:xfrm>
            <a:off x="203518" y="3570951"/>
            <a:ext cx="8638641" cy="2921924"/>
          </a:xfrm>
        </p:spPr>
        <p:txBody>
          <a:bodyPr>
            <a:normAutofit fontScale="55000" lnSpcReduction="20000"/>
          </a:bodyPr>
          <a:lstStyle/>
          <a:p>
            <a:pPr marL="285750" marR="0" lvl="0" indent="-285750" algn="l" defTabSz="914400" rtl="0" fontAlgn="auto" hangingPunct="1">
              <a:lnSpc>
                <a:spcPct val="115000"/>
              </a:lnSpc>
              <a:spcBef>
                <a:spcPts val="0"/>
              </a:spcBef>
              <a:spcAft>
                <a:spcPts val="100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cs typeface="Times New Roman" pitchFamily="18"/>
              </a:rPr>
              <a:t>To support the Virtual School Head in ensuring that Bolton Council fulfils its statutory duties in promoting the education of looked after and previously looked after children.</a:t>
            </a:r>
            <a:endParaRPr lang="en-GB" sz="2800" b="1" i="0" u="none" strike="noStrike" kern="1200" cap="none" spc="0" baseline="0" dirty="0">
              <a:solidFill>
                <a:srgbClr val="000000"/>
              </a:solidFill>
              <a:uFillTx/>
              <a:latin typeface="Calibri" pitchFamily="34"/>
              <a:ea typeface="Calibri" pitchFamily="34"/>
              <a:cs typeface="Times New Roman" pitchFamily="18"/>
            </a:endParaRPr>
          </a:p>
          <a:p>
            <a:pPr marL="285750" marR="0" lvl="0" indent="-285750" algn="just" defTabSz="914400" rtl="0" fontAlgn="auto" hangingPunct="1">
              <a:lnSpc>
                <a:spcPct val="115000"/>
              </a:lnSpc>
              <a:spcBef>
                <a:spcPts val="0"/>
              </a:spcBef>
              <a:spcAft>
                <a:spcPts val="100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cs typeface="Times New Roman" pitchFamily="18"/>
              </a:rPr>
              <a:t> To provide guidance and support with arrangements associated with the identification, information gathering, assessment, provision, and review and monitoring for looked after and previously looked after children and young people with special educational needs.</a:t>
            </a:r>
            <a:endParaRPr lang="en-GB" sz="2800" b="1" i="0" u="none" strike="noStrike" kern="1200" cap="none" spc="0" baseline="0" dirty="0">
              <a:solidFill>
                <a:srgbClr val="000000"/>
              </a:solidFill>
              <a:uFillTx/>
              <a:latin typeface="Calibri" pitchFamily="34"/>
              <a:ea typeface="Calibri" pitchFamily="34"/>
              <a:cs typeface="Times New Roman" pitchFamily="18"/>
            </a:endParaRPr>
          </a:p>
          <a:p>
            <a:pPr marL="285750" marR="0" lvl="0" indent="-285750" algn="just" defTabSz="914400" rtl="0" fontAlgn="auto" hangingPunct="1">
              <a:lnSpc>
                <a:spcPct val="115000"/>
              </a:lnSpc>
              <a:spcBef>
                <a:spcPts val="0"/>
              </a:spcBef>
              <a:spcAft>
                <a:spcPts val="100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cs typeface="Times New Roman" pitchFamily="18"/>
              </a:rPr>
              <a:t>To take a lead in cases of looked after children who have EHC Plans or where plans are in process.</a:t>
            </a:r>
            <a:endParaRPr lang="en-GB" sz="2800" b="1" i="0" u="none" strike="noStrike" kern="1200" cap="none" spc="0" baseline="0" dirty="0">
              <a:solidFill>
                <a:srgbClr val="000000"/>
              </a:solidFill>
              <a:uFillTx/>
              <a:latin typeface="Calibri" pitchFamily="34"/>
              <a:ea typeface="Calibri" pitchFamily="34"/>
              <a:cs typeface="Times New Roman" pitchFamily="18"/>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800" b="1" i="0" u="none" strike="noStrike" kern="1200" cap="none" spc="0" baseline="0" dirty="0">
                <a:solidFill>
                  <a:srgbClr val="000000"/>
                </a:solidFill>
                <a:uFillTx/>
                <a:latin typeface="Arial" pitchFamily="34"/>
                <a:ea typeface="Times New Roman" pitchFamily="18"/>
              </a:rPr>
              <a:t>To attend SEN Panel within Bolton and other Local Authorities to ensure efficient information sharing and seamless processes.</a:t>
            </a:r>
            <a:endParaRPr lang="en-GB" sz="2800" b="1" i="0" u="none" strike="noStrike" kern="1200" cap="none" spc="0" baseline="0" dirty="0">
              <a:solidFill>
                <a:srgbClr val="000000"/>
              </a:solidFill>
              <a:uFillTx/>
              <a:latin typeface="Arial" pitchFamily="34"/>
              <a:ea typeface="Times New Roman" pitchFamily="18"/>
              <a:cs typeface="Times New Roman" pitchFamily="18"/>
            </a:endParaRPr>
          </a:p>
          <a:p>
            <a:pPr marL="0" indent="0">
              <a:buNone/>
            </a:pPr>
            <a:endParaRPr lang="en-GB" dirty="0"/>
          </a:p>
        </p:txBody>
      </p:sp>
      <p:sp>
        <p:nvSpPr>
          <p:cNvPr id="5" name="TextBox 4">
            <a:extLst>
              <a:ext uri="{FF2B5EF4-FFF2-40B4-BE49-F238E27FC236}">
                <a16:creationId xmlns:a16="http://schemas.microsoft.com/office/drawing/2014/main" id="{2E73FB72-ED8A-427E-AA2E-7AEADE46A037}"/>
              </a:ext>
            </a:extLst>
          </p:cNvPr>
          <p:cNvSpPr txBox="1"/>
          <p:nvPr/>
        </p:nvSpPr>
        <p:spPr>
          <a:xfrm>
            <a:off x="502629" y="1575566"/>
            <a:ext cx="8428306" cy="1815882"/>
          </a:xfrm>
          <a:prstGeom prst="rect">
            <a:avLst/>
          </a:prstGeom>
          <a:noFill/>
        </p:spPr>
        <p:txBody>
          <a:bodyPr wrap="square" rtlCol="0">
            <a:spAutoFit/>
          </a:bodyPr>
          <a:lstStyle/>
          <a:p>
            <a:pPr>
              <a:spcAft>
                <a:spcPts val="800"/>
              </a:spcAft>
            </a:pPr>
            <a:r>
              <a:rPr lang="en-GB" sz="1400" i="1" dirty="0">
                <a:latin typeface="Calibri" panose="020F0502020204030204" pitchFamily="34" charset="0"/>
                <a:ea typeface="Calibri" panose="020F0502020204030204" pitchFamily="34" charset="0"/>
              </a:rPr>
              <a:t>	</a:t>
            </a:r>
            <a:r>
              <a:rPr lang="en-GB" sz="1400" i="1" dirty="0">
                <a:effectLst/>
                <a:latin typeface="Calibri" panose="020F0502020204030204" pitchFamily="34" charset="0"/>
                <a:ea typeface="Calibri" panose="020F0502020204030204" pitchFamily="34" charset="0"/>
              </a:rPr>
              <a:t>I have worked in a variety of Special Education Needs schools as well as working as SENCO in a mainstream Secondary school. I am a fully qualified SENCO who has been working on the Senior Leadership Team in my current SEMH (Social, Emotional and Mental Health) school. I have written Education Health and Care Plans (EHCPs) for Tameside Council and I have worked with students with differing needs, including those with Profound Multiple Learning Difficulties, Autism and students in mainstream with Dyslexia. I have created networks for SENCOs and Designated Teacher’s to share best practice as well as support each other and I look forward to working with a variety of colleagues in Bolton to ensure high levels of support for looked after and previously looked after children.   </a:t>
            </a:r>
          </a:p>
        </p:txBody>
      </p:sp>
      <p:pic>
        <p:nvPicPr>
          <p:cNvPr id="9" name="Picture 8" descr="A person smiling for the camera&#10;&#10;Description automatically generated with low confidence">
            <a:extLst>
              <a:ext uri="{FF2B5EF4-FFF2-40B4-BE49-F238E27FC236}">
                <a16:creationId xmlns:a16="http://schemas.microsoft.com/office/drawing/2014/main" id="{5F44F538-0F42-415C-8B03-8539F927A9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0" y="1087322"/>
            <a:ext cx="2634147" cy="4004886"/>
          </a:xfrm>
          <a:prstGeom prst="rect">
            <a:avLst/>
          </a:prstGeom>
        </p:spPr>
      </p:pic>
    </p:spTree>
    <p:extLst>
      <p:ext uri="{BB962C8B-B14F-4D97-AF65-F5344CB8AC3E}">
        <p14:creationId xmlns:p14="http://schemas.microsoft.com/office/powerpoint/2010/main" val="3906411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50D5A-AAAA-47F6-8AD0-05E1DBD31B03}"/>
              </a:ext>
            </a:extLst>
          </p:cNvPr>
          <p:cNvSpPr>
            <a:spLocks noGrp="1"/>
          </p:cNvSpPr>
          <p:nvPr>
            <p:ph type="title"/>
          </p:nvPr>
        </p:nvSpPr>
        <p:spPr>
          <a:xfrm>
            <a:off x="2703090" y="457200"/>
            <a:ext cx="6973570" cy="1600200"/>
          </a:xfrm>
        </p:spPr>
        <p:txBody>
          <a:bodyPr>
            <a:noAutofit/>
          </a:bodyPr>
          <a:lstStyle/>
          <a:p>
            <a:r>
              <a:rPr lang="en-GB" sz="3300" b="1" dirty="0">
                <a:solidFill>
                  <a:srgbClr val="00B0F0"/>
                </a:solidFill>
              </a:rPr>
              <a:t>Secondary PEP Caseworker – Gillian Bentham </a:t>
            </a:r>
            <a:br>
              <a:rPr lang="en-GB" sz="3300" b="1" dirty="0">
                <a:solidFill>
                  <a:srgbClr val="00B0F0"/>
                </a:solidFill>
              </a:rPr>
            </a:br>
            <a:endParaRPr lang="en-GB" sz="3300" b="1" dirty="0">
              <a:solidFill>
                <a:srgbClr val="00B0F0"/>
              </a:solidFill>
            </a:endParaRPr>
          </a:p>
        </p:txBody>
      </p:sp>
      <p:sp>
        <p:nvSpPr>
          <p:cNvPr id="3" name="Content Placeholder 2">
            <a:extLst>
              <a:ext uri="{FF2B5EF4-FFF2-40B4-BE49-F238E27FC236}">
                <a16:creationId xmlns:a16="http://schemas.microsoft.com/office/drawing/2014/main" id="{1D00F89E-D330-4493-8036-2BE658C06BA6}"/>
              </a:ext>
            </a:extLst>
          </p:cNvPr>
          <p:cNvSpPr>
            <a:spLocks noGrp="1"/>
          </p:cNvSpPr>
          <p:nvPr>
            <p:ph idx="1"/>
          </p:nvPr>
        </p:nvSpPr>
        <p:spPr>
          <a:xfrm>
            <a:off x="258084" y="1839520"/>
            <a:ext cx="9152246" cy="4705110"/>
          </a:xfrm>
        </p:spPr>
        <p:txBody>
          <a:bodyPr>
            <a:normAutofit fontScale="85000" lnSpcReduction="10000"/>
          </a:bodyPr>
          <a:lstStyle/>
          <a:p>
            <a:pPr marL="0" indent="0" algn="ctr">
              <a:lnSpc>
                <a:spcPct val="110000"/>
              </a:lnSpc>
              <a:spcBef>
                <a:spcPts val="0"/>
              </a:spcBef>
              <a:buSzPct val="100000"/>
              <a:buNone/>
              <a:defRPr sz="1800" b="0" i="0" u="none" strike="noStrike" kern="0" cap="none" spc="0" baseline="0">
                <a:solidFill>
                  <a:srgbClr val="000000"/>
                </a:solidFill>
                <a:uFillTx/>
              </a:defRPr>
            </a:pPr>
            <a:r>
              <a:rPr lang="en-GB" sz="1800" dirty="0">
                <a:effectLst/>
                <a:latin typeface="Calibri" panose="020F0502020204030204" pitchFamily="34" charset="0"/>
                <a:ea typeface="Calibri" panose="020F0502020204030204" pitchFamily="34" charset="0"/>
              </a:rPr>
              <a:t> </a:t>
            </a:r>
            <a:r>
              <a:rPr lang="en-GB" sz="1800" i="1" dirty="0">
                <a:effectLst/>
                <a:latin typeface="Calibri" panose="020F0502020204030204" pitchFamily="34" charset="0"/>
                <a:ea typeface="Calibri" panose="020F0502020204030204" pitchFamily="34" charset="0"/>
              </a:rPr>
              <a:t>I have always worked in schools; firstly as an MFL teacher, then moved through the pastoral route to Head of Year, Deputy Headteacher and finally Safeguarding and Well-being Officer. I have always worked in Bolton and supported vulnerable students,  including working with the Virtual School and some of the team already. I  have experience of other virtual school's too with the Looked after children I have supported. I have lots of contacts in Bolton already and I am eager to get into schools and build a relationship with them so we can ensure our students are well supported and make the progress they need to get the best life chances they deserve.</a:t>
            </a:r>
          </a:p>
          <a:p>
            <a:pPr marL="342900" marR="0" lvl="0" indent="-342900" algn="l" defTabSz="914400" rtl="0" fontAlgn="auto" hangingPunct="1">
              <a:lnSpc>
                <a:spcPct val="110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endParaRPr lang="en-GB" dirty="0">
              <a:solidFill>
                <a:srgbClr val="000000"/>
              </a:solidFill>
              <a:latin typeface="Arial" pitchFamily="34"/>
              <a:ea typeface="Times New Roman" pitchFamily="18"/>
              <a:cs typeface="Arial" pitchFamily="34"/>
            </a:endParaRPr>
          </a:p>
          <a:p>
            <a:pPr marL="342900" marR="0" lvl="0" indent="-342900" algn="l" defTabSz="914400" rtl="0" fontAlgn="auto" hangingPunct="1">
              <a:lnSpc>
                <a:spcPct val="110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GB" sz="2800" i="0" u="none" strike="noStrike" kern="1200" cap="none" spc="0" baseline="0" dirty="0">
                <a:solidFill>
                  <a:srgbClr val="000000"/>
                </a:solidFill>
                <a:uFillTx/>
                <a:latin typeface="Arial" pitchFamily="34"/>
                <a:ea typeface="Times New Roman" pitchFamily="18"/>
                <a:cs typeface="Arial" pitchFamily="34"/>
              </a:rPr>
              <a:t>Gill will be responsible for the Secondary cohort of looked after children, ensuring that termly PEP meetings are scheduled, completed within timescales and the personal education plan is a robust, living and working document. </a:t>
            </a:r>
          </a:p>
          <a:p>
            <a:pPr marL="0" marR="0" lvl="0" indent="0" algn="l" defTabSz="914400" rtl="0" fontAlgn="auto" hangingPunct="1">
              <a:lnSpc>
                <a:spcPct val="110000"/>
              </a:lnSpc>
              <a:spcBef>
                <a:spcPts val="0"/>
              </a:spcBef>
              <a:spcAft>
                <a:spcPts val="0"/>
              </a:spcAft>
              <a:buSzPct val="100000"/>
              <a:buNone/>
              <a:tabLst/>
              <a:defRPr sz="1800" b="0" i="0" u="none" strike="noStrike" kern="0" cap="none" spc="0" baseline="0">
                <a:solidFill>
                  <a:srgbClr val="000000"/>
                </a:solidFill>
                <a:uFillTx/>
              </a:defRPr>
            </a:pPr>
            <a:endParaRPr lang="en-GB" sz="2800" i="0" u="none" strike="noStrike" kern="1200" cap="none" spc="0" baseline="0" dirty="0">
              <a:solidFill>
                <a:srgbClr val="000000"/>
              </a:solidFill>
              <a:uFillTx/>
              <a:latin typeface="Arial" pitchFamily="34"/>
              <a:ea typeface="Times New Roman" pitchFamily="18"/>
              <a:cs typeface="Arial" pitchFamily="34"/>
            </a:endParaRPr>
          </a:p>
          <a:p>
            <a:pPr marL="342900" marR="0" lvl="0" indent="-342900" algn="l" defTabSz="914400" rtl="0" fontAlgn="auto" hangingPunct="1">
              <a:lnSpc>
                <a:spcPct val="110000"/>
              </a:lnSpc>
              <a:spcBef>
                <a:spcPts val="600"/>
              </a:spcBef>
              <a:spcAft>
                <a:spcPts val="0"/>
              </a:spcAft>
              <a:buSzPct val="100000"/>
              <a:buFont typeface="Symbol" pitchFamily="18"/>
              <a:buChar char=""/>
              <a:tabLst/>
              <a:defRPr sz="1800" b="0" i="0" u="none" strike="noStrike" kern="0" cap="none" spc="0" baseline="0">
                <a:solidFill>
                  <a:srgbClr val="000000"/>
                </a:solidFill>
                <a:uFillTx/>
              </a:defRPr>
            </a:pPr>
            <a:r>
              <a:rPr lang="en-GB" sz="2800" i="0" u="none" strike="noStrike" kern="1200" cap="none" spc="0" baseline="0" dirty="0">
                <a:solidFill>
                  <a:srgbClr val="000000"/>
                </a:solidFill>
                <a:uFillTx/>
                <a:latin typeface="Arial" pitchFamily="34"/>
                <a:ea typeface="Times New Roman" pitchFamily="18"/>
                <a:cs typeface="Arial" pitchFamily="34"/>
              </a:rPr>
              <a:t>Managing the Secondary cohort of looked after children and being responsible for promoting their educational achievements. </a:t>
            </a:r>
          </a:p>
          <a:p>
            <a:pPr marL="0" marR="0" lvl="0" indent="0" algn="l" defTabSz="914400" rtl="0" fontAlgn="auto" hangingPunct="1">
              <a:lnSpc>
                <a:spcPct val="110000"/>
              </a:lnSpc>
              <a:spcBef>
                <a:spcPts val="600"/>
              </a:spcBef>
              <a:spcAft>
                <a:spcPts val="0"/>
              </a:spcAft>
              <a:buSzPct val="100000"/>
              <a:buNone/>
              <a:tabLst/>
              <a:defRPr sz="1800" b="0" i="0" u="none" strike="noStrike" kern="0" cap="none" spc="0" baseline="0">
                <a:solidFill>
                  <a:srgbClr val="000000"/>
                </a:solidFill>
                <a:uFillTx/>
              </a:defRPr>
            </a:pPr>
            <a:endParaRPr lang="en-GB" sz="2800" i="0" u="none" strike="noStrike" kern="1200" cap="none" spc="0" baseline="0" dirty="0">
              <a:solidFill>
                <a:srgbClr val="000000"/>
              </a:solidFill>
              <a:uFillTx/>
              <a:latin typeface="Arial" pitchFamily="34"/>
              <a:ea typeface="Times New Roman" pitchFamily="18"/>
              <a:cs typeface="Arial" pitchFamily="34"/>
            </a:endParaRPr>
          </a:p>
          <a:p>
            <a:pPr marL="0" indent="0">
              <a:buNone/>
            </a:pPr>
            <a:endParaRPr lang="en-GB" dirty="0"/>
          </a:p>
        </p:txBody>
      </p:sp>
      <p:pic>
        <p:nvPicPr>
          <p:cNvPr id="5" name="Picture 4" descr="A person wearing glasses&#10;&#10;Description automatically generated with medium confidence">
            <a:extLst>
              <a:ext uri="{FF2B5EF4-FFF2-40B4-BE49-F238E27FC236}">
                <a16:creationId xmlns:a16="http://schemas.microsoft.com/office/drawing/2014/main" id="{E4D9B0A9-D029-4DE3-9641-C43B4D0E8E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88910" y="853173"/>
            <a:ext cx="2596923" cy="3338902"/>
          </a:xfrm>
          <a:prstGeom prst="rect">
            <a:avLst/>
          </a:prstGeom>
        </p:spPr>
      </p:pic>
    </p:spTree>
    <p:extLst>
      <p:ext uri="{BB962C8B-B14F-4D97-AF65-F5344CB8AC3E}">
        <p14:creationId xmlns:p14="http://schemas.microsoft.com/office/powerpoint/2010/main" val="703240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5EEE9-64EE-4704-9412-8510A31CE0F7}"/>
              </a:ext>
            </a:extLst>
          </p:cNvPr>
          <p:cNvSpPr>
            <a:spLocks noGrp="1"/>
          </p:cNvSpPr>
          <p:nvPr>
            <p:ph type="title"/>
          </p:nvPr>
        </p:nvSpPr>
        <p:spPr>
          <a:xfrm>
            <a:off x="2553418" y="365125"/>
            <a:ext cx="8800381" cy="1325563"/>
          </a:xfrm>
        </p:spPr>
        <p:txBody>
          <a:bodyPr anchor="ctr">
            <a:normAutofit/>
          </a:bodyPr>
          <a:lstStyle/>
          <a:p>
            <a:r>
              <a:rPr lang="en-GB" sz="3700" b="1" dirty="0">
                <a:solidFill>
                  <a:srgbClr val="00B0F0"/>
                </a:solidFill>
              </a:rPr>
              <a:t>Primary PEP Caseworker – Kim Young</a:t>
            </a:r>
            <a:br>
              <a:rPr lang="en-GB" sz="3700" b="1" dirty="0">
                <a:solidFill>
                  <a:srgbClr val="00B0F0"/>
                </a:solidFill>
              </a:rPr>
            </a:br>
            <a:endParaRPr lang="en-GB" sz="3700" b="1" dirty="0">
              <a:solidFill>
                <a:srgbClr val="00B0F0"/>
              </a:solidFill>
            </a:endParaRPr>
          </a:p>
        </p:txBody>
      </p:sp>
      <p:sp>
        <p:nvSpPr>
          <p:cNvPr id="3" name="Content Placeholder 2">
            <a:extLst>
              <a:ext uri="{FF2B5EF4-FFF2-40B4-BE49-F238E27FC236}">
                <a16:creationId xmlns:a16="http://schemas.microsoft.com/office/drawing/2014/main" id="{7D5F8499-B70D-4320-8AC9-D1A4CC33D48A}"/>
              </a:ext>
            </a:extLst>
          </p:cNvPr>
          <p:cNvSpPr>
            <a:spLocks noGrp="1"/>
          </p:cNvSpPr>
          <p:nvPr>
            <p:ph sz="half" idx="1"/>
          </p:nvPr>
        </p:nvSpPr>
        <p:spPr>
          <a:xfrm>
            <a:off x="112478" y="4317206"/>
            <a:ext cx="10658383" cy="4351338"/>
          </a:xfrm>
        </p:spPr>
        <p:txBody>
          <a:bodyPr>
            <a:normAutofit/>
          </a:bodyPr>
          <a:lstStyle/>
          <a:p>
            <a:pPr marL="342900" marR="0" lvl="0" indent="-342900" defTabSz="914400" rtl="0" fontAlgn="auto" hangingPunct="1">
              <a:spcBef>
                <a:spcPts val="0"/>
              </a:spcBef>
              <a:spcAft>
                <a:spcPts val="0"/>
              </a:spcAft>
              <a:buSzPct val="100000"/>
              <a:buFont typeface="Symbol" pitchFamily="18"/>
              <a:buChar char=""/>
              <a:tabLst/>
              <a:defRPr sz="1800" b="0" i="0" u="none" strike="noStrike" kern="0" cap="none" spc="0" baseline="0">
                <a:solidFill>
                  <a:srgbClr val="000000"/>
                </a:solidFill>
                <a:uFillTx/>
              </a:defRPr>
            </a:pPr>
            <a:r>
              <a:rPr lang="en-GB" b="1" i="0" u="none" strike="noStrike" kern="1200" cap="none" spc="0" baseline="0" dirty="0">
                <a:uFillTx/>
              </a:rPr>
              <a:t>Kim will be responsible for the Primary cohort of looked after children, ensuring that termly PEP meetings are scheduled, completed within timescales and the personal education plan is a robust, living and working document. </a:t>
            </a:r>
          </a:p>
          <a:p>
            <a:pPr marL="0" marR="0" lvl="0" indent="0" defTabSz="914400" rtl="0" fontAlgn="auto" hangingPunct="1">
              <a:spcBef>
                <a:spcPts val="0"/>
              </a:spcBef>
              <a:spcAft>
                <a:spcPts val="0"/>
              </a:spcAft>
              <a:buSzPct val="100000"/>
              <a:buNone/>
              <a:tabLst/>
              <a:defRPr sz="1800" b="0" i="0" u="none" strike="noStrike" kern="0" cap="none" spc="0" baseline="0">
                <a:solidFill>
                  <a:srgbClr val="000000"/>
                </a:solidFill>
                <a:uFillTx/>
              </a:defRPr>
            </a:pPr>
            <a:endParaRPr lang="en-GB" b="1" i="0" u="none" strike="noStrike" kern="1200" cap="none" spc="0" baseline="0" dirty="0">
              <a:uFillTx/>
            </a:endParaRPr>
          </a:p>
          <a:p>
            <a:pPr marL="342900" marR="0" lvl="0" indent="-342900" defTabSz="914400" rtl="0" fontAlgn="auto" hangingPunct="1">
              <a:spcBef>
                <a:spcPts val="600"/>
              </a:spcBef>
              <a:spcAft>
                <a:spcPts val="0"/>
              </a:spcAft>
              <a:buSzPct val="100000"/>
              <a:buFont typeface="Symbol" pitchFamily="18"/>
              <a:buChar char=""/>
              <a:tabLst/>
              <a:defRPr sz="1800" b="0" i="0" u="none" strike="noStrike" kern="0" cap="none" spc="0" baseline="0">
                <a:solidFill>
                  <a:srgbClr val="000000"/>
                </a:solidFill>
                <a:uFillTx/>
              </a:defRPr>
            </a:pPr>
            <a:r>
              <a:rPr lang="en-GB" b="1" i="0" u="none" strike="noStrike" kern="1200" cap="none" spc="0" baseline="0" dirty="0">
                <a:uFillTx/>
              </a:rPr>
              <a:t>Managing the primary cohort of looked after children and being responsible for promoting their educational achievements. </a:t>
            </a:r>
          </a:p>
          <a:p>
            <a:pPr marL="0" indent="0">
              <a:buNone/>
            </a:pPr>
            <a:endParaRPr lang="en-GB" b="1" dirty="0"/>
          </a:p>
        </p:txBody>
      </p:sp>
      <p:pic>
        <p:nvPicPr>
          <p:cNvPr id="5" name="Picture 4" descr="A picture containing person, clothing&#10;&#10;Description automatically generated">
            <a:extLst>
              <a:ext uri="{FF2B5EF4-FFF2-40B4-BE49-F238E27FC236}">
                <a16:creationId xmlns:a16="http://schemas.microsoft.com/office/drawing/2014/main" id="{6ABBCC36-8995-4A01-90BF-3D8675CD53B5}"/>
              </a:ext>
            </a:extLst>
          </p:cNvPr>
          <p:cNvPicPr>
            <a:picLocks noChangeAspect="1"/>
          </p:cNvPicPr>
          <p:nvPr/>
        </p:nvPicPr>
        <p:blipFill rotWithShape="1">
          <a:blip r:embed="rId2">
            <a:extLst>
              <a:ext uri="{28A0092B-C50C-407E-A947-70E740481C1C}">
                <a14:useLocalDpi xmlns:a14="http://schemas.microsoft.com/office/drawing/2010/main" val="0"/>
              </a:ext>
            </a:extLst>
          </a:blip>
          <a:srcRect t="15259" b="21759"/>
          <a:stretch/>
        </p:blipFill>
        <p:spPr>
          <a:xfrm>
            <a:off x="8421976" y="1357008"/>
            <a:ext cx="3272291" cy="2747963"/>
          </a:xfrm>
          <a:prstGeom prst="rect">
            <a:avLst/>
          </a:prstGeom>
          <a:noFill/>
        </p:spPr>
      </p:pic>
      <p:sp>
        <p:nvSpPr>
          <p:cNvPr id="6" name="TextBox 5">
            <a:extLst>
              <a:ext uri="{FF2B5EF4-FFF2-40B4-BE49-F238E27FC236}">
                <a16:creationId xmlns:a16="http://schemas.microsoft.com/office/drawing/2014/main" id="{CE235BAC-99AD-4CC4-8160-4C03FF3DB4BF}"/>
              </a:ext>
            </a:extLst>
          </p:cNvPr>
          <p:cNvSpPr txBox="1"/>
          <p:nvPr/>
        </p:nvSpPr>
        <p:spPr>
          <a:xfrm>
            <a:off x="192377" y="1690688"/>
            <a:ext cx="8229599" cy="2262158"/>
          </a:xfrm>
          <a:prstGeom prst="rect">
            <a:avLst/>
          </a:prstGeom>
          <a:noFill/>
        </p:spPr>
        <p:txBody>
          <a:bodyPr wrap="square" rtlCol="0">
            <a:spAutoFit/>
          </a:bodyPr>
          <a:lstStyle/>
          <a:p>
            <a:r>
              <a:rPr lang="en-GB" i="1" dirty="0">
                <a:latin typeface="Calibri" panose="020F0502020204030204" pitchFamily="34" charset="0"/>
                <a:ea typeface="Calibri" panose="020F0502020204030204" pitchFamily="34" charset="0"/>
              </a:rPr>
              <a:t>	</a:t>
            </a:r>
            <a:r>
              <a:rPr lang="en-GB" sz="1500" i="1" dirty="0">
                <a:effectLst/>
                <a:latin typeface="Calibri" panose="020F0502020204030204" pitchFamily="34" charset="0"/>
                <a:ea typeface="Calibri" panose="020F0502020204030204" pitchFamily="34" charset="0"/>
              </a:rPr>
              <a:t>Previously I had a career within Human Resources for Manchester City Council before completing my </a:t>
            </a:r>
            <a:r>
              <a:rPr lang="en-GB" sz="1500" i="1" dirty="0" err="1">
                <a:effectLst/>
                <a:latin typeface="Calibri" panose="020F0502020204030204" pitchFamily="34" charset="0"/>
                <a:ea typeface="Calibri" panose="020F0502020204030204" pitchFamily="34" charset="0"/>
              </a:rPr>
              <a:t>PgCE</a:t>
            </a:r>
            <a:r>
              <a:rPr lang="en-GB" sz="1500" i="1" dirty="0">
                <a:effectLst/>
                <a:latin typeface="Calibri" panose="020F0502020204030204" pitchFamily="34" charset="0"/>
                <a:ea typeface="Calibri" panose="020F0502020204030204" pitchFamily="34" charset="0"/>
              </a:rPr>
              <a:t> and qualifying as a primary school teacher. I spent five years working within Salford as a KS1/2 teacher and SMSC Lead, with a focus on children’s mental health and wellbeing. In 2020 I joined Holy Cross College in Bury, to further enhance my skill set by taking on a pastoral role. Here I developed my work on the wellbeing of young adults throughout an unusual and challenging year, due to the global pandemic.  With an abundance of new skills acquired I realised that Primary was my passion, therefore I am really looking forward to working with the Schools in Bolton to focus on the education of looked after children, their attainment, aspirations, and wellbeing. </a:t>
            </a:r>
            <a:endParaRPr lang="en-GB" sz="1500" dirty="0">
              <a:effectLst/>
              <a:latin typeface="Calibri" panose="020F0502020204030204" pitchFamily="34" charset="0"/>
              <a:ea typeface="Calibri" panose="020F0502020204030204" pitchFamily="34" charset="0"/>
            </a:endParaRPr>
          </a:p>
          <a:p>
            <a:endParaRPr lang="en-GB" dirty="0"/>
          </a:p>
        </p:txBody>
      </p:sp>
    </p:spTree>
    <p:extLst>
      <p:ext uri="{BB962C8B-B14F-4D97-AF65-F5344CB8AC3E}">
        <p14:creationId xmlns:p14="http://schemas.microsoft.com/office/powerpoint/2010/main" val="553638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DD5A4-CE49-47B1-A079-D8DCCC30F91D}"/>
              </a:ext>
            </a:extLst>
          </p:cNvPr>
          <p:cNvSpPr>
            <a:spLocks noGrp="1"/>
          </p:cNvSpPr>
          <p:nvPr>
            <p:ph type="title"/>
          </p:nvPr>
        </p:nvSpPr>
        <p:spPr>
          <a:xfrm>
            <a:off x="3577701" y="-421689"/>
            <a:ext cx="7039992" cy="1600200"/>
          </a:xfrm>
        </p:spPr>
        <p:txBody>
          <a:bodyPr anchor="b">
            <a:normAutofit/>
          </a:bodyPr>
          <a:lstStyle/>
          <a:p>
            <a:r>
              <a:rPr lang="en-GB" b="1" dirty="0">
                <a:solidFill>
                  <a:srgbClr val="00B0F0"/>
                </a:solidFill>
              </a:rPr>
              <a:t>Post-16 Advisor – Debbie Selby </a:t>
            </a:r>
          </a:p>
        </p:txBody>
      </p:sp>
      <p:pic>
        <p:nvPicPr>
          <p:cNvPr id="2050" name="id-A77A48B0-90F8-4671-96C9-7729183B1C05" descr="Image.jpeg">
            <a:extLst>
              <a:ext uri="{FF2B5EF4-FFF2-40B4-BE49-F238E27FC236}">
                <a16:creationId xmlns:a16="http://schemas.microsoft.com/office/drawing/2014/main" id="{E41B26F9-8587-4DF0-8B45-97369CC4505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626" r="2" b="6377"/>
          <a:stretch/>
        </p:blipFill>
        <p:spPr bwMode="auto">
          <a:xfrm>
            <a:off x="8451542" y="1683428"/>
            <a:ext cx="2406697" cy="256709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71" name="Text Placeholder 3">
            <a:extLst>
              <a:ext uri="{FF2B5EF4-FFF2-40B4-BE49-F238E27FC236}">
                <a16:creationId xmlns:a16="http://schemas.microsoft.com/office/drawing/2014/main" id="{2615D003-C973-4986-B4E2-C2E051BA623B}"/>
              </a:ext>
            </a:extLst>
          </p:cNvPr>
          <p:cNvSpPr>
            <a:spLocks noGrp="1"/>
          </p:cNvSpPr>
          <p:nvPr>
            <p:ph type="body" sz="half" idx="2"/>
          </p:nvPr>
        </p:nvSpPr>
        <p:spPr>
          <a:xfrm>
            <a:off x="275208" y="1683428"/>
            <a:ext cx="7483875" cy="4185560"/>
          </a:xfrm>
        </p:spPr>
        <p:txBody>
          <a:bodyPr>
            <a:normAutofit fontScale="92500" lnSpcReduction="20000"/>
          </a:bodyPr>
          <a:lstStyle/>
          <a:p>
            <a:pPr algn="ctr">
              <a:lnSpc>
                <a:spcPct val="100000"/>
              </a:lnSpc>
              <a:spcBef>
                <a:spcPts val="0"/>
              </a:spcBef>
              <a:buSzPct val="100000"/>
              <a:defRPr sz="1800" b="0" i="0" u="none" strike="noStrike" kern="0" cap="none" spc="0" baseline="0">
                <a:solidFill>
                  <a:srgbClr val="000000"/>
                </a:solidFill>
                <a:uFillTx/>
              </a:defRPr>
            </a:pPr>
            <a:r>
              <a:rPr lang="en-GB" sz="1800" i="1" dirty="0">
                <a:effectLst/>
                <a:latin typeface="Calibri" panose="020F0502020204030204" pitchFamily="34" charset="0"/>
                <a:ea typeface="Calibri" panose="020F0502020204030204" pitchFamily="34" charset="0"/>
              </a:rPr>
              <a:t>Since 2014, Debbie has managed the Looked After Supported Employment (LASE) scheme for Bolton’s care leavers.  The scheme has an extremely good reputation amongst social workers, external partners, foster carers and most importantly, the young people.  For the duration of their work placement (up to 12 months), these young people become council employees and receive a wage at the NMW rate.  As well as sourcing the placement, Debbie provided ongoing support and endeavour to help them secure future employment or training. </a:t>
            </a:r>
            <a:endParaRPr lang="en-GB" b="1" i="1" dirty="0">
              <a:solidFill>
                <a:srgbClr val="000000"/>
              </a:solidFill>
              <a:latin typeface="Arial" pitchFamily="34"/>
              <a:ea typeface="Times New Roman" pitchFamily="18"/>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b="1" dirty="0">
              <a:solidFill>
                <a:srgbClr val="000000"/>
              </a:solidFill>
              <a:latin typeface="Arial" pitchFamily="34"/>
              <a:ea typeface="Times New Roman" pitchFamily="18"/>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dirty="0">
                <a:solidFill>
                  <a:srgbClr val="000000"/>
                </a:solidFill>
                <a:latin typeface="Arial" pitchFamily="34"/>
                <a:ea typeface="Times New Roman" pitchFamily="18"/>
                <a:cs typeface="Arial" pitchFamily="34"/>
              </a:rPr>
              <a:t>Debbie </a:t>
            </a:r>
            <a:r>
              <a:rPr lang="en-GB" sz="1800" b="1" i="0" u="none" strike="noStrike" kern="1200" cap="none" spc="0" baseline="0" dirty="0">
                <a:solidFill>
                  <a:srgbClr val="000000"/>
                </a:solidFill>
                <a:uFillTx/>
                <a:latin typeface="Arial" pitchFamily="34"/>
                <a:ea typeface="Times New Roman" pitchFamily="18"/>
                <a:cs typeface="Arial" pitchFamily="34"/>
              </a:rPr>
              <a:t>will be responsible for the post-16 looked after cohort ensuring each young person has a scheduled termly PEP meetings and ensuring the personal education plan is a robust, living and working document. </a:t>
            </a:r>
          </a:p>
          <a:p>
            <a:pPr marR="0" lvl="0" algn="l" defTabSz="914400" rtl="0" fontAlgn="auto" hangingPunct="1">
              <a:lnSpc>
                <a:spcPct val="100000"/>
              </a:lnSpc>
              <a:spcBef>
                <a:spcPts val="0"/>
              </a:spcBef>
              <a:spcAft>
                <a:spcPts val="0"/>
              </a:spcAft>
              <a:buSzPct val="100000"/>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Arial" pitchFamily="34"/>
              <a:ea typeface="Times New Roman" pitchFamily="18"/>
              <a:cs typeface="Arial" pitchFamily="34"/>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Arial" pitchFamily="34"/>
                <a:ea typeface="Calibri" pitchFamily="34"/>
                <a:cs typeface="Arial" pitchFamily="34"/>
              </a:rPr>
              <a:t>The post will raise the attainment and attendance of post-16 looked after children working along-side further and higher education settings, social care and other professionals ensuring we have high aspirations for all our young people and preparing them for adulthood. </a:t>
            </a:r>
            <a:endParaRPr lang="en-GB" sz="1800" b="1" i="0" u="none" strike="noStrike" kern="1200" cap="none" spc="0" baseline="0" dirty="0">
              <a:solidFill>
                <a:srgbClr val="000000"/>
              </a:solidFill>
              <a:uFillTx/>
              <a:latin typeface="Arial" pitchFamily="34"/>
              <a:ea typeface="Times New Roman" pitchFamily="18"/>
              <a:cs typeface="Arial" pitchFamily="34"/>
            </a:endParaRPr>
          </a:p>
          <a:p>
            <a:endParaRPr lang="en-US" dirty="0"/>
          </a:p>
        </p:txBody>
      </p:sp>
    </p:spTree>
    <p:extLst>
      <p:ext uri="{BB962C8B-B14F-4D97-AF65-F5344CB8AC3E}">
        <p14:creationId xmlns:p14="http://schemas.microsoft.com/office/powerpoint/2010/main" val="798181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6D330-CF39-4DD6-A3A2-FB1A29929055}"/>
              </a:ext>
            </a:extLst>
          </p:cNvPr>
          <p:cNvSpPr>
            <a:spLocks noGrp="1"/>
          </p:cNvSpPr>
          <p:nvPr>
            <p:ph type="title"/>
          </p:nvPr>
        </p:nvSpPr>
        <p:spPr>
          <a:xfrm>
            <a:off x="2553418" y="365125"/>
            <a:ext cx="8800381" cy="1325563"/>
          </a:xfrm>
        </p:spPr>
        <p:txBody>
          <a:bodyPr anchor="ctr">
            <a:normAutofit/>
          </a:bodyPr>
          <a:lstStyle/>
          <a:p>
            <a:pPr algn="ctr"/>
            <a:r>
              <a:rPr lang="en-GB" sz="2800" b="1" dirty="0">
                <a:solidFill>
                  <a:srgbClr val="00B0F0"/>
                </a:solidFill>
              </a:rPr>
              <a:t>Well-being mentor and Early Years lead – </a:t>
            </a:r>
            <a:br>
              <a:rPr lang="en-GB" sz="2800" b="1" dirty="0">
                <a:solidFill>
                  <a:srgbClr val="00B0F0"/>
                </a:solidFill>
              </a:rPr>
            </a:br>
            <a:r>
              <a:rPr lang="en-GB" sz="2800" b="1" dirty="0">
                <a:solidFill>
                  <a:srgbClr val="00B0F0"/>
                </a:solidFill>
              </a:rPr>
              <a:t>Vicky Lever  </a:t>
            </a:r>
            <a:br>
              <a:rPr lang="en-GB" sz="2800" b="1" dirty="0"/>
            </a:br>
            <a:endParaRPr lang="en-GB" sz="2800" b="1" dirty="0"/>
          </a:p>
        </p:txBody>
      </p:sp>
      <p:sp>
        <p:nvSpPr>
          <p:cNvPr id="3" name="Content Placeholder 2">
            <a:extLst>
              <a:ext uri="{FF2B5EF4-FFF2-40B4-BE49-F238E27FC236}">
                <a16:creationId xmlns:a16="http://schemas.microsoft.com/office/drawing/2014/main" id="{BF9A0EC3-21A6-4BCC-BC68-35979952FD72}"/>
              </a:ext>
            </a:extLst>
          </p:cNvPr>
          <p:cNvSpPr>
            <a:spLocks noGrp="1"/>
          </p:cNvSpPr>
          <p:nvPr>
            <p:ph sz="half" idx="1"/>
          </p:nvPr>
        </p:nvSpPr>
        <p:spPr>
          <a:xfrm>
            <a:off x="196175" y="1778185"/>
            <a:ext cx="8800382" cy="4351338"/>
          </a:xfrm>
        </p:spPr>
        <p:txBody>
          <a:bodyPr>
            <a:normAutofit/>
          </a:bodyPr>
          <a:lstStyle/>
          <a:p>
            <a:pPr marL="0" indent="0">
              <a:buNone/>
            </a:pPr>
            <a:r>
              <a:rPr lang="en-GB" sz="1100" dirty="0">
                <a:effectLst/>
              </a:rPr>
              <a:t>	</a:t>
            </a:r>
            <a:r>
              <a:rPr lang="en-GB" sz="1600" i="1" dirty="0">
                <a:effectLst/>
              </a:rPr>
              <a:t>I have worked for Bolton Virtual School for 14 years, supporting our Looked After Children with their Education and wider experiences. As part of the Virtual School I promote the  Personal Education Plan process from Early Years to Post 16. I am passionate about supporting children and young people directly in schools, supporting them with mastering their learning and helping them to be the best they can be. Previously I coordinated the Bolton LAC School Readiness Project and have worked with partner agencies to support Early Years and Primary Age children to be School Ready. The success of the project is that the</a:t>
            </a:r>
            <a:r>
              <a:rPr lang="en-GB" sz="1600" b="1" i="1" dirty="0">
                <a:effectLst/>
              </a:rPr>
              <a:t> Team</a:t>
            </a:r>
            <a:r>
              <a:rPr lang="en-GB" sz="1600" i="1" dirty="0">
                <a:effectLst/>
              </a:rPr>
              <a:t> around the child of parents, carers, schools or nurseries were trained in a ‘common language’ of Emotion Coaching and this approach works.</a:t>
            </a:r>
          </a:p>
          <a:p>
            <a:pPr marL="0" lvl="0" indent="0">
              <a:buNone/>
            </a:pPr>
            <a:endParaRPr lang="en-GB" sz="1600" dirty="0"/>
          </a:p>
          <a:p>
            <a:r>
              <a:rPr lang="en-GB" sz="1600" b="1" dirty="0"/>
              <a:t>Vicky will work closely with Early Years and launch the new 2021/22 Early Years PEP in September 2021. Vicky will support early years settings with training and the completion of termly PEP documents. Initially the Virtual School will focus on Pre-School children who will start Primary School in September 2022.</a:t>
            </a:r>
          </a:p>
          <a:p>
            <a:pPr lvl="0"/>
            <a:r>
              <a:rPr lang="en-GB" sz="1600" b="1" dirty="0"/>
              <a:t>Vicky will also offering mentoring to pupils identified through the termly PEP meeting. The advisor will be able to work with between 4-10 children throughout each term, depending on the level of support required. </a:t>
            </a:r>
          </a:p>
          <a:p>
            <a:pPr marL="0" indent="0">
              <a:buNone/>
            </a:pPr>
            <a:endParaRPr lang="en-GB" sz="1100" dirty="0"/>
          </a:p>
        </p:txBody>
      </p:sp>
      <p:pic>
        <p:nvPicPr>
          <p:cNvPr id="5" name="Picture 4" descr="A person taking a selfie&#10;&#10;Description automatically generated">
            <a:extLst>
              <a:ext uri="{FF2B5EF4-FFF2-40B4-BE49-F238E27FC236}">
                <a16:creationId xmlns:a16="http://schemas.microsoft.com/office/drawing/2014/main" id="{C8DBBC5E-663C-4AAC-A40A-E70F000B550D}"/>
              </a:ext>
            </a:extLst>
          </p:cNvPr>
          <p:cNvPicPr>
            <a:picLocks noChangeAspect="1"/>
          </p:cNvPicPr>
          <p:nvPr/>
        </p:nvPicPr>
        <p:blipFill rotWithShape="1">
          <a:blip r:embed="rId2">
            <a:extLst>
              <a:ext uri="{28A0092B-C50C-407E-A947-70E740481C1C}">
                <a14:useLocalDpi xmlns:a14="http://schemas.microsoft.com/office/drawing/2010/main" val="0"/>
              </a:ext>
            </a:extLst>
          </a:blip>
          <a:srcRect t="20774" r="-1" b="14773"/>
          <a:stretch/>
        </p:blipFill>
        <p:spPr>
          <a:xfrm>
            <a:off x="9227493" y="2101174"/>
            <a:ext cx="2525139" cy="2120529"/>
          </a:xfrm>
          <a:prstGeom prst="rect">
            <a:avLst/>
          </a:prstGeom>
          <a:noFill/>
        </p:spPr>
      </p:pic>
    </p:spTree>
    <p:extLst>
      <p:ext uri="{BB962C8B-B14F-4D97-AF65-F5344CB8AC3E}">
        <p14:creationId xmlns:p14="http://schemas.microsoft.com/office/powerpoint/2010/main" val="2381617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D869C-772A-4B05-9F93-52D163D8EBED}"/>
              </a:ext>
            </a:extLst>
          </p:cNvPr>
          <p:cNvSpPr>
            <a:spLocks noGrp="1"/>
          </p:cNvSpPr>
          <p:nvPr>
            <p:ph type="title"/>
          </p:nvPr>
        </p:nvSpPr>
        <p:spPr>
          <a:xfrm>
            <a:off x="2553418" y="365125"/>
            <a:ext cx="8800381" cy="1325563"/>
          </a:xfrm>
        </p:spPr>
        <p:txBody>
          <a:bodyPr anchor="ctr">
            <a:normAutofit/>
          </a:bodyPr>
          <a:lstStyle/>
          <a:p>
            <a:pPr marL="0" indent="0"/>
            <a:r>
              <a:rPr lang="en-GB" sz="2800" b="1" dirty="0">
                <a:solidFill>
                  <a:srgbClr val="00B0F0"/>
                </a:solidFill>
              </a:rPr>
              <a:t>Previously Looked After Lead and Education opportunities co-ordinator – Jane Westhead</a:t>
            </a:r>
            <a:br>
              <a:rPr lang="en-GB" sz="2800" dirty="0">
                <a:solidFill>
                  <a:srgbClr val="00B0F0"/>
                </a:solidFill>
              </a:rPr>
            </a:br>
            <a:endParaRPr lang="en-GB" sz="2800" dirty="0">
              <a:solidFill>
                <a:srgbClr val="00B0F0"/>
              </a:solidFill>
            </a:endParaRPr>
          </a:p>
        </p:txBody>
      </p:sp>
      <p:sp>
        <p:nvSpPr>
          <p:cNvPr id="3" name="Content Placeholder 2">
            <a:extLst>
              <a:ext uri="{FF2B5EF4-FFF2-40B4-BE49-F238E27FC236}">
                <a16:creationId xmlns:a16="http://schemas.microsoft.com/office/drawing/2014/main" id="{5F688A9B-457F-4ECB-A8BA-1CEA50BD241D}"/>
              </a:ext>
            </a:extLst>
          </p:cNvPr>
          <p:cNvSpPr>
            <a:spLocks noGrp="1"/>
          </p:cNvSpPr>
          <p:nvPr>
            <p:ph sz="half" idx="1"/>
          </p:nvPr>
        </p:nvSpPr>
        <p:spPr>
          <a:xfrm>
            <a:off x="722789" y="3796468"/>
            <a:ext cx="10374297" cy="4351338"/>
          </a:xfrm>
        </p:spPr>
        <p:txBody>
          <a:bodyPr>
            <a:normAutofit/>
          </a:bodyPr>
          <a:lstStyle/>
          <a:p>
            <a:r>
              <a:rPr lang="en-GB" sz="1500" b="1" dirty="0"/>
              <a:t>Jane will offer advice and guidance to schools within Bolton, supporting senior leads within school to develop practice and the PLAC offer within provision. In the first 12 months the main focus will be building relationships and joining the GM PLAC working party linked to Adoption Counts and North West Virtual Schools. </a:t>
            </a:r>
          </a:p>
          <a:p>
            <a:r>
              <a:rPr lang="en-GB" sz="1500" b="1" dirty="0"/>
              <a:t>Jane will play a role in raising the profile of Bolton’s Virtual School and leading on education opportunities for our looked after children. The advisor will directly link to Bolton’s participation and engagement team. From September 2021 the VS will offer at least two university visits for year 11 pupils, engagement and mentoring events and a range of Primary events linked to the needs of our current cohort such as Doggy day care reading therapies </a:t>
            </a:r>
          </a:p>
          <a:p>
            <a:pPr marL="0" indent="0">
              <a:buNone/>
            </a:pPr>
            <a:endParaRPr lang="en-GB" sz="1500" dirty="0"/>
          </a:p>
        </p:txBody>
      </p:sp>
      <p:pic>
        <p:nvPicPr>
          <p:cNvPr id="1026" name="Picture 2">
            <a:extLst>
              <a:ext uri="{FF2B5EF4-FFF2-40B4-BE49-F238E27FC236}">
                <a16:creationId xmlns:a16="http://schemas.microsoft.com/office/drawing/2014/main" id="{90A22624-EEA0-4357-A47C-99C23C42F2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786" r="-2" b="15534"/>
          <a:stretch/>
        </p:blipFill>
        <p:spPr bwMode="auto">
          <a:xfrm>
            <a:off x="9170470" y="1381328"/>
            <a:ext cx="2698895" cy="22664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BF6F1472-C1ED-4C21-835A-FD4B15E865B2}"/>
              </a:ext>
            </a:extLst>
          </p:cNvPr>
          <p:cNvSpPr txBox="1"/>
          <p:nvPr/>
        </p:nvSpPr>
        <p:spPr>
          <a:xfrm>
            <a:off x="322635" y="1658666"/>
            <a:ext cx="8566212" cy="2169825"/>
          </a:xfrm>
          <a:prstGeom prst="rect">
            <a:avLst/>
          </a:prstGeom>
          <a:noFill/>
        </p:spPr>
        <p:txBody>
          <a:bodyPr wrap="square">
            <a:spAutoFit/>
          </a:bodyPr>
          <a:lstStyle/>
          <a:p>
            <a:pPr algn="ctr"/>
            <a:r>
              <a:rPr lang="en-GB" sz="1500" i="1" dirty="0">
                <a:effectLst/>
                <a:latin typeface="Calibri" panose="020F0502020204030204" pitchFamily="34" charset="0"/>
                <a:ea typeface="Calibri" panose="020F0502020204030204" pitchFamily="34" charset="0"/>
              </a:rPr>
              <a:t>I have worked with Looked After Children throughout my career</a:t>
            </a:r>
            <a:r>
              <a:rPr lang="en-GB" sz="1500" i="1" dirty="0">
                <a:latin typeface="Calibri" panose="020F0502020204030204" pitchFamily="34" charset="0"/>
                <a:ea typeface="Calibri" panose="020F0502020204030204" pitchFamily="34" charset="0"/>
              </a:rPr>
              <a:t>, spending</a:t>
            </a:r>
            <a:r>
              <a:rPr lang="en-GB" sz="1500" i="1" dirty="0">
                <a:effectLst/>
                <a:latin typeface="Calibri" panose="020F0502020204030204" pitchFamily="34" charset="0"/>
                <a:ea typeface="Calibri" panose="020F0502020204030204" pitchFamily="34" charset="0"/>
              </a:rPr>
              <a:t> 7 years in residential homes and progressed to a senior role and eventually ,Deputy Manager. My husband and I have experience as foster carers and we supported young men on remand and teenagers. </a:t>
            </a:r>
            <a:r>
              <a:rPr lang="en-GB" sz="1500" i="1" dirty="0">
                <a:latin typeface="Calibri" panose="020F0502020204030204" pitchFamily="34" charset="0"/>
                <a:ea typeface="Calibri" panose="020F0502020204030204" pitchFamily="34" charset="0"/>
              </a:rPr>
              <a:t>Once my children we’re a little older I worked within schools as a drugs and alcohol mentor within Secondary Schools before coming back to Bolton to start my career within Bolton’s Virtual School. </a:t>
            </a:r>
            <a:r>
              <a:rPr lang="en-GB" sz="1500" i="1" dirty="0">
                <a:effectLst/>
                <a:latin typeface="Calibri" panose="020F0502020204030204" pitchFamily="34" charset="0"/>
                <a:ea typeface="Calibri" panose="020F0502020204030204" pitchFamily="34" charset="0"/>
              </a:rPr>
              <a:t>I am passionate about working with Looked After Children and enabling them to achieve their potential…and beyond. I am extremely excited about my new roles and look forward to working alongside other professionals within the Bolton family to improve outcomes for our young people.</a:t>
            </a:r>
          </a:p>
          <a:p>
            <a:pPr algn="ctr"/>
            <a:r>
              <a:rPr lang="en-GB" sz="1500" i="1" dirty="0">
                <a:effectLst/>
                <a:latin typeface="Calibri" panose="020F0502020204030204" pitchFamily="34" charset="0"/>
                <a:ea typeface="Calibri" panose="020F0502020204030204" pitchFamily="34" charset="0"/>
              </a:rPr>
              <a:t> </a:t>
            </a:r>
          </a:p>
        </p:txBody>
      </p:sp>
    </p:spTree>
    <p:extLst>
      <p:ext uri="{BB962C8B-B14F-4D97-AF65-F5344CB8AC3E}">
        <p14:creationId xmlns:p14="http://schemas.microsoft.com/office/powerpoint/2010/main" val="3600571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FBDCC-5AB2-4511-BEE2-78A6ECE8617C}"/>
              </a:ext>
            </a:extLst>
          </p:cNvPr>
          <p:cNvSpPr>
            <a:spLocks noGrp="1"/>
          </p:cNvSpPr>
          <p:nvPr>
            <p:ph type="title"/>
          </p:nvPr>
        </p:nvSpPr>
        <p:spPr>
          <a:xfrm>
            <a:off x="1789938" y="0"/>
            <a:ext cx="9759910" cy="1325563"/>
          </a:xfrm>
        </p:spPr>
        <p:txBody>
          <a:bodyPr anchor="ctr">
            <a:normAutofit/>
          </a:bodyPr>
          <a:lstStyle/>
          <a:p>
            <a:pPr algn="r"/>
            <a:r>
              <a:rPr lang="en-GB" b="1" dirty="0">
                <a:solidFill>
                  <a:srgbClr val="00B0F0"/>
                </a:solidFill>
              </a:rPr>
              <a:t>Education Psychology</a:t>
            </a:r>
          </a:p>
        </p:txBody>
      </p:sp>
      <p:sp>
        <p:nvSpPr>
          <p:cNvPr id="3" name="Content Placeholder 2">
            <a:extLst>
              <a:ext uri="{FF2B5EF4-FFF2-40B4-BE49-F238E27FC236}">
                <a16:creationId xmlns:a16="http://schemas.microsoft.com/office/drawing/2014/main" id="{1913FC69-A756-4402-B333-D81803A37A09}"/>
              </a:ext>
            </a:extLst>
          </p:cNvPr>
          <p:cNvSpPr>
            <a:spLocks noGrp="1"/>
          </p:cNvSpPr>
          <p:nvPr>
            <p:ph sz="half" idx="1"/>
          </p:nvPr>
        </p:nvSpPr>
        <p:spPr>
          <a:xfrm>
            <a:off x="262820" y="4465727"/>
            <a:ext cx="11666360" cy="4351338"/>
          </a:xfrm>
        </p:spPr>
        <p:txBody>
          <a:bodyPr>
            <a:normAutofit/>
          </a:bodyPr>
          <a:lstStyle/>
          <a:p>
            <a:r>
              <a:rPr lang="en-GB" sz="2600" dirty="0"/>
              <a:t>The Virtual School will continue to have an identified EP within the team who can offer support and guidance to schools and complete EP assessments. </a:t>
            </a:r>
          </a:p>
          <a:p>
            <a:endParaRPr lang="en-GB" sz="2600" dirty="0"/>
          </a:p>
          <a:p>
            <a:r>
              <a:rPr lang="en-GB" sz="2600" dirty="0"/>
              <a:t>We have capacity for 3 days per week and referrals can be made through the termly PEP document or directly through the VSH.</a:t>
            </a:r>
          </a:p>
          <a:p>
            <a:pPr marL="514350" indent="-514350">
              <a:buFont typeface="+mj-lt"/>
              <a:buAutoNum type="arabicPeriod"/>
            </a:pPr>
            <a:endParaRPr lang="en-GB" sz="2600" dirty="0"/>
          </a:p>
        </p:txBody>
      </p:sp>
      <p:pic>
        <p:nvPicPr>
          <p:cNvPr id="9" name="Picture 8" descr="A person with long hair&#10;&#10;Description automatically generated with low confidence">
            <a:extLst>
              <a:ext uri="{FF2B5EF4-FFF2-40B4-BE49-F238E27FC236}">
                <a16:creationId xmlns:a16="http://schemas.microsoft.com/office/drawing/2014/main" id="{B6B6DFC1-4EB5-4585-83A2-C22C4CC3B9E5}"/>
              </a:ext>
            </a:extLst>
          </p:cNvPr>
          <p:cNvPicPr>
            <a:picLocks noChangeAspect="1"/>
          </p:cNvPicPr>
          <p:nvPr/>
        </p:nvPicPr>
        <p:blipFill rotWithShape="1">
          <a:blip r:embed="rId2">
            <a:extLst>
              <a:ext uri="{28A0092B-C50C-407E-A947-70E740481C1C}">
                <a14:useLocalDpi xmlns:a14="http://schemas.microsoft.com/office/drawing/2010/main" val="0"/>
              </a:ext>
            </a:extLst>
          </a:blip>
          <a:srcRect t="15884" b="21134"/>
          <a:stretch/>
        </p:blipFill>
        <p:spPr>
          <a:xfrm>
            <a:off x="8817389" y="1264594"/>
            <a:ext cx="3081160" cy="2587457"/>
          </a:xfrm>
          <a:prstGeom prst="rect">
            <a:avLst/>
          </a:prstGeom>
          <a:noFill/>
        </p:spPr>
      </p:pic>
      <p:sp>
        <p:nvSpPr>
          <p:cNvPr id="11" name="TextBox 10">
            <a:extLst>
              <a:ext uri="{FF2B5EF4-FFF2-40B4-BE49-F238E27FC236}">
                <a16:creationId xmlns:a16="http://schemas.microsoft.com/office/drawing/2014/main" id="{7739E412-F8ED-410E-AA4F-FAF4EC62A7AA}"/>
              </a:ext>
            </a:extLst>
          </p:cNvPr>
          <p:cNvSpPr txBox="1"/>
          <p:nvPr/>
        </p:nvSpPr>
        <p:spPr>
          <a:xfrm>
            <a:off x="-29984" y="1019568"/>
            <a:ext cx="8921955" cy="3139321"/>
          </a:xfrm>
          <a:prstGeom prst="rect">
            <a:avLst/>
          </a:prstGeom>
          <a:noFill/>
        </p:spPr>
        <p:txBody>
          <a:bodyPr wrap="square">
            <a:spAutoFit/>
          </a:bodyPr>
          <a:lstStyle/>
          <a:p>
            <a:pPr algn="ctr"/>
            <a:r>
              <a:rPr lang="en-GB" sz="1800" b="1" i="1" u="sng" dirty="0">
                <a:effectLst/>
                <a:latin typeface="Arial" panose="020B0604020202020204" pitchFamily="34" charset="0"/>
                <a:ea typeface="Calibri" panose="020F0502020204030204" pitchFamily="34" charset="0"/>
              </a:rPr>
              <a:t>DR. JULIE ALFREY (BSc Hons, PGCE, MEd, Doc Ed Ch Psychol.)</a:t>
            </a:r>
            <a:endParaRPr lang="en-GB" sz="1800" i="1" dirty="0">
              <a:effectLst/>
              <a:latin typeface="Calibri" panose="020F0502020204030204" pitchFamily="34" charset="0"/>
              <a:ea typeface="Calibri" panose="020F0502020204030204" pitchFamily="34" charset="0"/>
            </a:endParaRPr>
          </a:p>
          <a:p>
            <a:pPr algn="ctr"/>
            <a:r>
              <a:rPr lang="en-GB" sz="1800" b="1" i="1" u="none" strike="noStrike" dirty="0">
                <a:effectLst/>
                <a:latin typeface="Arial" panose="020B0604020202020204" pitchFamily="34" charset="0"/>
                <a:ea typeface="Calibri" panose="020F0502020204030204" pitchFamily="34" charset="0"/>
              </a:rPr>
              <a:t> </a:t>
            </a:r>
            <a:endParaRPr lang="en-GB" sz="1800" i="1" dirty="0">
              <a:effectLst/>
              <a:latin typeface="Calibri" panose="020F0502020204030204" pitchFamily="34" charset="0"/>
              <a:ea typeface="Calibri" panose="020F0502020204030204" pitchFamily="34" charset="0"/>
            </a:endParaRPr>
          </a:p>
          <a:p>
            <a:pPr algn="ctr"/>
            <a:r>
              <a:rPr lang="en-GB" sz="1800" i="1" dirty="0">
                <a:effectLst/>
                <a:latin typeface="Arial" panose="020B0604020202020204" pitchFamily="34" charset="0"/>
                <a:ea typeface="Calibri" panose="020F0502020204030204" pitchFamily="34" charset="0"/>
              </a:rPr>
              <a:t>I qualified as a Child and Educational Psychologist in 2009 following my training placement at Bolton Educational Psychology Service, where I have remained for the last 13 years. </a:t>
            </a:r>
          </a:p>
          <a:p>
            <a:pPr algn="ctr"/>
            <a:r>
              <a:rPr lang="en-GB" sz="1800" i="1" dirty="0">
                <a:effectLst/>
                <a:latin typeface="Arial" panose="020B0604020202020204" pitchFamily="34" charset="0"/>
                <a:ea typeface="Calibri" panose="020F0502020204030204" pitchFamily="34" charset="0"/>
              </a:rPr>
              <a:t> </a:t>
            </a:r>
            <a:endParaRPr lang="en-GB" sz="1800" i="1" dirty="0">
              <a:effectLst/>
              <a:latin typeface="Calibri" panose="020F0502020204030204" pitchFamily="34" charset="0"/>
              <a:ea typeface="Calibri" panose="020F0502020204030204" pitchFamily="34" charset="0"/>
            </a:endParaRPr>
          </a:p>
          <a:p>
            <a:pPr algn="ctr"/>
            <a:r>
              <a:rPr lang="en-GB" sz="1800" i="1" dirty="0">
                <a:effectLst/>
                <a:latin typeface="Arial" panose="020B0604020202020204" pitchFamily="34" charset="0"/>
                <a:ea typeface="Calibri" panose="020F0502020204030204" pitchFamily="34" charset="0"/>
              </a:rPr>
              <a:t>I have a dual role within Bolton Educational Psychology Service between educational psychologist for Looked After Children and general EP practice. I also have a particular interest in Autistic Spectrum Conditions.  For my doctoral research I evaluated literacy interventions for struggling readers and students with Dyslexia.  </a:t>
            </a:r>
            <a:endParaRPr lang="en-GB" sz="1800" i="1" dirty="0">
              <a:effectLst/>
              <a:latin typeface="Calibri" panose="020F0502020204030204" pitchFamily="34" charset="0"/>
              <a:ea typeface="Calibri" panose="020F0502020204030204" pitchFamily="34" charset="0"/>
            </a:endParaRPr>
          </a:p>
          <a:p>
            <a:pPr algn="ctr"/>
            <a:r>
              <a:rPr lang="en-GB" sz="1800" i="1" dirty="0">
                <a:effectLst/>
                <a:latin typeface="Arial" panose="020B0604020202020204" pitchFamily="34" charset="0"/>
                <a:ea typeface="Calibri" panose="020F0502020204030204" pitchFamily="34" charset="0"/>
              </a:rPr>
              <a:t> </a:t>
            </a:r>
            <a:endParaRPr lang="en-GB" sz="1800" i="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60096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FA197070-8234-4D55-A033-C32DB7B5D4A7}"/>
              </a:ext>
            </a:extLst>
          </p:cNvPr>
          <p:cNvSpPr>
            <a:spLocks noGrp="1" noChangeArrowheads="1"/>
          </p:cNvSpPr>
          <p:nvPr>
            <p:ph type="title"/>
          </p:nvPr>
        </p:nvSpPr>
        <p:spPr>
          <a:xfrm>
            <a:off x="2561578" y="329614"/>
            <a:ext cx="8801100" cy="1325563"/>
          </a:xfrm>
        </p:spPr>
        <p:txBody>
          <a:bodyPr/>
          <a:lstStyle/>
          <a:p>
            <a:pPr algn="ctr" eaLnBrk="1" hangingPunct="1"/>
            <a:r>
              <a:rPr lang="en-US" altLang="en-US" b="1" dirty="0">
                <a:solidFill>
                  <a:srgbClr val="00B0F0"/>
                </a:solidFill>
              </a:rPr>
              <a:t>Education Needs of Looked After Children</a:t>
            </a:r>
            <a:endParaRPr lang="en-GB" altLang="en-US" b="1" dirty="0">
              <a:solidFill>
                <a:srgbClr val="00B0F0"/>
              </a:solidFill>
            </a:endParaRPr>
          </a:p>
        </p:txBody>
      </p:sp>
      <p:sp>
        <p:nvSpPr>
          <p:cNvPr id="7" name="TextBox 6">
            <a:extLst>
              <a:ext uri="{FF2B5EF4-FFF2-40B4-BE49-F238E27FC236}">
                <a16:creationId xmlns:a16="http://schemas.microsoft.com/office/drawing/2014/main" id="{AF4758B2-4A9B-4078-A1D1-D99E1CAB9668}"/>
              </a:ext>
            </a:extLst>
          </p:cNvPr>
          <p:cNvSpPr txBox="1"/>
          <p:nvPr/>
        </p:nvSpPr>
        <p:spPr>
          <a:xfrm>
            <a:off x="1118586" y="2228295"/>
            <a:ext cx="7570433" cy="1015663"/>
          </a:xfrm>
          <a:prstGeom prst="rect">
            <a:avLst/>
          </a:prstGeom>
          <a:noFill/>
        </p:spPr>
        <p:txBody>
          <a:bodyPr wrap="square">
            <a:spAutoFit/>
          </a:bodyPr>
          <a:lstStyle/>
          <a:p>
            <a:pPr eaLnBrk="1" hangingPunct="1"/>
            <a:r>
              <a:rPr lang="en-US" altLang="en-US" sz="3000" b="1" dirty="0"/>
              <a:t>Pippa </a:t>
            </a:r>
            <a:r>
              <a:rPr lang="en-US" altLang="en-US" sz="3000" b="1" dirty="0" err="1"/>
              <a:t>Henstock</a:t>
            </a:r>
            <a:endParaRPr lang="en-US" altLang="en-US" sz="3000" b="1" dirty="0"/>
          </a:p>
          <a:p>
            <a:pPr eaLnBrk="1" hangingPunct="1"/>
            <a:r>
              <a:rPr lang="en-US" altLang="en-US" sz="3000" b="1" dirty="0"/>
              <a:t>Assistant Educational Psychologist</a:t>
            </a:r>
          </a:p>
        </p:txBody>
      </p:sp>
    </p:spTree>
    <p:extLst>
      <p:ext uri="{BB962C8B-B14F-4D97-AF65-F5344CB8AC3E}">
        <p14:creationId xmlns:p14="http://schemas.microsoft.com/office/powerpoint/2010/main" val="2636768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8F98A-1EB7-4566-A7E7-76126ACA945A}"/>
              </a:ext>
            </a:extLst>
          </p:cNvPr>
          <p:cNvSpPr>
            <a:spLocks noGrp="1"/>
          </p:cNvSpPr>
          <p:nvPr>
            <p:ph type="title"/>
          </p:nvPr>
        </p:nvSpPr>
        <p:spPr>
          <a:xfrm>
            <a:off x="2530414" y="933296"/>
            <a:ext cx="9333782" cy="1325563"/>
          </a:xfrm>
        </p:spPr>
        <p:txBody>
          <a:bodyPr>
            <a:normAutofit fontScale="90000"/>
          </a:bodyPr>
          <a:lstStyle/>
          <a:p>
            <a:pPr algn="ctr"/>
            <a:r>
              <a:rPr lang="en-GB" altLang="en-US" b="1" dirty="0">
                <a:solidFill>
                  <a:srgbClr val="00B0F0"/>
                </a:solidFill>
              </a:rPr>
              <a:t>Aim &amp; Objectives</a:t>
            </a:r>
            <a:br>
              <a:rPr lang="en-GB" altLang="en-US" dirty="0"/>
            </a:br>
            <a:r>
              <a:rPr lang="en-GB" altLang="en-US" sz="4400" dirty="0"/>
              <a:t>Recognise how important foster carers are in supporting children through school</a:t>
            </a:r>
            <a:br>
              <a:rPr lang="en-GB" altLang="en-US" sz="4400" dirty="0"/>
            </a:br>
            <a:endParaRPr lang="en-GB" dirty="0"/>
          </a:p>
        </p:txBody>
      </p:sp>
      <p:sp>
        <p:nvSpPr>
          <p:cNvPr id="3" name="Content Placeholder 2">
            <a:extLst>
              <a:ext uri="{FF2B5EF4-FFF2-40B4-BE49-F238E27FC236}">
                <a16:creationId xmlns:a16="http://schemas.microsoft.com/office/drawing/2014/main" id="{08D2BEB9-3BE8-4372-A2C6-3811685F52F5}"/>
              </a:ext>
            </a:extLst>
          </p:cNvPr>
          <p:cNvSpPr>
            <a:spLocks noGrp="1"/>
          </p:cNvSpPr>
          <p:nvPr>
            <p:ph idx="1"/>
          </p:nvPr>
        </p:nvSpPr>
        <p:spPr/>
        <p:txBody>
          <a:bodyPr>
            <a:normAutofit fontScale="92500"/>
          </a:bodyPr>
          <a:lstStyle/>
          <a:p>
            <a:pPr eaLnBrk="1" hangingPunct="1"/>
            <a:endParaRPr lang="en-GB" altLang="en-US" dirty="0"/>
          </a:p>
          <a:p>
            <a:pPr eaLnBrk="1" hangingPunct="1"/>
            <a:endParaRPr lang="en-GB" altLang="en-US" dirty="0"/>
          </a:p>
          <a:p>
            <a:pPr eaLnBrk="1" hangingPunct="1"/>
            <a:r>
              <a:rPr lang="en-GB" altLang="en-US" dirty="0"/>
              <a:t>Identify the education needs of Looked After Children</a:t>
            </a:r>
          </a:p>
          <a:p>
            <a:pPr eaLnBrk="1" hangingPunct="1"/>
            <a:r>
              <a:rPr lang="en-GB" altLang="en-US" dirty="0"/>
              <a:t>Explore how early childhood trauma or adverse experiences can shape attachment behaviours and can lead to difficulties in school engagement</a:t>
            </a:r>
          </a:p>
          <a:p>
            <a:pPr eaLnBrk="1" hangingPunct="1"/>
            <a:r>
              <a:rPr lang="en-GB" altLang="en-US" dirty="0"/>
              <a:t>Understand school behaviours that may be linked to attachment difficulties</a:t>
            </a:r>
          </a:p>
          <a:p>
            <a:pPr eaLnBrk="1" hangingPunct="1"/>
            <a:r>
              <a:rPr lang="en-GB" altLang="en-US" dirty="0"/>
              <a:t>Discuss what support is available for children with educational needs</a:t>
            </a:r>
          </a:p>
          <a:p>
            <a:pPr eaLnBrk="1" hangingPunct="1"/>
            <a:r>
              <a:rPr lang="en-GB" altLang="en-US" dirty="0"/>
              <a:t>Understand how you as foster carer can support children at home</a:t>
            </a:r>
          </a:p>
          <a:p>
            <a:pPr marL="0" indent="0">
              <a:buNone/>
            </a:pPr>
            <a:endParaRPr lang="en-GB" dirty="0"/>
          </a:p>
        </p:txBody>
      </p:sp>
    </p:spTree>
    <p:extLst>
      <p:ext uri="{BB962C8B-B14F-4D97-AF65-F5344CB8AC3E}">
        <p14:creationId xmlns:p14="http://schemas.microsoft.com/office/powerpoint/2010/main" val="2213480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61A1B-07BD-42AF-A79F-B51E61AA7E51}"/>
              </a:ext>
            </a:extLst>
          </p:cNvPr>
          <p:cNvSpPr>
            <a:spLocks noGrp="1"/>
          </p:cNvSpPr>
          <p:nvPr>
            <p:ph type="title"/>
          </p:nvPr>
        </p:nvSpPr>
        <p:spPr/>
        <p:txBody>
          <a:bodyPr/>
          <a:lstStyle/>
          <a:p>
            <a:r>
              <a:rPr lang="en-GB" altLang="en-US" b="1" dirty="0">
                <a:solidFill>
                  <a:srgbClr val="00B0F0"/>
                </a:solidFill>
              </a:rPr>
              <a:t>Barriers to Learning</a:t>
            </a:r>
            <a:br>
              <a:rPr lang="en-GB" altLang="en-US" b="1" dirty="0">
                <a:solidFill>
                  <a:srgbClr val="00B0F0"/>
                </a:solidFill>
              </a:rPr>
            </a:br>
            <a:endParaRPr lang="en-GB" b="1" dirty="0">
              <a:solidFill>
                <a:srgbClr val="00B0F0"/>
              </a:solidFill>
            </a:endParaRPr>
          </a:p>
        </p:txBody>
      </p:sp>
      <p:sp>
        <p:nvSpPr>
          <p:cNvPr id="3" name="Content Placeholder 2">
            <a:extLst>
              <a:ext uri="{FF2B5EF4-FFF2-40B4-BE49-F238E27FC236}">
                <a16:creationId xmlns:a16="http://schemas.microsoft.com/office/drawing/2014/main" id="{7376395C-051A-45CD-8306-BE475516BBF1}"/>
              </a:ext>
            </a:extLst>
          </p:cNvPr>
          <p:cNvSpPr>
            <a:spLocks noGrp="1"/>
          </p:cNvSpPr>
          <p:nvPr>
            <p:ph idx="1"/>
          </p:nvPr>
        </p:nvSpPr>
        <p:spPr/>
        <p:txBody>
          <a:bodyPr/>
          <a:lstStyle/>
          <a:p>
            <a:pPr eaLnBrk="1" hangingPunct="1">
              <a:buFontTx/>
              <a:buNone/>
            </a:pPr>
            <a:r>
              <a:rPr lang="en-GB" altLang="en-US" dirty="0"/>
              <a:t>Research shows that Looked After Children:</a:t>
            </a:r>
          </a:p>
          <a:p>
            <a:pPr eaLnBrk="1" hangingPunct="1"/>
            <a:r>
              <a:rPr lang="en-GB" altLang="en-US" dirty="0"/>
              <a:t>Are one of the lowest performing groups in terms of educational outcomes – 25-30% behind non-looked after peers at KS2</a:t>
            </a:r>
          </a:p>
          <a:p>
            <a:pPr eaLnBrk="1" hangingPunct="1"/>
            <a:r>
              <a:rPr lang="en-GB" altLang="en-US" dirty="0"/>
              <a:t>LAC children are 4x more likely to have SEN (55.9% compared to 14.9% in 2019) and 9x more likely to have an EHCP (27% of LAC children)</a:t>
            </a:r>
          </a:p>
          <a:p>
            <a:pPr eaLnBrk="1" hangingPunct="1"/>
            <a:r>
              <a:rPr lang="en-GB" altLang="en-US" dirty="0"/>
              <a:t>For those accessing SEN support – SEMH need is most common type of primary need</a:t>
            </a:r>
          </a:p>
          <a:p>
            <a:pPr marL="0" indent="0">
              <a:buNone/>
            </a:pPr>
            <a:endParaRPr lang="en-GB" dirty="0"/>
          </a:p>
        </p:txBody>
      </p:sp>
    </p:spTree>
    <p:extLst>
      <p:ext uri="{BB962C8B-B14F-4D97-AF65-F5344CB8AC3E}">
        <p14:creationId xmlns:p14="http://schemas.microsoft.com/office/powerpoint/2010/main" val="3419775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148F1B-8417-4670-A43D-74EFCB8172E9}"/>
              </a:ext>
            </a:extLst>
          </p:cNvPr>
          <p:cNvSpPr>
            <a:spLocks noGrp="1"/>
          </p:cNvSpPr>
          <p:nvPr>
            <p:ph idx="1"/>
          </p:nvPr>
        </p:nvSpPr>
        <p:spPr/>
        <p:txBody>
          <a:bodyPr/>
          <a:lstStyle/>
          <a:p>
            <a:pPr marL="0" indent="0" algn="ctr">
              <a:buNone/>
            </a:pPr>
            <a:r>
              <a:rPr lang="en-US" altLang="en-US" sz="5000" dirty="0"/>
              <a:t>Given a facilitating environment and personal motivations, young people are capable of displaying extraordinary resilience and determination</a:t>
            </a:r>
          </a:p>
          <a:p>
            <a:pPr marL="0" indent="0">
              <a:buNone/>
            </a:pPr>
            <a:endParaRPr lang="en-GB" dirty="0"/>
          </a:p>
        </p:txBody>
      </p:sp>
    </p:spTree>
    <p:extLst>
      <p:ext uri="{BB962C8B-B14F-4D97-AF65-F5344CB8AC3E}">
        <p14:creationId xmlns:p14="http://schemas.microsoft.com/office/powerpoint/2010/main" val="42493060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500A2-6E70-48E0-AF79-0D3CC232E3D2}"/>
              </a:ext>
            </a:extLst>
          </p:cNvPr>
          <p:cNvSpPr>
            <a:spLocks noGrp="1"/>
          </p:cNvSpPr>
          <p:nvPr>
            <p:ph type="title"/>
          </p:nvPr>
        </p:nvSpPr>
        <p:spPr/>
        <p:txBody>
          <a:bodyPr/>
          <a:lstStyle/>
          <a:p>
            <a:r>
              <a:rPr lang="en-GB" altLang="en-US" b="1" dirty="0">
                <a:solidFill>
                  <a:srgbClr val="00B0F0"/>
                </a:solidFill>
              </a:rPr>
              <a:t>Early attachment experiences: and the effect on learning</a:t>
            </a:r>
            <a:endParaRPr lang="en-GB" b="1" dirty="0">
              <a:solidFill>
                <a:srgbClr val="00B0F0"/>
              </a:solidFill>
            </a:endParaRPr>
          </a:p>
        </p:txBody>
      </p:sp>
      <p:sp>
        <p:nvSpPr>
          <p:cNvPr id="3" name="Content Placeholder 2">
            <a:extLst>
              <a:ext uri="{FF2B5EF4-FFF2-40B4-BE49-F238E27FC236}">
                <a16:creationId xmlns:a16="http://schemas.microsoft.com/office/drawing/2014/main" id="{5A5F64CB-BDBA-45BD-A1D4-00A12E5D0EC0}"/>
              </a:ext>
            </a:extLst>
          </p:cNvPr>
          <p:cNvSpPr>
            <a:spLocks noGrp="1"/>
          </p:cNvSpPr>
          <p:nvPr>
            <p:ph idx="1"/>
          </p:nvPr>
        </p:nvSpPr>
        <p:spPr/>
        <p:txBody>
          <a:bodyPr/>
          <a:lstStyle/>
          <a:p>
            <a:pPr marL="0" indent="0" algn="ctr">
              <a:buNone/>
            </a:pPr>
            <a:r>
              <a:rPr lang="en-GB" altLang="en-US" sz="4500" dirty="0"/>
              <a:t>Attachment theory and subsequent research indicates that the nature of the child’s relationship with the significant carer in early infancy is a critical factor in shaping children’s response to learning</a:t>
            </a:r>
          </a:p>
          <a:p>
            <a:pPr marL="0" indent="0">
              <a:buNone/>
            </a:pPr>
            <a:endParaRPr lang="en-GB" dirty="0"/>
          </a:p>
        </p:txBody>
      </p:sp>
    </p:spTree>
    <p:extLst>
      <p:ext uri="{BB962C8B-B14F-4D97-AF65-F5344CB8AC3E}">
        <p14:creationId xmlns:p14="http://schemas.microsoft.com/office/powerpoint/2010/main" val="18688884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796ED-0093-4AF1-A1AD-F57F00592B6B}"/>
              </a:ext>
            </a:extLst>
          </p:cNvPr>
          <p:cNvSpPr>
            <a:spLocks noGrp="1"/>
          </p:cNvSpPr>
          <p:nvPr>
            <p:ph type="title"/>
          </p:nvPr>
        </p:nvSpPr>
        <p:spPr/>
        <p:txBody>
          <a:bodyPr/>
          <a:lstStyle/>
          <a:p>
            <a:r>
              <a:rPr lang="en-GB" sz="4400" b="1" dirty="0">
                <a:solidFill>
                  <a:srgbClr val="00B0F0"/>
                </a:solidFill>
                <a:latin typeface="+mj-lt"/>
              </a:rPr>
              <a:t>Infant Attachment Cycle</a:t>
            </a:r>
            <a:br>
              <a:rPr lang="en-GB" sz="4400" b="1" dirty="0">
                <a:solidFill>
                  <a:srgbClr val="00B0F0"/>
                </a:solidFill>
                <a:latin typeface="+mj-lt"/>
              </a:rPr>
            </a:br>
            <a:endParaRPr lang="en-GB" b="1" dirty="0">
              <a:solidFill>
                <a:srgbClr val="00B0F0"/>
              </a:solidFill>
            </a:endParaRPr>
          </a:p>
        </p:txBody>
      </p:sp>
      <p:pic>
        <p:nvPicPr>
          <p:cNvPr id="4" name="Picture 24" descr="http://videographix.net/wp-content/uploads/2014/02/Cycle-graphic-1-REDUCED-250x250.jpg">
            <a:hlinkClick r:id="rId3"/>
            <a:extLst>
              <a:ext uri="{FF2B5EF4-FFF2-40B4-BE49-F238E27FC236}">
                <a16:creationId xmlns:a16="http://schemas.microsoft.com/office/drawing/2014/main" id="{44A01B25-E519-4DCD-AAE7-E97D78822DBB}"/>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879900" y="3036939"/>
            <a:ext cx="1921025" cy="192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papapishu-Baby-boy-lying.png">
            <a:extLst>
              <a:ext uri="{FF2B5EF4-FFF2-40B4-BE49-F238E27FC236}">
                <a16:creationId xmlns:a16="http://schemas.microsoft.com/office/drawing/2014/main" id="{ED1816AC-4829-49C6-B6BC-234E93D8910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52364" y="3429000"/>
            <a:ext cx="2105025"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baby-crying.png">
            <a:extLst>
              <a:ext uri="{FF2B5EF4-FFF2-40B4-BE49-F238E27FC236}">
                <a16:creationId xmlns:a16="http://schemas.microsoft.com/office/drawing/2014/main" id="{55D98F02-350B-4FFA-BEBD-D9B200F6B02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72138" y="1209850"/>
            <a:ext cx="1728787"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mother and baby.png">
            <a:extLst>
              <a:ext uri="{FF2B5EF4-FFF2-40B4-BE49-F238E27FC236}">
                <a16:creationId xmlns:a16="http://schemas.microsoft.com/office/drawing/2014/main" id="{29827D8B-59E8-44A4-88AF-3DB64F4FC05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730279" y="2792588"/>
            <a:ext cx="1476375"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Line 22">
            <a:extLst>
              <a:ext uri="{FF2B5EF4-FFF2-40B4-BE49-F238E27FC236}">
                <a16:creationId xmlns:a16="http://schemas.microsoft.com/office/drawing/2014/main" id="{1161188C-9CB9-45CD-B76C-B74E5CA78316}"/>
              </a:ext>
            </a:extLst>
          </p:cNvPr>
          <p:cNvSpPr>
            <a:spLocks noChangeShapeType="1"/>
          </p:cNvSpPr>
          <p:nvPr/>
        </p:nvSpPr>
        <p:spPr bwMode="auto">
          <a:xfrm>
            <a:off x="7214297" y="2163763"/>
            <a:ext cx="719137" cy="7921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9" name="Line 23">
            <a:extLst>
              <a:ext uri="{FF2B5EF4-FFF2-40B4-BE49-F238E27FC236}">
                <a16:creationId xmlns:a16="http://schemas.microsoft.com/office/drawing/2014/main" id="{E6A94058-61A5-454E-815F-909771A8D556}"/>
              </a:ext>
            </a:extLst>
          </p:cNvPr>
          <p:cNvSpPr>
            <a:spLocks noChangeShapeType="1"/>
          </p:cNvSpPr>
          <p:nvPr/>
        </p:nvSpPr>
        <p:spPr bwMode="auto">
          <a:xfrm flipH="1">
            <a:off x="4784800" y="5178696"/>
            <a:ext cx="23034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0" name="Line 24">
            <a:extLst>
              <a:ext uri="{FF2B5EF4-FFF2-40B4-BE49-F238E27FC236}">
                <a16:creationId xmlns:a16="http://schemas.microsoft.com/office/drawing/2014/main" id="{847ADC5C-6E15-4EC6-9443-45205E63F1D7}"/>
              </a:ext>
            </a:extLst>
          </p:cNvPr>
          <p:cNvSpPr>
            <a:spLocks noChangeShapeType="1"/>
          </p:cNvSpPr>
          <p:nvPr/>
        </p:nvSpPr>
        <p:spPr bwMode="auto">
          <a:xfrm flipV="1">
            <a:off x="3738176" y="2203449"/>
            <a:ext cx="935038" cy="9366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1" name="TextBox 10">
            <a:extLst>
              <a:ext uri="{FF2B5EF4-FFF2-40B4-BE49-F238E27FC236}">
                <a16:creationId xmlns:a16="http://schemas.microsoft.com/office/drawing/2014/main" id="{F4512603-4C53-4006-AD0D-A7351682AB1B}"/>
              </a:ext>
            </a:extLst>
          </p:cNvPr>
          <p:cNvSpPr txBox="1"/>
          <p:nvPr/>
        </p:nvSpPr>
        <p:spPr>
          <a:xfrm>
            <a:off x="8087555" y="1755775"/>
            <a:ext cx="3455987" cy="1200150"/>
          </a:xfrm>
          <a:prstGeom prst="rect">
            <a:avLst/>
          </a:prstGeom>
          <a:noFill/>
        </p:spPr>
        <p:txBody>
          <a:bodyPr>
            <a:spAutoFit/>
          </a:bodyPr>
          <a:lstStyle/>
          <a:p>
            <a:pPr marL="342900" indent="-342900">
              <a:buFont typeface="Arial"/>
              <a:buChar char="•"/>
              <a:defRPr/>
            </a:pPr>
            <a:r>
              <a:rPr lang="en-GB" sz="2400" dirty="0">
                <a:latin typeface="+mn-lt"/>
              </a:rPr>
              <a:t>Baby distressed (e.g. hungry)</a:t>
            </a:r>
          </a:p>
          <a:p>
            <a:pPr marL="342900" indent="-342900">
              <a:buFont typeface="Arial"/>
              <a:buChar char="•"/>
              <a:defRPr/>
            </a:pPr>
            <a:r>
              <a:rPr lang="en-GB" sz="2400" dirty="0">
                <a:latin typeface="+mn-lt"/>
              </a:rPr>
              <a:t>Cries</a:t>
            </a:r>
          </a:p>
        </p:txBody>
      </p:sp>
      <p:sp>
        <p:nvSpPr>
          <p:cNvPr id="12" name="TextBox 11">
            <a:extLst>
              <a:ext uri="{FF2B5EF4-FFF2-40B4-BE49-F238E27FC236}">
                <a16:creationId xmlns:a16="http://schemas.microsoft.com/office/drawing/2014/main" id="{D4C96353-A5B9-4995-A4F5-3B3C53483B9A}"/>
              </a:ext>
            </a:extLst>
          </p:cNvPr>
          <p:cNvSpPr txBox="1"/>
          <p:nvPr/>
        </p:nvSpPr>
        <p:spPr>
          <a:xfrm>
            <a:off x="7823436" y="4965648"/>
            <a:ext cx="3455988" cy="1862048"/>
          </a:xfrm>
          <a:prstGeom prst="rect">
            <a:avLst/>
          </a:prstGeom>
          <a:noFill/>
        </p:spPr>
        <p:txBody>
          <a:bodyPr>
            <a:spAutoFit/>
          </a:bodyPr>
          <a:lstStyle/>
          <a:p>
            <a:pPr marL="342900" indent="-342900">
              <a:buFont typeface="Arial"/>
              <a:buChar char="•"/>
              <a:defRPr/>
            </a:pPr>
            <a:r>
              <a:rPr lang="en-GB" sz="2300" dirty="0">
                <a:latin typeface="+mn-lt"/>
              </a:rPr>
              <a:t>Parent recognises stress </a:t>
            </a:r>
          </a:p>
          <a:p>
            <a:pPr marL="342900" indent="-342900">
              <a:buFont typeface="Arial"/>
              <a:buChar char="•"/>
              <a:defRPr/>
            </a:pPr>
            <a:r>
              <a:rPr lang="en-GB" sz="2300" dirty="0">
                <a:latin typeface="+mn-lt"/>
              </a:rPr>
              <a:t>Identifies need</a:t>
            </a:r>
          </a:p>
          <a:p>
            <a:pPr marL="342900" indent="-342900">
              <a:buFont typeface="Arial"/>
              <a:buChar char="•"/>
              <a:defRPr/>
            </a:pPr>
            <a:r>
              <a:rPr lang="en-GB" sz="2300" dirty="0">
                <a:latin typeface="+mn-lt"/>
              </a:rPr>
              <a:t>Comforts baby</a:t>
            </a:r>
          </a:p>
          <a:p>
            <a:pPr marL="342900" indent="-342900">
              <a:buFont typeface="Arial"/>
              <a:buChar char="•"/>
              <a:defRPr/>
            </a:pPr>
            <a:r>
              <a:rPr lang="en-GB" sz="2300" dirty="0">
                <a:latin typeface="+mn-lt"/>
              </a:rPr>
              <a:t>Meets need (e.g. feeds baby)</a:t>
            </a:r>
          </a:p>
        </p:txBody>
      </p:sp>
      <p:sp>
        <p:nvSpPr>
          <p:cNvPr id="16" name="TextBox 15">
            <a:extLst>
              <a:ext uri="{FF2B5EF4-FFF2-40B4-BE49-F238E27FC236}">
                <a16:creationId xmlns:a16="http://schemas.microsoft.com/office/drawing/2014/main" id="{C2265058-6FF0-47B7-8FEA-226CE2D882B2}"/>
              </a:ext>
            </a:extLst>
          </p:cNvPr>
          <p:cNvSpPr txBox="1"/>
          <p:nvPr/>
        </p:nvSpPr>
        <p:spPr>
          <a:xfrm>
            <a:off x="603438" y="5178696"/>
            <a:ext cx="6269476" cy="1154162"/>
          </a:xfrm>
          <a:prstGeom prst="rect">
            <a:avLst/>
          </a:prstGeom>
          <a:noFill/>
        </p:spPr>
        <p:txBody>
          <a:bodyPr wrap="square">
            <a:spAutoFit/>
          </a:bodyPr>
          <a:lstStyle/>
          <a:p>
            <a:pPr marL="342900" indent="-342900">
              <a:buFont typeface="Arial"/>
              <a:buChar char="•"/>
              <a:defRPr/>
            </a:pPr>
            <a:r>
              <a:rPr lang="en-GB" sz="2300" dirty="0">
                <a:latin typeface="+mn-lt"/>
              </a:rPr>
              <a:t>Distress reduced</a:t>
            </a:r>
          </a:p>
          <a:p>
            <a:pPr marL="342900" indent="-342900">
              <a:buFont typeface="Arial"/>
              <a:buChar char="•"/>
              <a:defRPr/>
            </a:pPr>
            <a:r>
              <a:rPr lang="en-GB" sz="2300" dirty="0">
                <a:latin typeface="+mn-lt"/>
              </a:rPr>
              <a:t>Baby learns to trust adult</a:t>
            </a:r>
          </a:p>
          <a:p>
            <a:pPr marL="342900" indent="-342900">
              <a:buFont typeface="Arial"/>
              <a:buChar char="•"/>
              <a:defRPr/>
            </a:pPr>
            <a:r>
              <a:rPr lang="en-GB" sz="2300" dirty="0">
                <a:latin typeface="+mn-lt"/>
              </a:rPr>
              <a:t>Gradually learns to wait (self-regulation)</a:t>
            </a:r>
          </a:p>
        </p:txBody>
      </p:sp>
    </p:spTree>
    <p:extLst>
      <p:ext uri="{BB962C8B-B14F-4D97-AF65-F5344CB8AC3E}">
        <p14:creationId xmlns:p14="http://schemas.microsoft.com/office/powerpoint/2010/main" val="1376468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64FC4-662C-487C-99B1-4ED562E7B493}"/>
              </a:ext>
            </a:extLst>
          </p:cNvPr>
          <p:cNvSpPr>
            <a:spLocks noGrp="1"/>
          </p:cNvSpPr>
          <p:nvPr>
            <p:ph type="title"/>
          </p:nvPr>
        </p:nvSpPr>
        <p:spPr/>
        <p:txBody>
          <a:bodyPr/>
          <a:lstStyle/>
          <a:p>
            <a:r>
              <a:rPr lang="en-GB" altLang="en-US" b="1" dirty="0">
                <a:solidFill>
                  <a:srgbClr val="00B0F0"/>
                </a:solidFill>
              </a:rPr>
              <a:t>Secure Attachment</a:t>
            </a:r>
            <a:endParaRPr lang="en-GB" b="1" dirty="0">
              <a:solidFill>
                <a:srgbClr val="00B0F0"/>
              </a:solidFill>
            </a:endParaRPr>
          </a:p>
        </p:txBody>
      </p:sp>
      <p:sp>
        <p:nvSpPr>
          <p:cNvPr id="3" name="Content Placeholder 2">
            <a:extLst>
              <a:ext uri="{FF2B5EF4-FFF2-40B4-BE49-F238E27FC236}">
                <a16:creationId xmlns:a16="http://schemas.microsoft.com/office/drawing/2014/main" id="{79B075DE-4D3E-4421-A4B3-F6A138B9F122}"/>
              </a:ext>
            </a:extLst>
          </p:cNvPr>
          <p:cNvSpPr>
            <a:spLocks noGrp="1"/>
          </p:cNvSpPr>
          <p:nvPr>
            <p:ph idx="1"/>
          </p:nvPr>
        </p:nvSpPr>
        <p:spPr/>
        <p:txBody>
          <a:bodyPr/>
          <a:lstStyle/>
          <a:p>
            <a:pPr>
              <a:defRPr/>
            </a:pPr>
            <a:r>
              <a:rPr lang="en-GB" altLang="en-US" b="1" dirty="0">
                <a:latin typeface="+mj-lt"/>
              </a:rPr>
              <a:t>A secure attachment provides a base from which a child is able to explore the world.</a:t>
            </a:r>
          </a:p>
          <a:p>
            <a:pPr>
              <a:defRPr/>
            </a:pPr>
            <a:endParaRPr lang="en-GB" altLang="en-US" b="1" dirty="0">
              <a:latin typeface="+mj-lt"/>
            </a:endParaRPr>
          </a:p>
          <a:p>
            <a:pPr>
              <a:defRPr/>
            </a:pPr>
            <a:r>
              <a:rPr lang="en-GB" altLang="en-US" b="1" dirty="0">
                <a:latin typeface="+mj-lt"/>
                <a:cs typeface="Arial" pitchFamily="34" charset="0"/>
              </a:rPr>
              <a:t>Children with secure attachments are able to express their needs in an appropriate and recognisable way.</a:t>
            </a:r>
          </a:p>
          <a:p>
            <a:pPr>
              <a:defRPr/>
            </a:pPr>
            <a:endParaRPr lang="en-GB" altLang="en-US" b="1" dirty="0">
              <a:latin typeface="+mj-lt"/>
              <a:cs typeface="Arial" pitchFamily="34" charset="0"/>
            </a:endParaRPr>
          </a:p>
          <a:p>
            <a:pPr>
              <a:defRPr/>
            </a:pPr>
            <a:r>
              <a:rPr lang="en-GB" altLang="en-US" b="1" dirty="0">
                <a:latin typeface="+mj-lt"/>
                <a:cs typeface="Arial" pitchFamily="34" charset="0"/>
              </a:rPr>
              <a:t>They have learned to understand their own needs and trust that they will be met.</a:t>
            </a:r>
          </a:p>
          <a:p>
            <a:endParaRPr lang="en-GB" dirty="0"/>
          </a:p>
        </p:txBody>
      </p:sp>
    </p:spTree>
    <p:extLst>
      <p:ext uri="{BB962C8B-B14F-4D97-AF65-F5344CB8AC3E}">
        <p14:creationId xmlns:p14="http://schemas.microsoft.com/office/powerpoint/2010/main" val="16186998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AEDF4-7154-4A14-9F96-AE04C8079ACE}"/>
              </a:ext>
            </a:extLst>
          </p:cNvPr>
          <p:cNvSpPr>
            <a:spLocks noGrp="1"/>
          </p:cNvSpPr>
          <p:nvPr>
            <p:ph type="title"/>
          </p:nvPr>
        </p:nvSpPr>
        <p:spPr>
          <a:xfrm>
            <a:off x="2553418" y="365125"/>
            <a:ext cx="9380435" cy="1325563"/>
          </a:xfrm>
        </p:spPr>
        <p:txBody>
          <a:bodyPr>
            <a:normAutofit fontScale="90000"/>
          </a:bodyPr>
          <a:lstStyle/>
          <a:p>
            <a:r>
              <a:rPr lang="en-GB" altLang="en-US" b="1" dirty="0">
                <a:solidFill>
                  <a:srgbClr val="00B0F0"/>
                </a:solidFill>
                <a:cs typeface="Arial" panose="020B0604020202020204" pitchFamily="34" charset="0"/>
              </a:rPr>
              <a:t>When things go well in the relationship, the infant develops an inner representation…</a:t>
            </a:r>
            <a:endParaRPr lang="en-GB" b="1" dirty="0">
              <a:solidFill>
                <a:srgbClr val="00B0F0"/>
              </a:solidFill>
            </a:endParaRPr>
          </a:p>
        </p:txBody>
      </p:sp>
      <p:sp>
        <p:nvSpPr>
          <p:cNvPr id="4" name="Content Placeholder 3">
            <a:extLst>
              <a:ext uri="{FF2B5EF4-FFF2-40B4-BE49-F238E27FC236}">
                <a16:creationId xmlns:a16="http://schemas.microsoft.com/office/drawing/2014/main" id="{473B115D-C291-45B4-9E94-3170EC0A2E92}"/>
              </a:ext>
            </a:extLst>
          </p:cNvPr>
          <p:cNvSpPr>
            <a:spLocks noGrp="1"/>
          </p:cNvSpPr>
          <p:nvPr>
            <p:ph sz="half" idx="2"/>
          </p:nvPr>
        </p:nvSpPr>
        <p:spPr/>
        <p:txBody>
          <a:bodyPr/>
          <a:lstStyle/>
          <a:p>
            <a:r>
              <a:rPr lang="en-GB" altLang="en-US" sz="2800" b="1" i="1" dirty="0">
                <a:latin typeface="Calibri" panose="020F0502020204030204" pitchFamily="34" charset="0"/>
              </a:rPr>
              <a:t>of himself </a:t>
            </a:r>
            <a:r>
              <a:rPr lang="en-GB" altLang="en-US" sz="2800" dirty="0">
                <a:latin typeface="Calibri" panose="020F0502020204030204" pitchFamily="34" charset="0"/>
              </a:rPr>
              <a:t>as lovable, special, competent, and able to make an impact on the world</a:t>
            </a:r>
          </a:p>
          <a:p>
            <a:r>
              <a:rPr lang="en-GB" altLang="en-US" sz="2800" b="1" i="1" dirty="0">
                <a:solidFill>
                  <a:srgbClr val="000000"/>
                </a:solidFill>
                <a:latin typeface="Calibri" panose="020F0502020204030204" pitchFamily="34" charset="0"/>
              </a:rPr>
              <a:t>of others</a:t>
            </a:r>
            <a:r>
              <a:rPr lang="en-GB" altLang="en-US" sz="2800" b="1" dirty="0">
                <a:solidFill>
                  <a:srgbClr val="000000"/>
                </a:solidFill>
                <a:latin typeface="Calibri" panose="020F0502020204030204" pitchFamily="34" charset="0"/>
              </a:rPr>
              <a:t> </a:t>
            </a:r>
            <a:r>
              <a:rPr lang="en-GB" altLang="en-US" sz="2800" dirty="0">
                <a:solidFill>
                  <a:srgbClr val="000000"/>
                </a:solidFill>
                <a:latin typeface="Calibri" panose="020F0502020204030204" pitchFamily="34" charset="0"/>
              </a:rPr>
              <a:t>as being loving, caring, responsive and trustworthy</a:t>
            </a:r>
          </a:p>
          <a:p>
            <a:r>
              <a:rPr lang="en-GB" altLang="en-US" sz="2800" b="1" i="1" dirty="0">
                <a:solidFill>
                  <a:srgbClr val="000000"/>
                </a:solidFill>
                <a:latin typeface="Calibri" panose="020F0502020204030204" pitchFamily="34" charset="0"/>
              </a:rPr>
              <a:t>of the world</a:t>
            </a:r>
            <a:r>
              <a:rPr lang="en-GB" altLang="en-US" sz="2800" b="1" dirty="0">
                <a:solidFill>
                  <a:srgbClr val="000000"/>
                </a:solidFill>
                <a:latin typeface="Calibri" panose="020F0502020204030204" pitchFamily="34" charset="0"/>
              </a:rPr>
              <a:t> </a:t>
            </a:r>
            <a:r>
              <a:rPr lang="en-GB" altLang="en-US" sz="2800" dirty="0">
                <a:solidFill>
                  <a:srgbClr val="000000"/>
                </a:solidFill>
                <a:latin typeface="Calibri" panose="020F0502020204030204" pitchFamily="34" charset="0"/>
              </a:rPr>
              <a:t>as a safe exciting place to explore</a:t>
            </a:r>
          </a:p>
          <a:p>
            <a:pPr marL="0" indent="0">
              <a:buNone/>
            </a:pPr>
            <a:endParaRPr lang="en-GB" dirty="0"/>
          </a:p>
        </p:txBody>
      </p:sp>
      <p:pic>
        <p:nvPicPr>
          <p:cNvPr id="5" name="Picture 5">
            <a:extLst>
              <a:ext uri="{FF2B5EF4-FFF2-40B4-BE49-F238E27FC236}">
                <a16:creationId xmlns:a16="http://schemas.microsoft.com/office/drawing/2014/main" id="{635E511C-C410-4002-9E57-259A20EABDA3}"/>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179520" y="1825625"/>
            <a:ext cx="4498959"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922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F4883-66E1-4648-966D-EAEA64B821C3}"/>
              </a:ext>
            </a:extLst>
          </p:cNvPr>
          <p:cNvSpPr>
            <a:spLocks noGrp="1"/>
          </p:cNvSpPr>
          <p:nvPr>
            <p:ph type="title"/>
          </p:nvPr>
        </p:nvSpPr>
        <p:spPr/>
        <p:txBody>
          <a:bodyPr/>
          <a:lstStyle/>
          <a:p>
            <a:r>
              <a:rPr lang="en-GB" sz="4400" b="1" dirty="0">
                <a:solidFill>
                  <a:srgbClr val="00B0F0"/>
                </a:solidFill>
                <a:latin typeface="+mj-lt"/>
              </a:rPr>
              <a:t>What if this is interrupted?</a:t>
            </a:r>
            <a:br>
              <a:rPr lang="en-GB" sz="4400" b="1" dirty="0">
                <a:solidFill>
                  <a:srgbClr val="00B0F0"/>
                </a:solidFill>
                <a:latin typeface="+mj-lt"/>
              </a:rPr>
            </a:br>
            <a:endParaRPr lang="en-GB" b="1" dirty="0">
              <a:solidFill>
                <a:srgbClr val="00B0F0"/>
              </a:solidFill>
            </a:endParaRPr>
          </a:p>
        </p:txBody>
      </p:sp>
      <p:pic>
        <p:nvPicPr>
          <p:cNvPr id="4" name="Picture 24" descr="http://videographix.net/wp-content/uploads/2014/02/Cycle-graphic-1-REDUCED-250x250.jpg">
            <a:hlinkClick r:id="rId3"/>
            <a:extLst>
              <a:ext uri="{FF2B5EF4-FFF2-40B4-BE49-F238E27FC236}">
                <a16:creationId xmlns:a16="http://schemas.microsoft.com/office/drawing/2014/main" id="{B2FB87F5-2AF6-47BC-B94B-3E8150989745}"/>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535720" y="2424097"/>
            <a:ext cx="2766040" cy="277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2" descr="baby-crying.png">
            <a:extLst>
              <a:ext uri="{FF2B5EF4-FFF2-40B4-BE49-F238E27FC236}">
                <a16:creationId xmlns:a16="http://schemas.microsoft.com/office/drawing/2014/main" id="{F76D6619-2066-4D9C-99AE-59F7CC83CEB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55140" y="2903267"/>
            <a:ext cx="172720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309C6CBD-734E-456B-84BF-F8A25A733A1A}"/>
              </a:ext>
            </a:extLst>
          </p:cNvPr>
          <p:cNvSpPr txBox="1"/>
          <p:nvPr/>
        </p:nvSpPr>
        <p:spPr>
          <a:xfrm>
            <a:off x="4190746" y="1090613"/>
            <a:ext cx="3455988" cy="1200150"/>
          </a:xfrm>
          <a:prstGeom prst="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a:spAutoFit/>
          </a:bodyPr>
          <a:lstStyle/>
          <a:p>
            <a:pPr marL="342900" indent="-342900">
              <a:buFont typeface="Arial"/>
              <a:buChar char="•"/>
              <a:defRPr/>
            </a:pPr>
            <a:r>
              <a:rPr lang="en-GB" sz="2300" dirty="0"/>
              <a:t>Baby distressed (e.g. hungry)</a:t>
            </a:r>
          </a:p>
          <a:p>
            <a:pPr marL="342900" indent="-342900">
              <a:buFont typeface="Arial"/>
              <a:buChar char="•"/>
              <a:defRPr/>
            </a:pPr>
            <a:r>
              <a:rPr lang="en-GB" sz="2300" dirty="0"/>
              <a:t>Cries</a:t>
            </a:r>
          </a:p>
        </p:txBody>
      </p:sp>
      <p:sp>
        <p:nvSpPr>
          <p:cNvPr id="8" name="TextBox 7">
            <a:extLst>
              <a:ext uri="{FF2B5EF4-FFF2-40B4-BE49-F238E27FC236}">
                <a16:creationId xmlns:a16="http://schemas.microsoft.com/office/drawing/2014/main" id="{90EA36A6-B626-493B-98A7-F5B64703DFA8}"/>
              </a:ext>
            </a:extLst>
          </p:cNvPr>
          <p:cNvSpPr txBox="1"/>
          <p:nvPr/>
        </p:nvSpPr>
        <p:spPr>
          <a:xfrm>
            <a:off x="7915308" y="4270083"/>
            <a:ext cx="3113476" cy="1154162"/>
          </a:xfrm>
          <a:prstGeom prst="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wrap="square">
            <a:spAutoFit/>
          </a:bodyPr>
          <a:lstStyle/>
          <a:p>
            <a:pPr marL="342900" indent="-342900">
              <a:buFont typeface="Arial"/>
              <a:buChar char="•"/>
              <a:defRPr/>
            </a:pPr>
            <a:r>
              <a:rPr lang="en-GB" sz="2300" dirty="0"/>
              <a:t>Baby receives little or no comfort</a:t>
            </a:r>
          </a:p>
          <a:p>
            <a:pPr marL="342900" indent="-342900">
              <a:buFont typeface="Arial"/>
              <a:buChar char="•"/>
              <a:defRPr/>
            </a:pPr>
            <a:r>
              <a:rPr lang="en-GB" sz="2300" dirty="0"/>
              <a:t>Needs not met</a:t>
            </a:r>
          </a:p>
        </p:txBody>
      </p:sp>
      <p:sp>
        <p:nvSpPr>
          <p:cNvPr id="10" name="TextBox 9">
            <a:extLst>
              <a:ext uri="{FF2B5EF4-FFF2-40B4-BE49-F238E27FC236}">
                <a16:creationId xmlns:a16="http://schemas.microsoft.com/office/drawing/2014/main" id="{C53D8597-3B24-4459-BEE6-4BB753A5B8BF}"/>
              </a:ext>
            </a:extLst>
          </p:cNvPr>
          <p:cNvSpPr txBox="1"/>
          <p:nvPr/>
        </p:nvSpPr>
        <p:spPr>
          <a:xfrm>
            <a:off x="910221" y="4179980"/>
            <a:ext cx="2836408" cy="1862048"/>
          </a:xfrm>
          <a:prstGeom prst="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wrap="square">
            <a:spAutoFit/>
          </a:bodyPr>
          <a:lstStyle/>
          <a:p>
            <a:pPr marL="342900" indent="-342900">
              <a:buFont typeface="Arial"/>
              <a:buChar char="•"/>
              <a:defRPr/>
            </a:pPr>
            <a:r>
              <a:rPr lang="en-GB" sz="2300" dirty="0"/>
              <a:t>Distress increases</a:t>
            </a:r>
          </a:p>
          <a:p>
            <a:pPr marL="342900" indent="-342900">
              <a:buFont typeface="Arial"/>
              <a:buChar char="•"/>
              <a:defRPr/>
            </a:pPr>
            <a:r>
              <a:rPr lang="en-GB" sz="2300" dirty="0"/>
              <a:t>Mistrust develops</a:t>
            </a:r>
          </a:p>
          <a:p>
            <a:pPr marL="342900" indent="-342900">
              <a:buFont typeface="Arial"/>
              <a:buChar char="•"/>
              <a:defRPr/>
            </a:pPr>
            <a:r>
              <a:rPr lang="en-GB" sz="2300" dirty="0"/>
              <a:t>Growing infant does not learn to regulate emotions</a:t>
            </a:r>
          </a:p>
        </p:txBody>
      </p:sp>
      <p:sp>
        <p:nvSpPr>
          <p:cNvPr id="11" name="Line 23">
            <a:extLst>
              <a:ext uri="{FF2B5EF4-FFF2-40B4-BE49-F238E27FC236}">
                <a16:creationId xmlns:a16="http://schemas.microsoft.com/office/drawing/2014/main" id="{1474A885-0720-4904-9052-9C4A727EE285}"/>
              </a:ext>
            </a:extLst>
          </p:cNvPr>
          <p:cNvSpPr>
            <a:spLocks noChangeShapeType="1"/>
          </p:cNvSpPr>
          <p:nvPr/>
        </p:nvSpPr>
        <p:spPr bwMode="auto">
          <a:xfrm flipH="1">
            <a:off x="4767009" y="5521066"/>
            <a:ext cx="23034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2" name="Line 22">
            <a:extLst>
              <a:ext uri="{FF2B5EF4-FFF2-40B4-BE49-F238E27FC236}">
                <a16:creationId xmlns:a16="http://schemas.microsoft.com/office/drawing/2014/main" id="{1D7880A4-A5E1-4750-A95C-A3C96483471F}"/>
              </a:ext>
            </a:extLst>
          </p:cNvPr>
          <p:cNvSpPr>
            <a:spLocks noChangeShapeType="1"/>
          </p:cNvSpPr>
          <p:nvPr/>
        </p:nvSpPr>
        <p:spPr bwMode="auto">
          <a:xfrm>
            <a:off x="7915941" y="1690688"/>
            <a:ext cx="1584325" cy="20161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3" name="Line 24">
            <a:extLst>
              <a:ext uri="{FF2B5EF4-FFF2-40B4-BE49-F238E27FC236}">
                <a16:creationId xmlns:a16="http://schemas.microsoft.com/office/drawing/2014/main" id="{5999C4AB-3677-4385-98EE-900F0DDDA3C6}"/>
              </a:ext>
            </a:extLst>
          </p:cNvPr>
          <p:cNvSpPr>
            <a:spLocks noChangeShapeType="1"/>
          </p:cNvSpPr>
          <p:nvPr/>
        </p:nvSpPr>
        <p:spPr bwMode="auto">
          <a:xfrm flipV="1">
            <a:off x="2328425" y="2424097"/>
            <a:ext cx="1293813" cy="13684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15229086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0E11-F888-458E-9642-2FB5BB684322}"/>
              </a:ext>
            </a:extLst>
          </p:cNvPr>
          <p:cNvSpPr>
            <a:spLocks noGrp="1"/>
          </p:cNvSpPr>
          <p:nvPr>
            <p:ph type="title"/>
          </p:nvPr>
        </p:nvSpPr>
        <p:spPr/>
        <p:txBody>
          <a:bodyPr/>
          <a:lstStyle/>
          <a:p>
            <a:br>
              <a:rPr lang="en-GB" altLang="en-US" b="1" dirty="0">
                <a:solidFill>
                  <a:srgbClr val="00B0F0"/>
                </a:solidFill>
              </a:rPr>
            </a:br>
            <a:r>
              <a:rPr lang="en-GB" altLang="en-US" b="1" dirty="0">
                <a:solidFill>
                  <a:srgbClr val="00B0F0"/>
                </a:solidFill>
              </a:rPr>
              <a:t>Insecure Attachment</a:t>
            </a:r>
            <a:endParaRPr lang="en-GB" b="1" dirty="0">
              <a:solidFill>
                <a:srgbClr val="00B0F0"/>
              </a:solidFill>
            </a:endParaRPr>
          </a:p>
        </p:txBody>
      </p:sp>
      <p:sp>
        <p:nvSpPr>
          <p:cNvPr id="3" name="Content Placeholder 2">
            <a:extLst>
              <a:ext uri="{FF2B5EF4-FFF2-40B4-BE49-F238E27FC236}">
                <a16:creationId xmlns:a16="http://schemas.microsoft.com/office/drawing/2014/main" id="{CC919CB2-1F6C-4059-B40F-B617BB182A9C}"/>
              </a:ext>
            </a:extLst>
          </p:cNvPr>
          <p:cNvSpPr>
            <a:spLocks noGrp="1"/>
          </p:cNvSpPr>
          <p:nvPr>
            <p:ph idx="1"/>
          </p:nvPr>
        </p:nvSpPr>
        <p:spPr/>
        <p:txBody>
          <a:bodyPr>
            <a:normAutofit lnSpcReduction="10000"/>
          </a:bodyPr>
          <a:lstStyle/>
          <a:p>
            <a:pPr eaLnBrk="1" hangingPunct="1"/>
            <a:r>
              <a:rPr lang="en-GB" altLang="en-US" dirty="0"/>
              <a:t>Children in foster care may not have had their needs met as babies. </a:t>
            </a:r>
          </a:p>
          <a:p>
            <a:pPr eaLnBrk="1" hangingPunct="1"/>
            <a:r>
              <a:rPr lang="en-GB" altLang="en-US" dirty="0"/>
              <a:t>Many children in foster care may have had one or more moves at key stages of attachment development. </a:t>
            </a:r>
          </a:p>
          <a:p>
            <a:pPr eaLnBrk="1" hangingPunct="1"/>
            <a:r>
              <a:rPr lang="en-GB" altLang="en-US" dirty="0"/>
              <a:t>Lack of secure attachment may affect a child’s arousal levels and behaviour at times of stress and anxiety. </a:t>
            </a:r>
          </a:p>
          <a:p>
            <a:pPr eaLnBrk="1" hangingPunct="1"/>
            <a:r>
              <a:rPr lang="en-GB" altLang="en-US" dirty="0"/>
              <a:t>Children with different responses are not ‘naughty’, they have just learned different ways of getting their needs met. </a:t>
            </a:r>
          </a:p>
          <a:p>
            <a:pPr eaLnBrk="1" hangingPunct="1"/>
            <a:r>
              <a:rPr lang="en-GB" altLang="en-US" dirty="0"/>
              <a:t>Children develop alternative behaviours to communicate their feelings and needs</a:t>
            </a:r>
          </a:p>
          <a:p>
            <a:pPr marL="0" indent="0">
              <a:buNone/>
            </a:pPr>
            <a:endParaRPr lang="en-GB" dirty="0"/>
          </a:p>
        </p:txBody>
      </p:sp>
    </p:spTree>
    <p:extLst>
      <p:ext uri="{BB962C8B-B14F-4D97-AF65-F5344CB8AC3E}">
        <p14:creationId xmlns:p14="http://schemas.microsoft.com/office/powerpoint/2010/main" val="3419419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087F6-1A4D-46B6-A4D3-35D55A54CB1C}"/>
              </a:ext>
            </a:extLst>
          </p:cNvPr>
          <p:cNvSpPr>
            <a:spLocks noGrp="1"/>
          </p:cNvSpPr>
          <p:nvPr>
            <p:ph type="title"/>
          </p:nvPr>
        </p:nvSpPr>
        <p:spPr>
          <a:xfrm>
            <a:off x="2553418" y="365125"/>
            <a:ext cx="8800381" cy="1325563"/>
          </a:xfrm>
        </p:spPr>
        <p:txBody>
          <a:bodyPr anchor="ctr">
            <a:normAutofit/>
          </a:bodyPr>
          <a:lstStyle/>
          <a:p>
            <a:r>
              <a:rPr lang="en-GB" altLang="en-US" sz="2800" b="1" dirty="0">
                <a:solidFill>
                  <a:srgbClr val="00B0F0"/>
                </a:solidFill>
              </a:rPr>
              <a:t>When things do not go well in the relationship, the infant develops an inner representation…</a:t>
            </a:r>
            <a:endParaRPr lang="en-GB" sz="2800" b="1" dirty="0">
              <a:solidFill>
                <a:srgbClr val="00B0F0"/>
              </a:solidFill>
            </a:endParaRPr>
          </a:p>
        </p:txBody>
      </p:sp>
      <p:pic>
        <p:nvPicPr>
          <p:cNvPr id="4" name="Picture 4" descr="Therapist for Emotional Abuse, Therapy for Emotional Abuse">
            <a:extLst>
              <a:ext uri="{FF2B5EF4-FFF2-40B4-BE49-F238E27FC236}">
                <a16:creationId xmlns:a16="http://schemas.microsoft.com/office/drawing/2014/main" id="{13C9D52B-18BD-4921-9CE5-E6A7BF22A4EF}"/>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20514" r="-1" b="-1"/>
          <a:stretch/>
        </p:blipFill>
        <p:spPr bwMode="auto">
          <a:xfrm>
            <a:off x="838200" y="1825625"/>
            <a:ext cx="5181600" cy="43513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Content Placeholder 3">
            <a:extLst>
              <a:ext uri="{FF2B5EF4-FFF2-40B4-BE49-F238E27FC236}">
                <a16:creationId xmlns:a16="http://schemas.microsoft.com/office/drawing/2014/main" id="{5CAEAF71-7FC2-4521-B5FA-5F3723FD7426}"/>
              </a:ext>
            </a:extLst>
          </p:cNvPr>
          <p:cNvSpPr>
            <a:spLocks noGrp="1"/>
          </p:cNvSpPr>
          <p:nvPr>
            <p:ph sz="half" idx="2"/>
          </p:nvPr>
        </p:nvSpPr>
        <p:spPr>
          <a:xfrm>
            <a:off x="6172200" y="1825625"/>
            <a:ext cx="5181600" cy="4351338"/>
          </a:xfrm>
        </p:spPr>
        <p:txBody>
          <a:bodyPr/>
          <a:lstStyle/>
          <a:p>
            <a:pPr marL="342900" indent="-342900" fontAlgn="auto">
              <a:lnSpc>
                <a:spcPct val="90000"/>
              </a:lnSpc>
              <a:spcBef>
                <a:spcPct val="20000"/>
              </a:spcBef>
              <a:spcAft>
                <a:spcPts val="0"/>
              </a:spcAft>
              <a:buFont typeface="Arial" pitchFamily="34" charset="0"/>
              <a:buChar char="•"/>
              <a:defRPr/>
            </a:pPr>
            <a:r>
              <a:rPr lang="en-GB" sz="2800" b="1" i="1" dirty="0">
                <a:solidFill>
                  <a:srgbClr val="000000"/>
                </a:solidFill>
                <a:latin typeface="+mn-lt"/>
              </a:rPr>
              <a:t>of himself </a:t>
            </a:r>
            <a:r>
              <a:rPr lang="en-GB" sz="2800" dirty="0">
                <a:solidFill>
                  <a:srgbClr val="000000"/>
                </a:solidFill>
                <a:latin typeface="+mn-lt"/>
              </a:rPr>
              <a:t>as unlovable and incompetent</a:t>
            </a:r>
          </a:p>
          <a:p>
            <a:pPr marL="342900" indent="-342900" fontAlgn="auto">
              <a:lnSpc>
                <a:spcPct val="90000"/>
              </a:lnSpc>
              <a:spcBef>
                <a:spcPct val="20000"/>
              </a:spcBef>
              <a:spcAft>
                <a:spcPts val="0"/>
              </a:spcAft>
              <a:buFont typeface="Arial" pitchFamily="34" charset="0"/>
              <a:buChar char="•"/>
              <a:defRPr/>
            </a:pPr>
            <a:endParaRPr lang="en-GB" sz="2800" i="1" dirty="0">
              <a:solidFill>
                <a:srgbClr val="000000"/>
              </a:solidFill>
              <a:latin typeface="+mn-lt"/>
            </a:endParaRPr>
          </a:p>
          <a:p>
            <a:pPr marL="342900" indent="-342900" fontAlgn="auto">
              <a:lnSpc>
                <a:spcPct val="90000"/>
              </a:lnSpc>
              <a:spcBef>
                <a:spcPct val="20000"/>
              </a:spcBef>
              <a:spcAft>
                <a:spcPts val="0"/>
              </a:spcAft>
              <a:buFont typeface="Arial" pitchFamily="34" charset="0"/>
              <a:buChar char="•"/>
              <a:defRPr/>
            </a:pPr>
            <a:r>
              <a:rPr lang="en-GB" sz="2800" b="1" i="1" dirty="0">
                <a:solidFill>
                  <a:srgbClr val="000000"/>
                </a:solidFill>
                <a:latin typeface="+mn-lt"/>
              </a:rPr>
              <a:t>of others </a:t>
            </a:r>
            <a:r>
              <a:rPr lang="en-GB" sz="2800" dirty="0">
                <a:solidFill>
                  <a:srgbClr val="000000"/>
                </a:solidFill>
                <a:latin typeface="+mn-lt"/>
              </a:rPr>
              <a:t>as uncaring and untrustworthy</a:t>
            </a:r>
          </a:p>
          <a:p>
            <a:pPr marL="342900" indent="-342900" fontAlgn="auto">
              <a:lnSpc>
                <a:spcPct val="90000"/>
              </a:lnSpc>
              <a:spcBef>
                <a:spcPct val="20000"/>
              </a:spcBef>
              <a:spcAft>
                <a:spcPts val="0"/>
              </a:spcAft>
              <a:buFont typeface="Arial" pitchFamily="34" charset="0"/>
              <a:buChar char="•"/>
              <a:defRPr/>
            </a:pPr>
            <a:endParaRPr lang="en-GB" sz="2800" i="1" dirty="0">
              <a:solidFill>
                <a:srgbClr val="000000"/>
              </a:solidFill>
              <a:latin typeface="+mn-lt"/>
            </a:endParaRPr>
          </a:p>
          <a:p>
            <a:pPr marL="342900" indent="-342900" fontAlgn="auto">
              <a:lnSpc>
                <a:spcPct val="90000"/>
              </a:lnSpc>
              <a:spcBef>
                <a:spcPct val="20000"/>
              </a:spcBef>
              <a:spcAft>
                <a:spcPts val="0"/>
              </a:spcAft>
              <a:buFont typeface="Arial" pitchFamily="34" charset="0"/>
              <a:buChar char="•"/>
              <a:defRPr/>
            </a:pPr>
            <a:r>
              <a:rPr lang="en-GB" sz="2800" b="1" i="1" dirty="0">
                <a:solidFill>
                  <a:srgbClr val="000000"/>
                </a:solidFill>
                <a:latin typeface="+mn-lt"/>
              </a:rPr>
              <a:t>of the world </a:t>
            </a:r>
            <a:r>
              <a:rPr lang="en-GB" sz="2800" dirty="0">
                <a:solidFill>
                  <a:srgbClr val="000000"/>
                </a:solidFill>
                <a:latin typeface="+mn-lt"/>
              </a:rPr>
              <a:t>as unsafe and full of threat</a:t>
            </a:r>
          </a:p>
          <a:p>
            <a:endParaRPr lang="en-US" dirty="0"/>
          </a:p>
        </p:txBody>
      </p:sp>
    </p:spTree>
    <p:extLst>
      <p:ext uri="{BB962C8B-B14F-4D97-AF65-F5344CB8AC3E}">
        <p14:creationId xmlns:p14="http://schemas.microsoft.com/office/powerpoint/2010/main" val="4246064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3362-C297-40AE-A89A-FDFD3742ECF9}"/>
              </a:ext>
            </a:extLst>
          </p:cNvPr>
          <p:cNvSpPr>
            <a:spLocks noGrp="1"/>
          </p:cNvSpPr>
          <p:nvPr>
            <p:ph type="title"/>
          </p:nvPr>
        </p:nvSpPr>
        <p:spPr/>
        <p:txBody>
          <a:bodyPr/>
          <a:lstStyle/>
          <a:p>
            <a:r>
              <a:rPr lang="en-GB" altLang="en-US" b="1" dirty="0">
                <a:solidFill>
                  <a:srgbClr val="00B0F0"/>
                </a:solidFill>
              </a:rPr>
              <a:t>Early Development: When things go wrong</a:t>
            </a:r>
            <a:endParaRPr lang="en-GB" b="1" dirty="0">
              <a:solidFill>
                <a:srgbClr val="00B0F0"/>
              </a:solidFill>
            </a:endParaRPr>
          </a:p>
        </p:txBody>
      </p:sp>
      <p:sp>
        <p:nvSpPr>
          <p:cNvPr id="3" name="Content Placeholder 2">
            <a:extLst>
              <a:ext uri="{FF2B5EF4-FFF2-40B4-BE49-F238E27FC236}">
                <a16:creationId xmlns:a16="http://schemas.microsoft.com/office/drawing/2014/main" id="{758C864C-048D-4A8B-8014-D0CD5F77E54B}"/>
              </a:ext>
            </a:extLst>
          </p:cNvPr>
          <p:cNvSpPr>
            <a:spLocks noGrp="1"/>
          </p:cNvSpPr>
          <p:nvPr>
            <p:ph idx="1"/>
          </p:nvPr>
        </p:nvSpPr>
        <p:spPr/>
        <p:txBody>
          <a:bodyPr/>
          <a:lstStyle/>
          <a:p>
            <a:pPr>
              <a:defRPr/>
            </a:pPr>
            <a:r>
              <a:rPr lang="en-GB" dirty="0"/>
              <a:t>Brain development in infancy lays foundation for future development</a:t>
            </a:r>
          </a:p>
          <a:p>
            <a:pPr>
              <a:defRPr/>
            </a:pPr>
            <a:r>
              <a:rPr lang="en-GB" dirty="0"/>
              <a:t>Neural pathways formed, experience teaches brain what to expect and how to respond</a:t>
            </a:r>
          </a:p>
          <a:p>
            <a:pPr>
              <a:defRPr/>
            </a:pPr>
            <a:r>
              <a:rPr lang="en-GB" dirty="0"/>
              <a:t>When trauma occurs responses to trauma over-develop (stress responses) and other adaptive behaviour pathways develop (coping strategies )</a:t>
            </a:r>
          </a:p>
          <a:p>
            <a:pPr>
              <a:defRPr/>
            </a:pPr>
            <a:r>
              <a:rPr lang="en-GB" dirty="0"/>
              <a:t>Impact can be devastating but there are windows of opportunity owing to plasticity of the brain</a:t>
            </a:r>
          </a:p>
          <a:p>
            <a:pPr marL="0" indent="0">
              <a:buFontTx/>
              <a:buNone/>
              <a:defRPr/>
            </a:pPr>
            <a:endParaRPr lang="en-GB" dirty="0"/>
          </a:p>
          <a:p>
            <a:pPr marL="0" indent="0">
              <a:buNone/>
            </a:pPr>
            <a:endParaRPr lang="en-GB" dirty="0"/>
          </a:p>
        </p:txBody>
      </p:sp>
    </p:spTree>
    <p:extLst>
      <p:ext uri="{BB962C8B-B14F-4D97-AF65-F5344CB8AC3E}">
        <p14:creationId xmlns:p14="http://schemas.microsoft.com/office/powerpoint/2010/main" val="4416455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8D105-DF08-4F94-98AD-31E5CBE7BA85}"/>
              </a:ext>
            </a:extLst>
          </p:cNvPr>
          <p:cNvSpPr>
            <a:spLocks noGrp="1"/>
          </p:cNvSpPr>
          <p:nvPr>
            <p:ph type="title"/>
          </p:nvPr>
        </p:nvSpPr>
        <p:spPr>
          <a:xfrm>
            <a:off x="2621511" y="-247717"/>
            <a:ext cx="8800381" cy="1325563"/>
          </a:xfrm>
        </p:spPr>
        <p:txBody>
          <a:bodyPr anchor="ctr">
            <a:normAutofit/>
          </a:bodyPr>
          <a:lstStyle/>
          <a:p>
            <a:r>
              <a:rPr lang="en-GB" altLang="en-US" b="1" dirty="0">
                <a:solidFill>
                  <a:srgbClr val="00B0F0"/>
                </a:solidFill>
              </a:rPr>
              <a:t>Dense network of neurons</a:t>
            </a:r>
            <a:endParaRPr lang="en-GB" b="1" dirty="0">
              <a:solidFill>
                <a:srgbClr val="00B0F0"/>
              </a:solidFill>
            </a:endParaRPr>
          </a:p>
        </p:txBody>
      </p:sp>
      <p:pic>
        <p:nvPicPr>
          <p:cNvPr id="4" name="Content Placeholder 3">
            <a:extLst>
              <a:ext uri="{FF2B5EF4-FFF2-40B4-BE49-F238E27FC236}">
                <a16:creationId xmlns:a16="http://schemas.microsoft.com/office/drawing/2014/main" id="{59BE404D-FE5C-48C0-99FE-323E82E38E3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809689" y="831593"/>
            <a:ext cx="10572622" cy="602640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51760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9C740-CCB9-4F55-B2A0-7D4B7C4F42BF}"/>
              </a:ext>
            </a:extLst>
          </p:cNvPr>
          <p:cNvSpPr>
            <a:spLocks noGrp="1"/>
          </p:cNvSpPr>
          <p:nvPr>
            <p:ph type="title"/>
          </p:nvPr>
        </p:nvSpPr>
        <p:spPr>
          <a:xfrm>
            <a:off x="2708405" y="-237989"/>
            <a:ext cx="8800381" cy="1325563"/>
          </a:xfrm>
        </p:spPr>
        <p:txBody>
          <a:bodyPr/>
          <a:lstStyle/>
          <a:p>
            <a:r>
              <a:rPr lang="en-GB" altLang="en-US" b="1" dirty="0">
                <a:solidFill>
                  <a:srgbClr val="00B0F0"/>
                </a:solidFill>
              </a:rPr>
              <a:t>Sparser network of neurons</a:t>
            </a:r>
            <a:endParaRPr lang="en-GB" b="1" dirty="0">
              <a:solidFill>
                <a:srgbClr val="00B0F0"/>
              </a:solidFill>
            </a:endParaRPr>
          </a:p>
        </p:txBody>
      </p:sp>
      <p:pic>
        <p:nvPicPr>
          <p:cNvPr id="4" name="Content Placeholder 3">
            <a:extLst>
              <a:ext uri="{FF2B5EF4-FFF2-40B4-BE49-F238E27FC236}">
                <a16:creationId xmlns:a16="http://schemas.microsoft.com/office/drawing/2014/main" id="{900CDC19-DC35-4CE8-A882-25F9BFC2384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36698" y="963038"/>
            <a:ext cx="9918603" cy="5777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13769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BB9E6-287C-4F2F-AAA4-D85356DCFB00}"/>
              </a:ext>
            </a:extLst>
          </p:cNvPr>
          <p:cNvSpPr>
            <a:spLocks noGrp="1"/>
          </p:cNvSpPr>
          <p:nvPr>
            <p:ph type="title"/>
          </p:nvPr>
        </p:nvSpPr>
        <p:spPr/>
        <p:txBody>
          <a:bodyPr/>
          <a:lstStyle/>
          <a:p>
            <a:r>
              <a:rPr lang="en-GB" altLang="en-US" dirty="0"/>
              <a:t>Neuroplasticity – How do we learn and re-learn?</a:t>
            </a:r>
            <a:endParaRPr lang="en-GB" dirty="0"/>
          </a:p>
        </p:txBody>
      </p:sp>
      <p:sp>
        <p:nvSpPr>
          <p:cNvPr id="3" name="Content Placeholder 2">
            <a:extLst>
              <a:ext uri="{FF2B5EF4-FFF2-40B4-BE49-F238E27FC236}">
                <a16:creationId xmlns:a16="http://schemas.microsoft.com/office/drawing/2014/main" id="{2EDD9861-F0F5-41D4-937F-FFF26A233BB8}"/>
              </a:ext>
            </a:extLst>
          </p:cNvPr>
          <p:cNvSpPr>
            <a:spLocks noGrp="1"/>
          </p:cNvSpPr>
          <p:nvPr>
            <p:ph idx="1"/>
          </p:nvPr>
        </p:nvSpPr>
        <p:spPr/>
        <p:txBody>
          <a:bodyPr/>
          <a:lstStyle/>
          <a:p>
            <a:pPr marL="0" indent="0">
              <a:buNone/>
            </a:pPr>
            <a:r>
              <a:rPr lang="en-GB" altLang="en-US" sz="2800" dirty="0"/>
              <a:t>Rewiring our brain and consequent behaviours</a:t>
            </a:r>
          </a:p>
          <a:p>
            <a:pPr marL="0" indent="0">
              <a:buNone/>
            </a:pPr>
            <a:endParaRPr lang="en-GB" dirty="0"/>
          </a:p>
        </p:txBody>
      </p:sp>
      <p:pic>
        <p:nvPicPr>
          <p:cNvPr id="4" name="Online Media 1" title="Neuroplasticity">
            <a:hlinkClick r:id="" action="ppaction://media"/>
            <a:extLst>
              <a:ext uri="{FF2B5EF4-FFF2-40B4-BE49-F238E27FC236}">
                <a16:creationId xmlns:a16="http://schemas.microsoft.com/office/drawing/2014/main" id="{34228C49-9DB9-4BC7-9E6B-37C3A294A389}"/>
              </a:ext>
            </a:extLst>
          </p:cNvPr>
          <p:cNvPicPr>
            <a:picLocks noRot="1" noChangeAspect="1"/>
          </p:cNvPicPr>
          <p:nvPr>
            <a:videoFile r:link="rId1"/>
          </p:nvPr>
        </p:nvPicPr>
        <p:blipFill>
          <a:blip r:embed="rId4"/>
          <a:stretch>
            <a:fillRect/>
          </a:stretch>
        </p:blipFill>
        <p:spPr>
          <a:xfrm>
            <a:off x="2145838" y="2505075"/>
            <a:ext cx="7056437" cy="3987800"/>
          </a:xfrm>
          <a:prstGeom prst="rect">
            <a:avLst/>
          </a:prstGeom>
        </p:spPr>
      </p:pic>
    </p:spTree>
    <p:extLst>
      <p:ext uri="{BB962C8B-B14F-4D97-AF65-F5344CB8AC3E}">
        <p14:creationId xmlns:p14="http://schemas.microsoft.com/office/powerpoint/2010/main" val="364693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213DC-7332-4198-837D-EA30E672AF82}"/>
              </a:ext>
            </a:extLst>
          </p:cNvPr>
          <p:cNvSpPr>
            <a:spLocks noGrp="1"/>
          </p:cNvSpPr>
          <p:nvPr>
            <p:ph type="title"/>
          </p:nvPr>
        </p:nvSpPr>
        <p:spPr/>
        <p:txBody>
          <a:bodyPr/>
          <a:lstStyle/>
          <a:p>
            <a:r>
              <a:rPr lang="en-GB" altLang="en-US" b="1" dirty="0">
                <a:solidFill>
                  <a:srgbClr val="00B0F0"/>
                </a:solidFill>
              </a:rPr>
              <a:t>All Behaviour is Communication</a:t>
            </a:r>
            <a:endParaRPr lang="en-GB" b="1" dirty="0">
              <a:solidFill>
                <a:srgbClr val="00B0F0"/>
              </a:solidFill>
            </a:endParaRPr>
          </a:p>
        </p:txBody>
      </p:sp>
      <p:sp>
        <p:nvSpPr>
          <p:cNvPr id="3" name="Content Placeholder 2">
            <a:extLst>
              <a:ext uri="{FF2B5EF4-FFF2-40B4-BE49-F238E27FC236}">
                <a16:creationId xmlns:a16="http://schemas.microsoft.com/office/drawing/2014/main" id="{CA8B031C-CF40-4A70-BF96-8F5F46854629}"/>
              </a:ext>
            </a:extLst>
          </p:cNvPr>
          <p:cNvSpPr>
            <a:spLocks noGrp="1"/>
          </p:cNvSpPr>
          <p:nvPr>
            <p:ph idx="1"/>
          </p:nvPr>
        </p:nvSpPr>
        <p:spPr/>
        <p:txBody>
          <a:bodyPr>
            <a:normAutofit fontScale="92500" lnSpcReduction="20000"/>
          </a:bodyPr>
          <a:lstStyle/>
          <a:p>
            <a:pPr>
              <a:lnSpc>
                <a:spcPct val="90000"/>
              </a:lnSpc>
              <a:buFont typeface="Arial" charset="0"/>
              <a:buChar char="•"/>
              <a:defRPr/>
            </a:pPr>
            <a:r>
              <a:rPr lang="en-GB" dirty="0"/>
              <a:t>If a child has little or no experience of an adult being responsive to support and meet their needs, the child may then find it difficult to do this independently. </a:t>
            </a:r>
          </a:p>
          <a:p>
            <a:pPr>
              <a:lnSpc>
                <a:spcPct val="90000"/>
              </a:lnSpc>
              <a:buFont typeface="Arial" charset="0"/>
              <a:buChar char="•"/>
              <a:defRPr/>
            </a:pPr>
            <a:endParaRPr lang="en-GB" dirty="0"/>
          </a:p>
          <a:p>
            <a:pPr>
              <a:lnSpc>
                <a:spcPct val="90000"/>
              </a:lnSpc>
              <a:buFont typeface="Arial" charset="0"/>
              <a:buChar char="•"/>
              <a:defRPr/>
            </a:pPr>
            <a:r>
              <a:rPr lang="en-GB" dirty="0" err="1"/>
              <a:t>Eg.</a:t>
            </a:r>
            <a:r>
              <a:rPr lang="en-GB" dirty="0"/>
              <a:t> Without support regulating emotions when they are young, a child may find it difficult to regulate their own emotions.</a:t>
            </a:r>
          </a:p>
          <a:p>
            <a:pPr marL="0" indent="0">
              <a:lnSpc>
                <a:spcPct val="90000"/>
              </a:lnSpc>
              <a:buFontTx/>
              <a:buNone/>
              <a:defRPr/>
            </a:pPr>
            <a:endParaRPr lang="en-GB" dirty="0"/>
          </a:p>
          <a:p>
            <a:pPr marL="0" indent="0">
              <a:lnSpc>
                <a:spcPct val="90000"/>
              </a:lnSpc>
              <a:buFontTx/>
              <a:buNone/>
              <a:defRPr/>
            </a:pPr>
            <a:r>
              <a:rPr lang="en-GB" dirty="0"/>
              <a:t>If we see behaviour through the lens of attachment we can start to understand and support it better.</a:t>
            </a:r>
          </a:p>
          <a:p>
            <a:pPr marL="0" indent="0">
              <a:lnSpc>
                <a:spcPct val="90000"/>
              </a:lnSpc>
              <a:buFontTx/>
              <a:buNone/>
              <a:defRPr/>
            </a:pPr>
            <a:endParaRPr lang="en-GB" dirty="0"/>
          </a:p>
          <a:p>
            <a:pPr marL="0" indent="0">
              <a:lnSpc>
                <a:spcPct val="90000"/>
              </a:lnSpc>
              <a:buFontTx/>
              <a:buNone/>
              <a:defRPr/>
            </a:pPr>
            <a:r>
              <a:rPr lang="en-GB" dirty="0"/>
              <a:t>We can model and support new emotional expression or behavioural responses but this takes time, patience, understanding and repetition.</a:t>
            </a:r>
          </a:p>
          <a:p>
            <a:pPr marL="0" indent="0">
              <a:buNone/>
            </a:pPr>
            <a:endParaRPr lang="en-GB" dirty="0"/>
          </a:p>
        </p:txBody>
      </p:sp>
    </p:spTree>
    <p:extLst>
      <p:ext uri="{BB962C8B-B14F-4D97-AF65-F5344CB8AC3E}">
        <p14:creationId xmlns:p14="http://schemas.microsoft.com/office/powerpoint/2010/main" val="15905609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09108-7947-4786-8953-64356D18EAC7}"/>
              </a:ext>
            </a:extLst>
          </p:cNvPr>
          <p:cNvSpPr>
            <a:spLocks noGrp="1"/>
          </p:cNvSpPr>
          <p:nvPr>
            <p:ph type="title"/>
          </p:nvPr>
        </p:nvSpPr>
        <p:spPr>
          <a:xfrm>
            <a:off x="2230016" y="365125"/>
            <a:ext cx="9890449" cy="1325563"/>
          </a:xfrm>
        </p:spPr>
        <p:txBody>
          <a:bodyPr>
            <a:normAutofit fontScale="90000"/>
          </a:bodyPr>
          <a:lstStyle/>
          <a:p>
            <a:r>
              <a:rPr lang="en-GB" altLang="en-US" dirty="0">
                <a:solidFill>
                  <a:srgbClr val="00B0F0"/>
                </a:solidFill>
              </a:rPr>
              <a:t>Insecure attachment behaviours you might see in school: Routines, Cooperation, Attention and Organisation</a:t>
            </a:r>
            <a:endParaRPr lang="en-GB" dirty="0">
              <a:solidFill>
                <a:srgbClr val="00B0F0"/>
              </a:solidFill>
            </a:endParaRPr>
          </a:p>
        </p:txBody>
      </p:sp>
      <p:sp>
        <p:nvSpPr>
          <p:cNvPr id="3" name="Content Placeholder 2">
            <a:extLst>
              <a:ext uri="{FF2B5EF4-FFF2-40B4-BE49-F238E27FC236}">
                <a16:creationId xmlns:a16="http://schemas.microsoft.com/office/drawing/2014/main" id="{0528BFC9-E000-452D-9C78-5F9DFDABBA38}"/>
              </a:ext>
            </a:extLst>
          </p:cNvPr>
          <p:cNvSpPr>
            <a:spLocks noGrp="1"/>
          </p:cNvSpPr>
          <p:nvPr>
            <p:ph idx="1"/>
          </p:nvPr>
        </p:nvSpPr>
        <p:spPr/>
        <p:txBody>
          <a:bodyPr>
            <a:normAutofit lnSpcReduction="10000"/>
          </a:bodyPr>
          <a:lstStyle/>
          <a:p>
            <a:r>
              <a:rPr lang="en-GB" altLang="en-US" dirty="0"/>
              <a:t>Difficulties coping with changes in routine and transitions</a:t>
            </a:r>
          </a:p>
          <a:p>
            <a:r>
              <a:rPr lang="en-GB" altLang="en-US" dirty="0"/>
              <a:t>May struggle when waiting for long time (feel abandoned)</a:t>
            </a:r>
          </a:p>
          <a:p>
            <a:r>
              <a:rPr lang="en-GB" altLang="en-US" dirty="0"/>
              <a:t>Don’t respond consistently to rewards and sanctions</a:t>
            </a:r>
          </a:p>
          <a:p>
            <a:r>
              <a:rPr lang="en-GB" altLang="en-US" dirty="0"/>
              <a:t>Controlling behaviours e.g. want their own rules in a game so they win or want attention from adult, lying, manipulation</a:t>
            </a:r>
          </a:p>
          <a:p>
            <a:r>
              <a:rPr lang="en-GB" altLang="en-US" dirty="0"/>
              <a:t>May tune out of what is going on around them and show poor attention/concentration</a:t>
            </a:r>
          </a:p>
          <a:p>
            <a:r>
              <a:rPr lang="en-GB" altLang="en-US" dirty="0"/>
              <a:t>Organisational difficulties</a:t>
            </a:r>
          </a:p>
          <a:p>
            <a:r>
              <a:rPr lang="en-GB" altLang="en-US" dirty="0"/>
              <a:t>Over-reliance on adult interaction/support or unable to ask for adult support</a:t>
            </a:r>
          </a:p>
        </p:txBody>
      </p:sp>
    </p:spTree>
    <p:extLst>
      <p:ext uri="{BB962C8B-B14F-4D97-AF65-F5344CB8AC3E}">
        <p14:creationId xmlns:p14="http://schemas.microsoft.com/office/powerpoint/2010/main" val="18327534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CF4A9-AEF0-4DF0-8B34-1569B15A0E00}"/>
              </a:ext>
            </a:extLst>
          </p:cNvPr>
          <p:cNvSpPr>
            <a:spLocks noGrp="1"/>
          </p:cNvSpPr>
          <p:nvPr>
            <p:ph type="title"/>
          </p:nvPr>
        </p:nvSpPr>
        <p:spPr/>
        <p:txBody>
          <a:bodyPr>
            <a:normAutofit fontScale="90000"/>
          </a:bodyPr>
          <a:lstStyle/>
          <a:p>
            <a:r>
              <a:rPr lang="en-GB" altLang="en-US" dirty="0">
                <a:solidFill>
                  <a:srgbClr val="00B0F0"/>
                </a:solidFill>
              </a:rPr>
              <a:t>Insecure attachment behaviours you might see in school: Play and Relationships</a:t>
            </a:r>
            <a:endParaRPr lang="en-GB" dirty="0">
              <a:solidFill>
                <a:srgbClr val="00B0F0"/>
              </a:solidFill>
            </a:endParaRPr>
          </a:p>
        </p:txBody>
      </p:sp>
      <p:sp>
        <p:nvSpPr>
          <p:cNvPr id="3" name="Content Placeholder 2">
            <a:extLst>
              <a:ext uri="{FF2B5EF4-FFF2-40B4-BE49-F238E27FC236}">
                <a16:creationId xmlns:a16="http://schemas.microsoft.com/office/drawing/2014/main" id="{ED6BD9C5-05E5-465F-819A-33C163CA9DDA}"/>
              </a:ext>
            </a:extLst>
          </p:cNvPr>
          <p:cNvSpPr>
            <a:spLocks noGrp="1"/>
          </p:cNvSpPr>
          <p:nvPr>
            <p:ph idx="1"/>
          </p:nvPr>
        </p:nvSpPr>
        <p:spPr/>
        <p:txBody>
          <a:bodyPr>
            <a:normAutofit lnSpcReduction="10000"/>
          </a:bodyPr>
          <a:lstStyle/>
          <a:p>
            <a:r>
              <a:rPr lang="en-GB" altLang="en-US" dirty="0"/>
              <a:t>May prefer playing with adults or use their possessions to gain children’s attention in play</a:t>
            </a:r>
          </a:p>
          <a:p>
            <a:r>
              <a:rPr lang="en-GB" altLang="en-US" dirty="0"/>
              <a:t>Difficulty sharing and may become upset when losing/ blame others for their failure/mistakes</a:t>
            </a:r>
          </a:p>
          <a:p>
            <a:r>
              <a:rPr lang="en-GB" altLang="en-US" dirty="0"/>
              <a:t>May seek to provoke strong reactions in others through behaviour or make attention seeking noises</a:t>
            </a:r>
          </a:p>
          <a:p>
            <a:r>
              <a:rPr lang="en-GB" altLang="en-US" dirty="0"/>
              <a:t>May use physical closeness to show emotions e.g. increase distance to reject or seek excessive closeness when anticipating separation</a:t>
            </a:r>
          </a:p>
          <a:p>
            <a:r>
              <a:rPr lang="en-GB" altLang="en-US" dirty="0"/>
              <a:t>Difficulties with impulse control</a:t>
            </a:r>
          </a:p>
          <a:p>
            <a:pPr marL="0" indent="0">
              <a:buNone/>
            </a:pPr>
            <a:endParaRPr lang="en-GB" dirty="0"/>
          </a:p>
        </p:txBody>
      </p:sp>
    </p:spTree>
    <p:extLst>
      <p:ext uri="{BB962C8B-B14F-4D97-AF65-F5344CB8AC3E}">
        <p14:creationId xmlns:p14="http://schemas.microsoft.com/office/powerpoint/2010/main" val="2472872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7F686-D5DC-4862-98B7-4E6A74163EE5}"/>
              </a:ext>
            </a:extLst>
          </p:cNvPr>
          <p:cNvSpPr>
            <a:spLocks noGrp="1"/>
          </p:cNvSpPr>
          <p:nvPr>
            <p:ph type="title"/>
          </p:nvPr>
        </p:nvSpPr>
        <p:spPr/>
        <p:txBody>
          <a:bodyPr>
            <a:normAutofit fontScale="90000"/>
          </a:bodyPr>
          <a:lstStyle/>
          <a:p>
            <a:r>
              <a:rPr lang="en-GB" altLang="en-US" dirty="0">
                <a:solidFill>
                  <a:srgbClr val="00B0F0"/>
                </a:solidFill>
              </a:rPr>
              <a:t>Insecure attachment behaviours you might see in school: Emotional Understanding and Expression</a:t>
            </a:r>
            <a:endParaRPr lang="en-GB" dirty="0">
              <a:solidFill>
                <a:srgbClr val="00B0F0"/>
              </a:solidFill>
            </a:endParaRPr>
          </a:p>
        </p:txBody>
      </p:sp>
      <p:sp>
        <p:nvSpPr>
          <p:cNvPr id="3" name="Content Placeholder 2">
            <a:extLst>
              <a:ext uri="{FF2B5EF4-FFF2-40B4-BE49-F238E27FC236}">
                <a16:creationId xmlns:a16="http://schemas.microsoft.com/office/drawing/2014/main" id="{CEDD6F34-B2BC-4F3C-9750-D78ECB3D5E36}"/>
              </a:ext>
            </a:extLst>
          </p:cNvPr>
          <p:cNvSpPr>
            <a:spLocks noGrp="1"/>
          </p:cNvSpPr>
          <p:nvPr>
            <p:ph idx="1"/>
          </p:nvPr>
        </p:nvSpPr>
        <p:spPr/>
        <p:txBody>
          <a:bodyPr/>
          <a:lstStyle/>
          <a:p>
            <a:r>
              <a:rPr lang="en-GB" altLang="en-US" dirty="0"/>
              <a:t>Hypervigilant to emotions and e.g. voice tone in others </a:t>
            </a:r>
          </a:p>
          <a:p>
            <a:r>
              <a:rPr lang="en-GB" altLang="en-US" dirty="0"/>
              <a:t>Poor emotional vocabulary / speech and language difficulties</a:t>
            </a:r>
          </a:p>
          <a:p>
            <a:r>
              <a:rPr lang="en-GB" altLang="en-US" dirty="0"/>
              <a:t>Difficulties coping with extremes of emotion and regulating around/recovering from them </a:t>
            </a:r>
          </a:p>
          <a:p>
            <a:r>
              <a:rPr lang="en-GB" altLang="en-US" dirty="0"/>
              <a:t>May have sudden mood changes </a:t>
            </a:r>
          </a:p>
          <a:p>
            <a:r>
              <a:rPr lang="en-GB" altLang="en-US" dirty="0"/>
              <a:t>Panic when needs are not met e.g. food/drink/attention or may not report any need to carer until the need is intense</a:t>
            </a:r>
          </a:p>
          <a:p>
            <a:pPr marL="0" indent="0">
              <a:buNone/>
            </a:pPr>
            <a:endParaRPr lang="en-GB" dirty="0"/>
          </a:p>
        </p:txBody>
      </p:sp>
    </p:spTree>
    <p:extLst>
      <p:ext uri="{BB962C8B-B14F-4D97-AF65-F5344CB8AC3E}">
        <p14:creationId xmlns:p14="http://schemas.microsoft.com/office/powerpoint/2010/main" val="139576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DA2CF-FF37-42C8-A7EB-AE72AC71500E}"/>
              </a:ext>
            </a:extLst>
          </p:cNvPr>
          <p:cNvSpPr>
            <a:spLocks noGrp="1"/>
          </p:cNvSpPr>
          <p:nvPr>
            <p:ph type="title"/>
          </p:nvPr>
        </p:nvSpPr>
        <p:spPr/>
        <p:txBody>
          <a:bodyPr>
            <a:normAutofit fontScale="90000"/>
          </a:bodyPr>
          <a:lstStyle/>
          <a:p>
            <a:r>
              <a:rPr lang="en-GB" altLang="en-US" b="1" dirty="0">
                <a:solidFill>
                  <a:srgbClr val="00B0F0"/>
                </a:solidFill>
              </a:rPr>
              <a:t>Other factors which may impact on a child’s educational progress</a:t>
            </a:r>
            <a:endParaRPr lang="en-GB" b="1" dirty="0">
              <a:solidFill>
                <a:srgbClr val="00B0F0"/>
              </a:solidFill>
            </a:endParaRPr>
          </a:p>
        </p:txBody>
      </p:sp>
      <p:sp>
        <p:nvSpPr>
          <p:cNvPr id="3" name="Content Placeholder 2">
            <a:extLst>
              <a:ext uri="{FF2B5EF4-FFF2-40B4-BE49-F238E27FC236}">
                <a16:creationId xmlns:a16="http://schemas.microsoft.com/office/drawing/2014/main" id="{97413F47-049B-463C-AC88-38D6353AB9B0}"/>
              </a:ext>
            </a:extLst>
          </p:cNvPr>
          <p:cNvSpPr>
            <a:spLocks noGrp="1"/>
          </p:cNvSpPr>
          <p:nvPr>
            <p:ph idx="1"/>
          </p:nvPr>
        </p:nvSpPr>
        <p:spPr/>
        <p:txBody>
          <a:bodyPr/>
          <a:lstStyle/>
          <a:p>
            <a:pPr eaLnBrk="1" hangingPunct="1"/>
            <a:r>
              <a:rPr lang="en-GB" altLang="en-US" dirty="0"/>
              <a:t>Multiple moves of home and care placement</a:t>
            </a:r>
          </a:p>
          <a:p>
            <a:pPr eaLnBrk="1" hangingPunct="1"/>
            <a:r>
              <a:rPr lang="en-GB" altLang="en-US" dirty="0"/>
              <a:t>Disrupted schooling</a:t>
            </a:r>
          </a:p>
          <a:p>
            <a:pPr eaLnBrk="1" hangingPunct="1"/>
            <a:r>
              <a:rPr lang="en-GB" altLang="en-US" dirty="0"/>
              <a:t>School moves</a:t>
            </a:r>
          </a:p>
          <a:p>
            <a:pPr eaLnBrk="1" hangingPunct="1"/>
            <a:r>
              <a:rPr lang="en-GB" altLang="en-US" dirty="0"/>
              <a:t>Lack of consistency in friend/adult relationships due to moves of school</a:t>
            </a:r>
          </a:p>
          <a:p>
            <a:pPr marL="0" indent="0">
              <a:buNone/>
            </a:pPr>
            <a:endParaRPr lang="en-GB" dirty="0"/>
          </a:p>
        </p:txBody>
      </p:sp>
    </p:spTree>
    <p:extLst>
      <p:ext uri="{BB962C8B-B14F-4D97-AF65-F5344CB8AC3E}">
        <p14:creationId xmlns:p14="http://schemas.microsoft.com/office/powerpoint/2010/main" val="40730617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CBBFE-8E77-4CBC-870A-84969569E182}"/>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5C06B6E8-8853-4D87-B9D5-95F6842E4CA7}"/>
              </a:ext>
            </a:extLst>
          </p:cNvPr>
          <p:cNvSpPr>
            <a:spLocks noGrp="1"/>
          </p:cNvSpPr>
          <p:nvPr>
            <p:ph idx="1"/>
          </p:nvPr>
        </p:nvSpPr>
        <p:spPr/>
        <p:txBody>
          <a:bodyPr>
            <a:normAutofit lnSpcReduction="10000"/>
          </a:bodyPr>
          <a:lstStyle/>
          <a:p>
            <a:pPr marL="0" indent="0" eaLnBrk="1" hangingPunct="1">
              <a:buFontTx/>
              <a:buNone/>
              <a:defRPr/>
            </a:pPr>
            <a:r>
              <a:rPr lang="en-GB" altLang="en-US" b="1" dirty="0"/>
              <a:t>SEN and Disability Code of Practice: 0-25 years (2014)</a:t>
            </a:r>
            <a:endParaRPr lang="en-GB" altLang="en-US" dirty="0"/>
          </a:p>
          <a:p>
            <a:pPr>
              <a:defRPr/>
            </a:pPr>
            <a:r>
              <a:rPr lang="en-GB" altLang="en-US" sz="2000" dirty="0"/>
              <a:t>Children/ Young People (CYP) have SEN if they have a learning difficulty or disability which calls for special educational provision to be made for them. </a:t>
            </a:r>
          </a:p>
          <a:p>
            <a:pPr marL="0" indent="0">
              <a:buFontTx/>
              <a:buNone/>
              <a:defRPr/>
            </a:pPr>
            <a:endParaRPr lang="en-GB" sz="2000" dirty="0"/>
          </a:p>
          <a:p>
            <a:pPr>
              <a:defRPr/>
            </a:pPr>
            <a:r>
              <a:rPr lang="en-GB" sz="2000" dirty="0"/>
              <a:t>Settings </a:t>
            </a:r>
            <a:r>
              <a:rPr lang="en-GB" sz="2000" b="1" dirty="0"/>
              <a:t>must </a:t>
            </a:r>
            <a:r>
              <a:rPr lang="en-GB" sz="2000" dirty="0"/>
              <a:t>make </a:t>
            </a:r>
            <a:r>
              <a:rPr lang="en-GB" sz="2000" b="1" dirty="0"/>
              <a:t>reasonable adjustments </a:t>
            </a:r>
            <a:r>
              <a:rPr lang="en-GB" sz="2000" dirty="0"/>
              <a:t>to ensure that disabled CYP are not at a substantial disadvantage compared with their peers.</a:t>
            </a:r>
          </a:p>
          <a:p>
            <a:pPr marL="0" indent="0">
              <a:buFontTx/>
              <a:buNone/>
              <a:defRPr/>
            </a:pPr>
            <a:endParaRPr lang="en-GB" sz="2000" dirty="0"/>
          </a:p>
          <a:p>
            <a:pPr marL="0" indent="0">
              <a:buFontTx/>
              <a:buNone/>
              <a:defRPr/>
            </a:pPr>
            <a:r>
              <a:rPr lang="en-GB" sz="2000" b="1" dirty="0"/>
              <a:t>Main areas of SEN</a:t>
            </a:r>
          </a:p>
          <a:p>
            <a:pPr lvl="1">
              <a:defRPr/>
            </a:pPr>
            <a:r>
              <a:rPr lang="en-GB" b="1" dirty="0"/>
              <a:t>Communication and interaction </a:t>
            </a:r>
          </a:p>
          <a:p>
            <a:pPr lvl="1">
              <a:defRPr/>
            </a:pPr>
            <a:r>
              <a:rPr lang="en-GB" b="1" dirty="0"/>
              <a:t>Learning</a:t>
            </a:r>
          </a:p>
          <a:p>
            <a:pPr lvl="1">
              <a:defRPr/>
            </a:pPr>
            <a:r>
              <a:rPr lang="en-GB" b="1" dirty="0"/>
              <a:t>Social, emotional and mental health</a:t>
            </a:r>
          </a:p>
          <a:p>
            <a:pPr lvl="1">
              <a:defRPr/>
            </a:pPr>
            <a:r>
              <a:rPr lang="en-GB" b="1" dirty="0"/>
              <a:t>Physical, sensory, medical.</a:t>
            </a:r>
          </a:p>
          <a:p>
            <a:endParaRPr lang="en-GB" dirty="0"/>
          </a:p>
        </p:txBody>
      </p:sp>
    </p:spTree>
    <p:extLst>
      <p:ext uri="{BB962C8B-B14F-4D97-AF65-F5344CB8AC3E}">
        <p14:creationId xmlns:p14="http://schemas.microsoft.com/office/powerpoint/2010/main" val="18063715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D8092-7F0D-462C-AF89-C5AADCB1D403}"/>
              </a:ext>
            </a:extLst>
          </p:cNvPr>
          <p:cNvSpPr>
            <a:spLocks noGrp="1"/>
          </p:cNvSpPr>
          <p:nvPr>
            <p:ph type="title"/>
          </p:nvPr>
        </p:nvSpPr>
        <p:spPr/>
        <p:txBody>
          <a:bodyPr/>
          <a:lstStyle/>
          <a:p>
            <a:br>
              <a:rPr lang="en-GB" altLang="en-US" b="1" dirty="0">
                <a:solidFill>
                  <a:srgbClr val="00B0F0"/>
                </a:solidFill>
              </a:rPr>
            </a:br>
            <a:r>
              <a:rPr lang="en-GB" altLang="en-US" b="1" dirty="0">
                <a:solidFill>
                  <a:srgbClr val="00B0F0"/>
                </a:solidFill>
              </a:rPr>
              <a:t>Managing SEN in School</a:t>
            </a:r>
            <a:endParaRPr lang="en-GB" b="1" dirty="0">
              <a:solidFill>
                <a:srgbClr val="00B0F0"/>
              </a:solidFill>
            </a:endParaRPr>
          </a:p>
        </p:txBody>
      </p:sp>
      <p:sp>
        <p:nvSpPr>
          <p:cNvPr id="3" name="Content Placeholder 2">
            <a:extLst>
              <a:ext uri="{FF2B5EF4-FFF2-40B4-BE49-F238E27FC236}">
                <a16:creationId xmlns:a16="http://schemas.microsoft.com/office/drawing/2014/main" id="{06BA3B2A-C1C6-4C3C-A5CB-9202EDAC11EB}"/>
              </a:ext>
            </a:extLst>
          </p:cNvPr>
          <p:cNvSpPr>
            <a:spLocks noGrp="1"/>
          </p:cNvSpPr>
          <p:nvPr>
            <p:ph idx="1"/>
          </p:nvPr>
        </p:nvSpPr>
        <p:spPr/>
        <p:txBody>
          <a:bodyPr/>
          <a:lstStyle/>
          <a:p>
            <a:pPr eaLnBrk="1" hangingPunct="1">
              <a:defRPr/>
            </a:pPr>
            <a:r>
              <a:rPr lang="en-GB" altLang="en-US" dirty="0"/>
              <a:t>The Designated Teacher for LAC</a:t>
            </a:r>
          </a:p>
          <a:p>
            <a:pPr eaLnBrk="1" hangingPunct="1">
              <a:defRPr/>
            </a:pPr>
            <a:r>
              <a:rPr lang="en-GB" altLang="en-US" dirty="0"/>
              <a:t>The Special Educational Needs Co-ordinator (SENCo)</a:t>
            </a:r>
          </a:p>
          <a:p>
            <a:pPr eaLnBrk="1" hangingPunct="1">
              <a:defRPr/>
            </a:pPr>
            <a:r>
              <a:rPr lang="en-GB" altLang="en-US" dirty="0"/>
              <a:t>The head teacher</a:t>
            </a:r>
          </a:p>
          <a:p>
            <a:pPr eaLnBrk="1" hangingPunct="1">
              <a:defRPr/>
            </a:pPr>
            <a:r>
              <a:rPr lang="en-GB" altLang="en-US" dirty="0"/>
              <a:t>The class teacher</a:t>
            </a:r>
          </a:p>
          <a:p>
            <a:pPr eaLnBrk="1" hangingPunct="1">
              <a:defRPr/>
            </a:pPr>
            <a:r>
              <a:rPr lang="en-GB" altLang="en-US" dirty="0"/>
              <a:t>The Learning Support Assistant</a:t>
            </a:r>
          </a:p>
          <a:p>
            <a:pPr eaLnBrk="1" hangingPunct="1">
              <a:defRPr/>
            </a:pPr>
            <a:r>
              <a:rPr lang="en-GB" altLang="en-US" dirty="0"/>
              <a:t>The Governing body-Designated Governors</a:t>
            </a:r>
          </a:p>
          <a:p>
            <a:endParaRPr lang="en-GB" dirty="0"/>
          </a:p>
        </p:txBody>
      </p:sp>
    </p:spTree>
    <p:extLst>
      <p:ext uri="{BB962C8B-B14F-4D97-AF65-F5344CB8AC3E}">
        <p14:creationId xmlns:p14="http://schemas.microsoft.com/office/powerpoint/2010/main" val="27180071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26DF5-5AB3-4B4A-AC89-F15D19A8DD54}"/>
              </a:ext>
            </a:extLst>
          </p:cNvPr>
          <p:cNvSpPr>
            <a:spLocks noGrp="1"/>
          </p:cNvSpPr>
          <p:nvPr>
            <p:ph type="title"/>
          </p:nvPr>
        </p:nvSpPr>
        <p:spPr/>
        <p:txBody>
          <a:bodyPr/>
          <a:lstStyle/>
          <a:p>
            <a:r>
              <a:rPr lang="en-GB" altLang="en-US" b="1" dirty="0">
                <a:solidFill>
                  <a:srgbClr val="00B0F0"/>
                </a:solidFill>
              </a:rPr>
              <a:t>How can you help?</a:t>
            </a:r>
            <a:endParaRPr lang="en-GB" b="1" dirty="0">
              <a:solidFill>
                <a:srgbClr val="00B0F0"/>
              </a:solidFill>
            </a:endParaRPr>
          </a:p>
        </p:txBody>
      </p:sp>
      <p:sp>
        <p:nvSpPr>
          <p:cNvPr id="3" name="Content Placeholder 2">
            <a:extLst>
              <a:ext uri="{FF2B5EF4-FFF2-40B4-BE49-F238E27FC236}">
                <a16:creationId xmlns:a16="http://schemas.microsoft.com/office/drawing/2014/main" id="{1F61084A-371F-4DEC-BD57-802532FD1843}"/>
              </a:ext>
            </a:extLst>
          </p:cNvPr>
          <p:cNvSpPr>
            <a:spLocks noGrp="1"/>
          </p:cNvSpPr>
          <p:nvPr>
            <p:ph idx="1"/>
          </p:nvPr>
        </p:nvSpPr>
        <p:spPr/>
        <p:txBody>
          <a:bodyPr>
            <a:normAutofit fontScale="70000" lnSpcReduction="20000"/>
          </a:bodyPr>
          <a:lstStyle/>
          <a:p>
            <a:r>
              <a:rPr lang="en-GB" altLang="en-US" sz="2800" dirty="0"/>
              <a:t>Understand that behaviour in school and at home is a form of communication around a child’s needs</a:t>
            </a:r>
          </a:p>
          <a:p>
            <a:pPr eaLnBrk="1" hangingPunct="1"/>
            <a:r>
              <a:rPr lang="en-GB" altLang="en-US" sz="2800" dirty="0"/>
              <a:t>Be aware of your own stress levels and take time to unwind.</a:t>
            </a:r>
          </a:p>
          <a:p>
            <a:pPr eaLnBrk="1" hangingPunct="1"/>
            <a:r>
              <a:rPr lang="en-GB" altLang="en-US" sz="2800" dirty="0"/>
              <a:t>Liaise with your child’s teacher, discuss concerns, seek advice, and let them know you want to help your child learn. </a:t>
            </a:r>
          </a:p>
          <a:p>
            <a:pPr eaLnBrk="1" hangingPunct="1"/>
            <a:r>
              <a:rPr lang="en-GB" altLang="en-US" sz="2800" dirty="0"/>
              <a:t>Attend parent evenings</a:t>
            </a:r>
          </a:p>
          <a:p>
            <a:pPr eaLnBrk="1" hangingPunct="1"/>
            <a:r>
              <a:rPr lang="en-GB" altLang="en-US" sz="2800" dirty="0"/>
              <a:t>Take an interest in your child’s homework and make sure they do it. </a:t>
            </a:r>
          </a:p>
          <a:p>
            <a:pPr eaLnBrk="1" hangingPunct="1"/>
            <a:r>
              <a:rPr lang="en-GB" altLang="en-US" sz="2800" dirty="0"/>
              <a:t>Help your foster child prepare for tests and exams. </a:t>
            </a:r>
          </a:p>
          <a:p>
            <a:pPr eaLnBrk="1" hangingPunct="1"/>
            <a:r>
              <a:rPr lang="en-GB" altLang="en-US" sz="2800" dirty="0"/>
              <a:t>Show that you value education. </a:t>
            </a:r>
          </a:p>
          <a:p>
            <a:pPr eaLnBrk="1" hangingPunct="1"/>
            <a:r>
              <a:rPr lang="en-GB" altLang="en-US" sz="2800" dirty="0"/>
              <a:t>Encourage your foster child to read.</a:t>
            </a:r>
          </a:p>
          <a:p>
            <a:pPr eaLnBrk="1" hangingPunct="1"/>
            <a:r>
              <a:rPr lang="en-GB" altLang="en-US" sz="2800" dirty="0"/>
              <a:t>Talk and listen to your foster child about their concerns e.g. possible bullying. </a:t>
            </a:r>
          </a:p>
          <a:p>
            <a:pPr eaLnBrk="1" hangingPunct="1"/>
            <a:r>
              <a:rPr lang="en-GB" altLang="en-US" sz="2800" dirty="0"/>
              <a:t>Get in touch with other parents/carers and professionals </a:t>
            </a:r>
          </a:p>
          <a:p>
            <a:pPr eaLnBrk="1" hangingPunct="1"/>
            <a:r>
              <a:rPr lang="en-GB" altLang="en-US" sz="2800" dirty="0"/>
              <a:t>Support school/other professionals with gathering information for any SEN support needed </a:t>
            </a:r>
          </a:p>
          <a:p>
            <a:pPr marL="0" indent="0">
              <a:buNone/>
            </a:pPr>
            <a:endParaRPr lang="en-GB" dirty="0"/>
          </a:p>
        </p:txBody>
      </p:sp>
    </p:spTree>
    <p:extLst>
      <p:ext uri="{BB962C8B-B14F-4D97-AF65-F5344CB8AC3E}">
        <p14:creationId xmlns:p14="http://schemas.microsoft.com/office/powerpoint/2010/main" val="8058781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FC5-FCCE-4E7B-9B18-F5DA54C2FD2C}"/>
              </a:ext>
            </a:extLst>
          </p:cNvPr>
          <p:cNvSpPr>
            <a:spLocks noGrp="1"/>
          </p:cNvSpPr>
          <p:nvPr>
            <p:ph type="title"/>
          </p:nvPr>
        </p:nvSpPr>
        <p:spPr/>
        <p:txBody>
          <a:bodyPr/>
          <a:lstStyle/>
          <a:p>
            <a:r>
              <a:rPr lang="en-GB" altLang="en-US" b="1" dirty="0">
                <a:solidFill>
                  <a:srgbClr val="00B0F0"/>
                </a:solidFill>
              </a:rPr>
              <a:t>Key messages </a:t>
            </a:r>
            <a:endParaRPr lang="en-GB" b="1" dirty="0">
              <a:solidFill>
                <a:srgbClr val="00B0F0"/>
              </a:solidFill>
            </a:endParaRPr>
          </a:p>
        </p:txBody>
      </p:sp>
      <p:sp>
        <p:nvSpPr>
          <p:cNvPr id="3" name="Content Placeholder 2">
            <a:extLst>
              <a:ext uri="{FF2B5EF4-FFF2-40B4-BE49-F238E27FC236}">
                <a16:creationId xmlns:a16="http://schemas.microsoft.com/office/drawing/2014/main" id="{C47FE172-2C48-429E-BB70-D2BF7760CFAD}"/>
              </a:ext>
            </a:extLst>
          </p:cNvPr>
          <p:cNvSpPr>
            <a:spLocks noGrp="1"/>
          </p:cNvSpPr>
          <p:nvPr>
            <p:ph idx="1"/>
          </p:nvPr>
        </p:nvSpPr>
        <p:spPr/>
        <p:txBody>
          <a:bodyPr/>
          <a:lstStyle/>
          <a:p>
            <a:endParaRPr lang="en-GB" altLang="en-US" dirty="0"/>
          </a:p>
          <a:p>
            <a:endParaRPr lang="en-GB" altLang="en-US" dirty="0"/>
          </a:p>
          <a:p>
            <a:r>
              <a:rPr lang="en-GB" altLang="en-US" dirty="0"/>
              <a:t>Some children &amp; young people need more help than others in order to make the most of school &amp; education. </a:t>
            </a:r>
          </a:p>
          <a:p>
            <a:r>
              <a:rPr lang="en-GB" altLang="en-US" dirty="0"/>
              <a:t>There are systems to help. </a:t>
            </a:r>
          </a:p>
          <a:p>
            <a:r>
              <a:rPr lang="en-GB" altLang="en-US" dirty="0"/>
              <a:t>The systems are there to promote the child's education not to stigmatise, punish or give negative labels.</a:t>
            </a:r>
          </a:p>
          <a:p>
            <a:pPr marL="0" indent="0">
              <a:buNone/>
            </a:pPr>
            <a:endParaRPr lang="en-GB" dirty="0"/>
          </a:p>
        </p:txBody>
      </p:sp>
    </p:spTree>
    <p:extLst>
      <p:ext uri="{BB962C8B-B14F-4D97-AF65-F5344CB8AC3E}">
        <p14:creationId xmlns:p14="http://schemas.microsoft.com/office/powerpoint/2010/main" val="32024480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7ADB8-CAFA-429C-8EE2-DA8B1DB45882}"/>
              </a:ext>
            </a:extLst>
          </p:cNvPr>
          <p:cNvSpPr>
            <a:spLocks noGrp="1"/>
          </p:cNvSpPr>
          <p:nvPr>
            <p:ph type="title"/>
          </p:nvPr>
        </p:nvSpPr>
        <p:spPr/>
        <p:txBody>
          <a:bodyPr/>
          <a:lstStyle/>
          <a:p>
            <a:r>
              <a:rPr lang="en-GB" altLang="en-US" b="1" dirty="0">
                <a:solidFill>
                  <a:srgbClr val="00B0F0"/>
                </a:solidFill>
              </a:rPr>
              <a:t>Key messages</a:t>
            </a:r>
            <a:endParaRPr lang="en-GB" b="1" dirty="0">
              <a:solidFill>
                <a:srgbClr val="00B0F0"/>
              </a:solidFill>
            </a:endParaRPr>
          </a:p>
        </p:txBody>
      </p:sp>
      <p:sp>
        <p:nvSpPr>
          <p:cNvPr id="3" name="Content Placeholder 2">
            <a:extLst>
              <a:ext uri="{FF2B5EF4-FFF2-40B4-BE49-F238E27FC236}">
                <a16:creationId xmlns:a16="http://schemas.microsoft.com/office/drawing/2014/main" id="{B6B5C103-B5B2-439E-A25C-A2CEFB2E6213}"/>
              </a:ext>
            </a:extLst>
          </p:cNvPr>
          <p:cNvSpPr>
            <a:spLocks noGrp="1"/>
          </p:cNvSpPr>
          <p:nvPr>
            <p:ph idx="1"/>
          </p:nvPr>
        </p:nvSpPr>
        <p:spPr/>
        <p:txBody>
          <a:bodyPr/>
          <a:lstStyle/>
          <a:p>
            <a:endParaRPr lang="en-GB" altLang="en-US" dirty="0"/>
          </a:p>
          <a:p>
            <a:endParaRPr lang="en-GB" altLang="en-US" dirty="0"/>
          </a:p>
          <a:p>
            <a:r>
              <a:rPr lang="en-GB" altLang="en-US" dirty="0"/>
              <a:t>Understanding the systems will help you make sure that the child or young person is being treated fairly and getting the support they need to make the most of their education.</a:t>
            </a:r>
          </a:p>
          <a:p>
            <a:r>
              <a:rPr lang="en-GB" altLang="en-US" dirty="0"/>
              <a:t>You may need to access specialist advice to help you in this role.</a:t>
            </a:r>
          </a:p>
          <a:p>
            <a:pPr marL="0" indent="0">
              <a:buNone/>
            </a:pPr>
            <a:endParaRPr lang="en-GB" dirty="0"/>
          </a:p>
        </p:txBody>
      </p:sp>
    </p:spTree>
    <p:extLst>
      <p:ext uri="{BB962C8B-B14F-4D97-AF65-F5344CB8AC3E}">
        <p14:creationId xmlns:p14="http://schemas.microsoft.com/office/powerpoint/2010/main" val="1340699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ECBE0-A87D-4CD4-B2DD-41870C29115D}"/>
              </a:ext>
            </a:extLst>
          </p:cNvPr>
          <p:cNvSpPr>
            <a:spLocks noGrp="1"/>
          </p:cNvSpPr>
          <p:nvPr>
            <p:ph type="title"/>
          </p:nvPr>
        </p:nvSpPr>
        <p:spPr/>
        <p:txBody>
          <a:bodyPr>
            <a:normAutofit/>
          </a:bodyPr>
          <a:lstStyle/>
          <a:p>
            <a:r>
              <a:rPr lang="en-GB" sz="4400" b="1" i="0" u="none" strike="noStrike" baseline="0" dirty="0">
                <a:solidFill>
                  <a:srgbClr val="00B0F0"/>
                </a:solidFill>
              </a:rPr>
              <a:t>Personal Education Plan (PEPs) </a:t>
            </a:r>
            <a:endParaRPr lang="en-GB" dirty="0">
              <a:solidFill>
                <a:srgbClr val="00B0F0"/>
              </a:solidFill>
            </a:endParaRPr>
          </a:p>
        </p:txBody>
      </p:sp>
      <p:sp>
        <p:nvSpPr>
          <p:cNvPr id="3" name="Content Placeholder 2">
            <a:extLst>
              <a:ext uri="{FF2B5EF4-FFF2-40B4-BE49-F238E27FC236}">
                <a16:creationId xmlns:a16="http://schemas.microsoft.com/office/drawing/2014/main" id="{FEA231FC-2B2C-4A4B-ACD8-1D0465493B4D}"/>
              </a:ext>
            </a:extLst>
          </p:cNvPr>
          <p:cNvSpPr>
            <a:spLocks noGrp="1"/>
          </p:cNvSpPr>
          <p:nvPr>
            <p:ph idx="1"/>
          </p:nvPr>
        </p:nvSpPr>
        <p:spPr/>
        <p:txBody>
          <a:bodyPr>
            <a:normAutofit/>
          </a:bodyPr>
          <a:lstStyle/>
          <a:p>
            <a:pPr>
              <a:lnSpc>
                <a:spcPct val="100000"/>
              </a:lnSpc>
            </a:pPr>
            <a:r>
              <a:rPr lang="en-GB" sz="1800" b="0" i="0" u="none" strike="noStrike" baseline="0" dirty="0">
                <a:solidFill>
                  <a:srgbClr val="000000"/>
                </a:solidFill>
                <a:latin typeface="Arial" panose="020B0604020202020204" pitchFamily="34" charset="0"/>
              </a:rPr>
              <a:t>All looked after children must have a care plan, of which the PEP is an integral part. </a:t>
            </a:r>
            <a:r>
              <a:rPr lang="en-GB" sz="1800" dirty="0"/>
              <a:t>Statutory guidance describes the PEP as a ‘living document’ which </a:t>
            </a:r>
            <a:r>
              <a:rPr lang="en-GB" sz="1800" b="1" u="sng" dirty="0"/>
              <a:t>MUST</a:t>
            </a:r>
            <a:r>
              <a:rPr lang="en-GB" sz="1800" dirty="0"/>
              <a:t> be reviewed at least once a term. Every education meeting within school should involve the PEP document. </a:t>
            </a:r>
            <a:endParaRPr lang="en-GB" sz="1800" b="1" i="0" u="sng" strike="noStrike" baseline="0" dirty="0">
              <a:solidFill>
                <a:srgbClr val="000000"/>
              </a:solidFill>
              <a:latin typeface="Arial" panose="020B0604020202020204" pitchFamily="34" charset="0"/>
            </a:endParaRPr>
          </a:p>
          <a:p>
            <a:pPr>
              <a:lnSpc>
                <a:spcPct val="100000"/>
              </a:lnSpc>
            </a:pPr>
            <a:endParaRPr lang="en-GB" sz="1800" b="0" i="0" u="none" strike="noStrike" baseline="0" dirty="0">
              <a:solidFill>
                <a:srgbClr val="000000"/>
              </a:solidFill>
              <a:latin typeface="Arial" panose="020B0604020202020204" pitchFamily="34" charset="0"/>
            </a:endParaRPr>
          </a:p>
          <a:p>
            <a:pPr>
              <a:lnSpc>
                <a:spcPct val="100000"/>
              </a:lnSpc>
            </a:pPr>
            <a:r>
              <a:rPr lang="en-GB" sz="1800" b="0" i="0" u="none" strike="noStrike" baseline="0" dirty="0">
                <a:solidFill>
                  <a:srgbClr val="000000"/>
                </a:solidFill>
                <a:latin typeface="Arial" panose="020B0604020202020204" pitchFamily="34" charset="0"/>
              </a:rPr>
              <a:t>This should include mapping how the pupil premium and any other additional funding has been used to support the targets set in the PEP. This is to ensure that the story of the child’s educational progress is current and continues to meet the child’s educational needs. It is also to ensure that information from the PEP is available to feed into the next statutory review of the wider care plan.</a:t>
            </a:r>
          </a:p>
          <a:p>
            <a:pPr marL="0" indent="0">
              <a:lnSpc>
                <a:spcPct val="100000"/>
              </a:lnSpc>
              <a:buNone/>
            </a:pPr>
            <a:endParaRPr lang="en-GB" sz="1800" b="0" i="0" u="none" strike="noStrike" baseline="0" dirty="0">
              <a:solidFill>
                <a:srgbClr val="000000"/>
              </a:solidFill>
              <a:latin typeface="Arial" panose="020B0604020202020204" pitchFamily="34" charset="0"/>
            </a:endParaRPr>
          </a:p>
          <a:p>
            <a:pPr>
              <a:lnSpc>
                <a:spcPct val="100000"/>
              </a:lnSpc>
            </a:pPr>
            <a:r>
              <a:rPr lang="en-GB" sz="1800" b="0" i="0" u="none" strike="noStrike" baseline="0" dirty="0">
                <a:solidFill>
                  <a:srgbClr val="000000"/>
                </a:solidFill>
                <a:latin typeface="Arial" panose="020B0604020202020204" pitchFamily="34" charset="0"/>
              </a:rPr>
              <a:t>The quality of the PEP is the joint responsibility of the local authority that looks after the child and the school. Social workers, carers, VSHs, designated teachers and, as appropriate, other relevant professionals will need to work closely together. </a:t>
            </a:r>
            <a:r>
              <a:rPr lang="en-GB" sz="1800" b="1" i="0" u="none" strike="noStrike" baseline="0" dirty="0">
                <a:solidFill>
                  <a:srgbClr val="000000"/>
                </a:solidFill>
                <a:latin typeface="Arial" panose="020B0604020202020204" pitchFamily="34" charset="0"/>
              </a:rPr>
              <a:t>All of those involved in the PEP process at all stages should involve the child </a:t>
            </a:r>
            <a:r>
              <a:rPr lang="en-GB" sz="1800" b="0" i="0" u="none" strike="noStrike" baseline="0" dirty="0">
                <a:solidFill>
                  <a:srgbClr val="000000"/>
                </a:solidFill>
                <a:latin typeface="Arial" panose="020B0604020202020204" pitchFamily="34" charset="0"/>
              </a:rPr>
              <a:t>and, where appropriate, the child’s parent and/or relevant family memb</a:t>
            </a:r>
            <a:r>
              <a:rPr lang="en-GB" sz="1800" dirty="0">
                <a:solidFill>
                  <a:srgbClr val="000000"/>
                </a:solidFill>
              </a:rPr>
              <a:t>ers.</a:t>
            </a:r>
            <a:endParaRPr lang="en-GB" sz="1800" b="0" i="0" u="none" strike="noStrike" baseline="0" dirty="0">
              <a:solidFill>
                <a:srgbClr val="000000"/>
              </a:solidFill>
              <a:latin typeface="Arial" panose="020B0604020202020204" pitchFamily="34" charset="0"/>
            </a:endParaRPr>
          </a:p>
          <a:p>
            <a:endParaRPr lang="en-GB" dirty="0"/>
          </a:p>
        </p:txBody>
      </p:sp>
    </p:spTree>
    <p:extLst>
      <p:ext uri="{BB962C8B-B14F-4D97-AF65-F5344CB8AC3E}">
        <p14:creationId xmlns:p14="http://schemas.microsoft.com/office/powerpoint/2010/main" val="28377307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1B3BC-2289-4248-ABD2-B7F9E351B89E}"/>
              </a:ext>
            </a:extLst>
          </p:cNvPr>
          <p:cNvSpPr>
            <a:spLocks noGrp="1"/>
          </p:cNvSpPr>
          <p:nvPr>
            <p:ph type="title"/>
          </p:nvPr>
        </p:nvSpPr>
        <p:spPr/>
        <p:txBody>
          <a:bodyPr/>
          <a:lstStyle/>
          <a:p>
            <a:pPr algn="ctr"/>
            <a:r>
              <a:rPr lang="en-GB" b="1" dirty="0">
                <a:solidFill>
                  <a:srgbClr val="00B0F0"/>
                </a:solidFill>
              </a:rPr>
              <a:t>PEP meetings – from September 2021</a:t>
            </a:r>
          </a:p>
        </p:txBody>
      </p:sp>
      <p:sp>
        <p:nvSpPr>
          <p:cNvPr id="3" name="Content Placeholder 2">
            <a:extLst>
              <a:ext uri="{FF2B5EF4-FFF2-40B4-BE49-F238E27FC236}">
                <a16:creationId xmlns:a16="http://schemas.microsoft.com/office/drawing/2014/main" id="{7F96A8E2-9807-4CAD-811D-8089C9D8AEDF}"/>
              </a:ext>
            </a:extLst>
          </p:cNvPr>
          <p:cNvSpPr>
            <a:spLocks noGrp="1"/>
          </p:cNvSpPr>
          <p:nvPr>
            <p:ph idx="1"/>
          </p:nvPr>
        </p:nvSpPr>
        <p:spPr>
          <a:xfrm>
            <a:off x="310717" y="1802168"/>
            <a:ext cx="11043082" cy="4552349"/>
          </a:xfrm>
        </p:spPr>
        <p:txBody>
          <a:bodyPr>
            <a:normAutofit fontScale="62500" lnSpcReduction="20000"/>
          </a:bodyPr>
          <a:lstStyle/>
          <a:p>
            <a:pPr marL="0" lvl="0" indent="0">
              <a:lnSpc>
                <a:spcPct val="120000"/>
              </a:lnSpc>
              <a:buNone/>
            </a:pPr>
            <a:r>
              <a:rPr lang="en-GB" sz="2800" b="1" dirty="0">
                <a:solidFill>
                  <a:schemeClr val="accent2"/>
                </a:solidFill>
              </a:rPr>
              <a:t>The designated teacher role in the PEP</a:t>
            </a:r>
          </a:p>
          <a:p>
            <a:pPr lvl="0">
              <a:lnSpc>
                <a:spcPct val="120000"/>
              </a:lnSpc>
            </a:pPr>
            <a:r>
              <a:rPr lang="en-GB" sz="2800" dirty="0">
                <a:solidFill>
                  <a:srgbClr val="002060"/>
                </a:solidFill>
              </a:rPr>
              <a:t>The designated teacher leads on how the PEP is developed and used in school to make sure the child’s progress towards education targets is monitored. </a:t>
            </a:r>
          </a:p>
          <a:p>
            <a:pPr lvl="0">
              <a:lnSpc>
                <a:spcPct val="120000"/>
              </a:lnSpc>
            </a:pPr>
            <a:endParaRPr lang="en-GB" sz="2800" dirty="0"/>
          </a:p>
          <a:p>
            <a:pPr marL="0" lvl="0" indent="0">
              <a:lnSpc>
                <a:spcPct val="120000"/>
              </a:lnSpc>
              <a:buNone/>
            </a:pPr>
            <a:r>
              <a:rPr lang="en-GB" sz="2800" b="1" dirty="0">
                <a:solidFill>
                  <a:schemeClr val="accent2"/>
                </a:solidFill>
              </a:rPr>
              <a:t>The social worker’s role in supporting the PEP </a:t>
            </a:r>
          </a:p>
          <a:p>
            <a:pPr marL="0" lvl="0" indent="0">
              <a:lnSpc>
                <a:spcPct val="120000"/>
              </a:lnSpc>
              <a:buNone/>
            </a:pPr>
            <a:r>
              <a:rPr lang="en-GB" sz="2800" dirty="0">
                <a:solidFill>
                  <a:srgbClr val="002060"/>
                </a:solidFill>
              </a:rPr>
              <a:t>Not take significant decisions about a looked-after child’s education without reviewing the PEP in consultation with the child, the child’s school, carer, VSH, IRO and, where appropriate, their parent(s); </a:t>
            </a:r>
          </a:p>
          <a:p>
            <a:pPr lvl="0">
              <a:lnSpc>
                <a:spcPct val="120000"/>
              </a:lnSpc>
            </a:pPr>
            <a:r>
              <a:rPr lang="en-GB" sz="2800" dirty="0">
                <a:solidFill>
                  <a:srgbClr val="002060"/>
                </a:solidFill>
              </a:rPr>
              <a:t>work with the child’s school or other education setting between the statutory reviews of their care plan (involving the VSH if necessary) to ensure that up-to-date PEP information is fed into those reviews, which are chaired by the child’s IRO; </a:t>
            </a:r>
          </a:p>
          <a:p>
            <a:pPr lvl="0">
              <a:lnSpc>
                <a:spcPct val="120000"/>
              </a:lnSpc>
            </a:pPr>
            <a:r>
              <a:rPr lang="en-GB" sz="2800" dirty="0">
                <a:solidFill>
                  <a:srgbClr val="002060"/>
                </a:solidFill>
              </a:rPr>
              <a:t>• ensure that all relevant information about the child’s educational progress and support needs is up-to-date and evidenced before the statutory review meeting. </a:t>
            </a:r>
          </a:p>
          <a:p>
            <a:endParaRPr lang="en-GB" dirty="0"/>
          </a:p>
        </p:txBody>
      </p:sp>
    </p:spTree>
    <p:extLst>
      <p:ext uri="{BB962C8B-B14F-4D97-AF65-F5344CB8AC3E}">
        <p14:creationId xmlns:p14="http://schemas.microsoft.com/office/powerpoint/2010/main" val="24558642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2973D-5BF2-4CB0-BBB2-CFD5766227C5}"/>
              </a:ext>
            </a:extLst>
          </p:cNvPr>
          <p:cNvSpPr>
            <a:spLocks noGrp="1"/>
          </p:cNvSpPr>
          <p:nvPr>
            <p:ph type="title"/>
          </p:nvPr>
        </p:nvSpPr>
        <p:spPr/>
        <p:txBody>
          <a:bodyPr/>
          <a:lstStyle/>
          <a:p>
            <a:r>
              <a:rPr lang="en-GB" b="1" dirty="0" err="1">
                <a:solidFill>
                  <a:srgbClr val="00B0F0"/>
                </a:solidFill>
              </a:rPr>
              <a:t>ePEP</a:t>
            </a:r>
            <a:r>
              <a:rPr lang="en-GB" b="1" dirty="0">
                <a:solidFill>
                  <a:srgbClr val="00B0F0"/>
                </a:solidFill>
              </a:rPr>
              <a:t> – Liquid Logic </a:t>
            </a:r>
          </a:p>
        </p:txBody>
      </p:sp>
      <p:sp>
        <p:nvSpPr>
          <p:cNvPr id="3" name="Content Placeholder 2">
            <a:extLst>
              <a:ext uri="{FF2B5EF4-FFF2-40B4-BE49-F238E27FC236}">
                <a16:creationId xmlns:a16="http://schemas.microsoft.com/office/drawing/2014/main" id="{D62A1B6F-0F04-4782-BB1D-5DCD9D060439}"/>
              </a:ext>
            </a:extLst>
          </p:cNvPr>
          <p:cNvSpPr>
            <a:spLocks noGrp="1"/>
          </p:cNvSpPr>
          <p:nvPr>
            <p:ph idx="1"/>
          </p:nvPr>
        </p:nvSpPr>
        <p:spPr/>
        <p:txBody>
          <a:bodyPr/>
          <a:lstStyle/>
          <a:p>
            <a:r>
              <a:rPr lang="en-GB" dirty="0"/>
              <a:t>In September 2021 we will launch the new </a:t>
            </a:r>
            <a:r>
              <a:rPr lang="en-GB" dirty="0" err="1"/>
              <a:t>ePEP</a:t>
            </a:r>
            <a:r>
              <a:rPr lang="en-GB" dirty="0"/>
              <a:t> through Liquid Logic’s delegated portal. </a:t>
            </a:r>
            <a:r>
              <a:rPr lang="en-GB" b="1" dirty="0">
                <a:solidFill>
                  <a:schemeClr val="accent2"/>
                </a:solidFill>
              </a:rPr>
              <a:t>There will be a designated PEP training session in September 2021 – date to be confirmed. </a:t>
            </a:r>
          </a:p>
          <a:p>
            <a:r>
              <a:rPr lang="en-GB" dirty="0"/>
              <a:t>Each Designated Teacher will be sent a link each term to access the PEP document online.</a:t>
            </a:r>
          </a:p>
          <a:p>
            <a:r>
              <a:rPr lang="en-GB" dirty="0"/>
              <a:t>The PEP document will come pre-populated and can be printed through word or as a PDF. </a:t>
            </a:r>
          </a:p>
          <a:p>
            <a:r>
              <a:rPr lang="en-GB" dirty="0"/>
              <a:t>Once completed the PEP will be finalised by the Virtual School and a final document emailed to professionals. </a:t>
            </a:r>
          </a:p>
          <a:p>
            <a:pPr marL="0" indent="0">
              <a:buNone/>
            </a:pPr>
            <a:endParaRPr lang="en-GB" dirty="0"/>
          </a:p>
        </p:txBody>
      </p:sp>
    </p:spTree>
    <p:extLst>
      <p:ext uri="{BB962C8B-B14F-4D97-AF65-F5344CB8AC3E}">
        <p14:creationId xmlns:p14="http://schemas.microsoft.com/office/powerpoint/2010/main" val="36667701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CC971-7BB8-4ED0-9C4B-581B098B977B}"/>
              </a:ext>
            </a:extLst>
          </p:cNvPr>
          <p:cNvSpPr>
            <a:spLocks noGrp="1"/>
          </p:cNvSpPr>
          <p:nvPr>
            <p:ph type="title"/>
          </p:nvPr>
        </p:nvSpPr>
        <p:spPr/>
        <p:txBody>
          <a:bodyPr/>
          <a:lstStyle/>
          <a:p>
            <a:r>
              <a:rPr lang="en-GB" dirty="0">
                <a:solidFill>
                  <a:srgbClr val="00B0F0"/>
                </a:solidFill>
              </a:rPr>
              <a:t>Capturing views within the PEP </a:t>
            </a:r>
            <a:endParaRPr lang="en-GB" b="1" dirty="0">
              <a:solidFill>
                <a:srgbClr val="00B0F0"/>
              </a:solidFill>
            </a:endParaRPr>
          </a:p>
        </p:txBody>
      </p:sp>
      <p:sp>
        <p:nvSpPr>
          <p:cNvPr id="3" name="Content Placeholder 2">
            <a:extLst>
              <a:ext uri="{FF2B5EF4-FFF2-40B4-BE49-F238E27FC236}">
                <a16:creationId xmlns:a16="http://schemas.microsoft.com/office/drawing/2014/main" id="{F3D5F253-A755-49CE-A2A0-307D9B77128C}"/>
              </a:ext>
            </a:extLst>
          </p:cNvPr>
          <p:cNvSpPr>
            <a:spLocks noGrp="1"/>
          </p:cNvSpPr>
          <p:nvPr>
            <p:ph idx="1"/>
          </p:nvPr>
        </p:nvSpPr>
        <p:spPr/>
        <p:txBody>
          <a:bodyPr>
            <a:normAutofit fontScale="77500" lnSpcReduction="20000"/>
          </a:bodyPr>
          <a:lstStyle/>
          <a:p>
            <a:pPr marL="0" indent="0" algn="ctr">
              <a:buNone/>
            </a:pPr>
            <a:r>
              <a:rPr lang="en-GB" sz="2800" b="0" i="0" u="none" strike="noStrike" baseline="0" dirty="0">
                <a:solidFill>
                  <a:srgbClr val="000000"/>
                </a:solidFill>
                <a:latin typeface="Arial" panose="020B0604020202020204" pitchFamily="34" charset="0"/>
              </a:rPr>
              <a:t>Capturing the views of children and young people for the PEP is normally down to the Designated Teacher (DT) in the child’s school or someone within the school who knows the child well.</a:t>
            </a:r>
          </a:p>
          <a:p>
            <a:pPr marL="0" indent="0" algn="ctr">
              <a:buNone/>
            </a:pPr>
            <a:endParaRPr lang="en-GB" sz="2800" b="0" i="0" u="none" strike="noStrike" baseline="0" dirty="0">
              <a:solidFill>
                <a:srgbClr val="000000"/>
              </a:solidFill>
              <a:latin typeface="Arial" panose="020B0604020202020204" pitchFamily="34" charset="0"/>
            </a:endParaRPr>
          </a:p>
          <a:p>
            <a:r>
              <a:rPr lang="en-GB" sz="2800" b="0" i="0" u="none" strike="noStrike" baseline="0" dirty="0">
                <a:solidFill>
                  <a:srgbClr val="002060"/>
                </a:solidFill>
                <a:latin typeface="Arial" panose="020B0604020202020204" pitchFamily="34" charset="0"/>
              </a:rPr>
              <a:t>Using the PEP platform set questions </a:t>
            </a:r>
          </a:p>
          <a:p>
            <a:r>
              <a:rPr lang="en-GB" sz="2800" b="0" i="0" u="none" strike="noStrike" baseline="0" dirty="0">
                <a:solidFill>
                  <a:srgbClr val="002060"/>
                </a:solidFill>
                <a:latin typeface="Arial" panose="020B0604020202020204" pitchFamily="34" charset="0"/>
              </a:rPr>
              <a:t>Drawings </a:t>
            </a:r>
          </a:p>
          <a:p>
            <a:r>
              <a:rPr lang="en-GB" sz="2800" b="0" i="0" u="none" strike="noStrike" baseline="0" dirty="0">
                <a:solidFill>
                  <a:srgbClr val="002060"/>
                </a:solidFill>
                <a:latin typeface="Arial" panose="020B0604020202020204" pitchFamily="34" charset="0"/>
              </a:rPr>
              <a:t>Videos </a:t>
            </a:r>
          </a:p>
          <a:p>
            <a:r>
              <a:rPr lang="en-GB" sz="2800" b="0" i="0" u="none" strike="noStrike" baseline="0" dirty="0">
                <a:solidFill>
                  <a:srgbClr val="002060"/>
                </a:solidFill>
                <a:latin typeface="Arial" panose="020B0604020202020204" pitchFamily="34" charset="0"/>
              </a:rPr>
              <a:t>Sound bites </a:t>
            </a:r>
          </a:p>
          <a:p>
            <a:r>
              <a:rPr lang="en-GB" sz="2800" b="0" i="0" u="none" strike="noStrike" baseline="0" dirty="0">
                <a:solidFill>
                  <a:srgbClr val="002060"/>
                </a:solidFill>
                <a:latin typeface="Arial" panose="020B0604020202020204" pitchFamily="34" charset="0"/>
              </a:rPr>
              <a:t>Through attending the meeting and verbal communication. </a:t>
            </a:r>
          </a:p>
          <a:p>
            <a:r>
              <a:rPr lang="en-GB" sz="2800" b="0" i="0" u="none" strike="noStrike" baseline="0" dirty="0">
                <a:solidFill>
                  <a:srgbClr val="002060"/>
                </a:solidFill>
                <a:latin typeface="Arial" panose="020B0604020202020204" pitchFamily="34" charset="0"/>
              </a:rPr>
              <a:t>The list is not exhausted and we encourage any tool or method, and welcome any suggestions. </a:t>
            </a:r>
          </a:p>
          <a:p>
            <a:r>
              <a:rPr lang="en-GB" sz="2800" b="0" i="0" u="none" strike="noStrike" baseline="0" dirty="0">
                <a:solidFill>
                  <a:srgbClr val="002060"/>
                </a:solidFill>
                <a:latin typeface="Arial" panose="020B0604020202020204" pitchFamily="34" charset="0"/>
              </a:rPr>
              <a:t>In the main, we like to know from the child, the following information which helps to ensure we are taking a personalised approach </a:t>
            </a:r>
            <a:endParaRPr lang="en-GB" dirty="0">
              <a:solidFill>
                <a:srgbClr val="002060"/>
              </a:solidFill>
            </a:endParaRPr>
          </a:p>
          <a:p>
            <a:endParaRPr lang="en-GB" dirty="0"/>
          </a:p>
        </p:txBody>
      </p:sp>
    </p:spTree>
    <p:extLst>
      <p:ext uri="{BB962C8B-B14F-4D97-AF65-F5344CB8AC3E}">
        <p14:creationId xmlns:p14="http://schemas.microsoft.com/office/powerpoint/2010/main" val="10093559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B2AAF-C42A-46B0-B12F-964E27C9C6E5}"/>
              </a:ext>
            </a:extLst>
          </p:cNvPr>
          <p:cNvSpPr>
            <a:spLocks noGrp="1"/>
          </p:cNvSpPr>
          <p:nvPr>
            <p:ph type="title"/>
          </p:nvPr>
        </p:nvSpPr>
        <p:spPr/>
        <p:txBody>
          <a:bodyPr>
            <a:normAutofit/>
          </a:bodyPr>
          <a:lstStyle/>
          <a:p>
            <a:r>
              <a:rPr lang="en-GB" sz="4400" b="1" dirty="0">
                <a:solidFill>
                  <a:srgbClr val="00B0F0"/>
                </a:solidFill>
                <a:latin typeface="Arial" pitchFamily="34"/>
                <a:cs typeface="Arial" pitchFamily="34"/>
              </a:rPr>
              <a:t>Pupil premium funding </a:t>
            </a:r>
            <a:br>
              <a:rPr lang="en-GB" b="1" dirty="0">
                <a:solidFill>
                  <a:srgbClr val="00B0F0"/>
                </a:solidFill>
                <a:latin typeface="Arial" pitchFamily="34"/>
                <a:cs typeface="Arial" pitchFamily="34"/>
              </a:rPr>
            </a:br>
            <a:endParaRPr lang="en-GB" dirty="0">
              <a:solidFill>
                <a:srgbClr val="00B0F0"/>
              </a:solidFill>
            </a:endParaRPr>
          </a:p>
        </p:txBody>
      </p:sp>
      <p:sp>
        <p:nvSpPr>
          <p:cNvPr id="3" name="Content Placeholder 2">
            <a:extLst>
              <a:ext uri="{FF2B5EF4-FFF2-40B4-BE49-F238E27FC236}">
                <a16:creationId xmlns:a16="http://schemas.microsoft.com/office/drawing/2014/main" id="{0DA22333-661A-4168-8DE6-94D4D1247A9E}"/>
              </a:ext>
            </a:extLst>
          </p:cNvPr>
          <p:cNvSpPr>
            <a:spLocks noGrp="1"/>
          </p:cNvSpPr>
          <p:nvPr>
            <p:ph idx="1"/>
          </p:nvPr>
        </p:nvSpPr>
        <p:spPr/>
        <p:txBody>
          <a:bodyPr>
            <a:normAutofit lnSpcReduction="10000"/>
          </a:bodyPr>
          <a:lstStyle/>
          <a:p>
            <a:pPr lvl="0">
              <a:lnSpc>
                <a:spcPct val="80000"/>
              </a:lnSpc>
            </a:pPr>
            <a:r>
              <a:rPr lang="en-GB" sz="2800" dirty="0"/>
              <a:t>The new model has reviewed the way in which the Pupil Premium funding for Looked after children is distributed, the top-slice held centrally has increased in April 2021 from £175 to £550 per child, per annum. </a:t>
            </a:r>
          </a:p>
          <a:p>
            <a:pPr marL="0" lvl="0" indent="0">
              <a:lnSpc>
                <a:spcPct val="80000"/>
              </a:lnSpc>
              <a:buNone/>
            </a:pPr>
            <a:endParaRPr lang="en-GB" sz="2800" dirty="0"/>
          </a:p>
          <a:p>
            <a:pPr lvl="0">
              <a:spcBef>
                <a:spcPts val="0"/>
              </a:spcBef>
            </a:pPr>
            <a:r>
              <a:rPr lang="en-GB" sz="2800" dirty="0"/>
              <a:t>In April 2020 pupil premium funding for looked after children and previously looked after children slightly increased to £2345. </a:t>
            </a:r>
          </a:p>
          <a:p>
            <a:pPr marL="0" lvl="0" indent="0">
              <a:spcBef>
                <a:spcPts val="0"/>
              </a:spcBef>
              <a:buNone/>
            </a:pPr>
            <a:endParaRPr lang="en-GB" sz="2800" dirty="0"/>
          </a:p>
          <a:p>
            <a:pPr lvl="0">
              <a:spcBef>
                <a:spcPts val="0"/>
              </a:spcBef>
            </a:pPr>
            <a:r>
              <a:rPr lang="en-GB" sz="2800" dirty="0"/>
              <a:t>Every North West Virtual School top-slices to support a range of resources within the team including staffing, training and resources. The average top-slice within the North-West is £600 per annum.  </a:t>
            </a:r>
            <a:endParaRPr lang="en-GB" sz="3600" dirty="0"/>
          </a:p>
          <a:p>
            <a:endParaRPr lang="en-GB" dirty="0"/>
          </a:p>
        </p:txBody>
      </p:sp>
    </p:spTree>
    <p:extLst>
      <p:ext uri="{BB962C8B-B14F-4D97-AF65-F5344CB8AC3E}">
        <p14:creationId xmlns:p14="http://schemas.microsoft.com/office/powerpoint/2010/main" val="40560309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DD516-0C9B-48A6-85A7-52BB1847FCBA}"/>
              </a:ext>
            </a:extLst>
          </p:cNvPr>
          <p:cNvSpPr>
            <a:spLocks noGrp="1"/>
          </p:cNvSpPr>
          <p:nvPr>
            <p:ph type="title"/>
          </p:nvPr>
        </p:nvSpPr>
        <p:spPr/>
        <p:txBody>
          <a:bodyPr/>
          <a:lstStyle/>
          <a:p>
            <a:r>
              <a:rPr lang="en-GB" b="1" dirty="0">
                <a:solidFill>
                  <a:srgbClr val="00B0F0"/>
                </a:solidFill>
              </a:rPr>
              <a:t>Pupil Premium funding (cont.)</a:t>
            </a:r>
          </a:p>
        </p:txBody>
      </p:sp>
      <p:sp>
        <p:nvSpPr>
          <p:cNvPr id="3" name="Content Placeholder 2">
            <a:extLst>
              <a:ext uri="{FF2B5EF4-FFF2-40B4-BE49-F238E27FC236}">
                <a16:creationId xmlns:a16="http://schemas.microsoft.com/office/drawing/2014/main" id="{07562BFB-8288-42D4-AD1A-2CD9B23C384D}"/>
              </a:ext>
            </a:extLst>
          </p:cNvPr>
          <p:cNvSpPr>
            <a:spLocks noGrp="1"/>
          </p:cNvSpPr>
          <p:nvPr>
            <p:ph idx="1"/>
          </p:nvPr>
        </p:nvSpPr>
        <p:spPr/>
        <p:txBody>
          <a:bodyPr/>
          <a:lstStyle/>
          <a:p>
            <a:pPr marL="0" indent="0">
              <a:buNone/>
            </a:pPr>
            <a:r>
              <a:rPr lang="en-GB" sz="2500" dirty="0"/>
              <a:t>Total amount sent to school – £1,795 </a:t>
            </a:r>
          </a:p>
          <a:p>
            <a:pPr marL="0" indent="0">
              <a:buNone/>
            </a:pPr>
            <a:endParaRPr lang="en-GB" sz="2500" dirty="0">
              <a:ea typeface="Calibri" panose="020F0502020204030204" pitchFamily="34" charset="0"/>
            </a:endParaRPr>
          </a:p>
          <a:p>
            <a:pPr marL="0" indent="0">
              <a:buNone/>
            </a:pPr>
            <a:r>
              <a:rPr lang="en-GB" sz="2500" u="sng" dirty="0">
                <a:ea typeface="Calibri" panose="020F0502020204030204" pitchFamily="34" charset="0"/>
              </a:rPr>
              <a:t>Two payments</a:t>
            </a:r>
          </a:p>
          <a:p>
            <a:pPr marL="0" indent="0">
              <a:buNone/>
            </a:pPr>
            <a:r>
              <a:rPr lang="en-GB" sz="2500" dirty="0">
                <a:effectLst/>
                <a:ea typeface="Calibri" panose="020F0502020204030204" pitchFamily="34" charset="0"/>
              </a:rPr>
              <a:t> </a:t>
            </a:r>
          </a:p>
          <a:p>
            <a:r>
              <a:rPr lang="en-GB" sz="2500" dirty="0">
                <a:effectLst/>
                <a:ea typeface="Calibri" panose="020F0502020204030204" pitchFamily="34" charset="0"/>
              </a:rPr>
              <a:t>April to August = £750 . . . schools should see these amounts in July</a:t>
            </a:r>
          </a:p>
          <a:p>
            <a:pPr marL="0" indent="0">
              <a:buNone/>
            </a:pPr>
            <a:r>
              <a:rPr lang="en-GB" sz="2500" dirty="0">
                <a:effectLst/>
                <a:ea typeface="Calibri" panose="020F0502020204030204" pitchFamily="34" charset="0"/>
              </a:rPr>
              <a:t> </a:t>
            </a:r>
          </a:p>
          <a:p>
            <a:r>
              <a:rPr lang="en-GB" sz="2500" dirty="0">
                <a:effectLst/>
                <a:ea typeface="Calibri" panose="020F0502020204030204" pitchFamily="34" charset="0"/>
              </a:rPr>
              <a:t>Sept to March = £1,045 . . . usually done around December </a:t>
            </a:r>
          </a:p>
          <a:p>
            <a:pPr marL="0" indent="0">
              <a:buNone/>
            </a:pPr>
            <a:endParaRPr lang="en-GB" dirty="0"/>
          </a:p>
        </p:txBody>
      </p:sp>
    </p:spTree>
    <p:extLst>
      <p:ext uri="{BB962C8B-B14F-4D97-AF65-F5344CB8AC3E}">
        <p14:creationId xmlns:p14="http://schemas.microsoft.com/office/powerpoint/2010/main" val="28990839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02044-A88F-4ECB-8B35-5B6326A75453}"/>
              </a:ext>
            </a:extLst>
          </p:cNvPr>
          <p:cNvSpPr>
            <a:spLocks noGrp="1"/>
          </p:cNvSpPr>
          <p:nvPr>
            <p:ph type="title"/>
          </p:nvPr>
        </p:nvSpPr>
        <p:spPr/>
        <p:txBody>
          <a:bodyPr/>
          <a:lstStyle/>
          <a:p>
            <a:r>
              <a:rPr lang="en-GB" dirty="0">
                <a:solidFill>
                  <a:srgbClr val="00B0F0"/>
                </a:solidFill>
              </a:rPr>
              <a:t>Pupil Premium plus (PPG+) for looked-after children</a:t>
            </a:r>
            <a:endParaRPr lang="en-GB" dirty="0"/>
          </a:p>
        </p:txBody>
      </p:sp>
      <p:sp>
        <p:nvSpPr>
          <p:cNvPr id="3" name="Content Placeholder 2">
            <a:extLst>
              <a:ext uri="{FF2B5EF4-FFF2-40B4-BE49-F238E27FC236}">
                <a16:creationId xmlns:a16="http://schemas.microsoft.com/office/drawing/2014/main" id="{9AAA7AE1-F6F9-44B8-949B-934466D4956D}"/>
              </a:ext>
            </a:extLst>
          </p:cNvPr>
          <p:cNvSpPr>
            <a:spLocks noGrp="1"/>
          </p:cNvSpPr>
          <p:nvPr>
            <p:ph idx="1"/>
          </p:nvPr>
        </p:nvSpPr>
        <p:spPr/>
        <p:txBody>
          <a:bodyPr>
            <a:normAutofit fontScale="85000" lnSpcReduction="20000"/>
          </a:bodyPr>
          <a:lstStyle/>
          <a:p>
            <a:r>
              <a:rPr lang="en-GB" sz="2800" b="0" i="0" u="none" strike="noStrike" baseline="0" dirty="0">
                <a:solidFill>
                  <a:srgbClr val="000000"/>
                </a:solidFill>
                <a:latin typeface="Arial" panose="020B0604020202020204" pitchFamily="34" charset="0"/>
              </a:rPr>
              <a:t>The PP+ can be used to facilitate a wide range of educational support for looked-after children. VSH should seek the input of the school’s designated teacher and carers when deciding on how to use PP+ to support a child. It is important that interventions supported by pupil premium should be evidence-based and in the best interests of the child.</a:t>
            </a:r>
          </a:p>
          <a:p>
            <a:pPr algn="l"/>
            <a:endParaRPr lang="en-GB" sz="2800" b="0" i="0" u="none" strike="noStrike" baseline="0" dirty="0">
              <a:solidFill>
                <a:srgbClr val="000000"/>
              </a:solidFill>
              <a:latin typeface="Arial" panose="020B0604020202020204" pitchFamily="34" charset="0"/>
            </a:endParaRPr>
          </a:p>
          <a:p>
            <a:pPr algn="l"/>
            <a:r>
              <a:rPr lang="en-GB" sz="2800" b="0" i="0" u="none" strike="noStrike" baseline="0" dirty="0">
                <a:solidFill>
                  <a:srgbClr val="000000"/>
                </a:solidFill>
                <a:latin typeface="Arial" panose="020B0604020202020204" pitchFamily="34" charset="0"/>
              </a:rPr>
              <a:t>Both VSH and schools manage their PP+ allocation for the benefit of their cohort of looked after or previously looked after children and according to children’s needs. It is not is not a personal budget for individual children; however, both VSHs and schools may choose to allocate an amount of funding to an individual to support their needs. </a:t>
            </a:r>
          </a:p>
          <a:p>
            <a:pPr marL="0" indent="0" algn="l">
              <a:buNone/>
            </a:pPr>
            <a:endParaRPr lang="en-GB" dirty="0">
              <a:solidFill>
                <a:srgbClr val="000000"/>
              </a:solidFill>
            </a:endParaRPr>
          </a:p>
          <a:p>
            <a:pPr algn="ctr"/>
            <a:r>
              <a:rPr lang="en-GB" sz="2800" b="1" i="0" u="none" strike="noStrike" baseline="0" dirty="0">
                <a:solidFill>
                  <a:srgbClr val="000000"/>
                </a:solidFill>
                <a:latin typeface="Arial" panose="020B0604020202020204" pitchFamily="34" charset="0"/>
              </a:rPr>
              <a:t>PPG+ can not be spent on: transport, administration tasks, clothing or food. </a:t>
            </a:r>
          </a:p>
          <a:p>
            <a:pPr marL="0" indent="0">
              <a:buNone/>
            </a:pPr>
            <a:endParaRPr lang="en-GB" sz="2800" b="0" i="0" u="none" strike="noStrike" baseline="0" dirty="0">
              <a:solidFill>
                <a:srgbClr val="000000"/>
              </a:solidFill>
              <a:latin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42200832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B01E0-C8D2-4F6A-91C1-22BF60B0C3FA}"/>
              </a:ext>
            </a:extLst>
          </p:cNvPr>
          <p:cNvSpPr>
            <a:spLocks noGrp="1"/>
          </p:cNvSpPr>
          <p:nvPr>
            <p:ph type="title"/>
          </p:nvPr>
        </p:nvSpPr>
        <p:spPr/>
        <p:txBody>
          <a:bodyPr/>
          <a:lstStyle/>
          <a:p>
            <a:r>
              <a:rPr lang="en-GB" b="1" dirty="0">
                <a:solidFill>
                  <a:srgbClr val="00B0F0"/>
                </a:solidFill>
              </a:rPr>
              <a:t>Expectations of a foster carer: </a:t>
            </a:r>
          </a:p>
        </p:txBody>
      </p:sp>
      <p:sp>
        <p:nvSpPr>
          <p:cNvPr id="3" name="Content Placeholder 2">
            <a:extLst>
              <a:ext uri="{FF2B5EF4-FFF2-40B4-BE49-F238E27FC236}">
                <a16:creationId xmlns:a16="http://schemas.microsoft.com/office/drawing/2014/main" id="{F44FC5BE-C2AC-4B08-AF82-57484D3FD5C2}"/>
              </a:ext>
            </a:extLst>
          </p:cNvPr>
          <p:cNvSpPr>
            <a:spLocks noGrp="1"/>
          </p:cNvSpPr>
          <p:nvPr>
            <p:ph idx="1"/>
          </p:nvPr>
        </p:nvSpPr>
        <p:spPr/>
        <p:txBody>
          <a:bodyPr>
            <a:normAutofit fontScale="85000" lnSpcReduction="10000"/>
          </a:bodyPr>
          <a:lstStyle/>
          <a:p>
            <a:pPr>
              <a:buFont typeface="Arial" panose="020B0604020202020204" pitchFamily="34" charset="0"/>
              <a:buChar char="•"/>
            </a:pPr>
            <a:r>
              <a:rPr lang="en-GB" dirty="0"/>
              <a:t>Communication – Get to know the Virtual School team! </a:t>
            </a:r>
          </a:p>
          <a:p>
            <a:pPr>
              <a:buFont typeface="Arial" panose="020B0604020202020204" pitchFamily="34" charset="0"/>
              <a:buChar char="•"/>
            </a:pPr>
            <a:r>
              <a:rPr lang="en-GB" dirty="0"/>
              <a:t>Make sure your views are recorded in the termly PEP document</a:t>
            </a:r>
          </a:p>
          <a:p>
            <a:pPr>
              <a:buFont typeface="Arial" panose="020B0604020202020204" pitchFamily="34" charset="0"/>
              <a:buChar char="•"/>
            </a:pPr>
            <a:r>
              <a:rPr lang="en-GB" dirty="0"/>
              <a:t>Relationships – Build positive relationships with teachers and pastoral care. </a:t>
            </a:r>
          </a:p>
          <a:p>
            <a:pPr>
              <a:buFont typeface="Arial" panose="020B0604020202020204" pitchFamily="34" charset="0"/>
              <a:buChar char="•"/>
            </a:pPr>
            <a:r>
              <a:rPr lang="en-GB" dirty="0"/>
              <a:t>Nurturing – Be interested in school, monitor homework, go to parent’s evening. </a:t>
            </a:r>
          </a:p>
          <a:p>
            <a:pPr>
              <a:buFont typeface="Arial" panose="020B0604020202020204" pitchFamily="34" charset="0"/>
              <a:buChar char="•"/>
            </a:pPr>
            <a:r>
              <a:rPr lang="en-GB" dirty="0"/>
              <a:t>Structure and routine – bed time routine </a:t>
            </a:r>
          </a:p>
          <a:p>
            <a:pPr>
              <a:buFont typeface="Arial" panose="020B0604020202020204" pitchFamily="34" charset="0"/>
              <a:buChar char="•"/>
            </a:pPr>
            <a:r>
              <a:rPr lang="en-GB" dirty="0"/>
              <a:t>High aspirations – Talk about the future, visit universities! </a:t>
            </a:r>
          </a:p>
          <a:p>
            <a:pPr>
              <a:buFont typeface="Arial" panose="020B0604020202020204" pitchFamily="34" charset="0"/>
              <a:buChar char="•"/>
            </a:pPr>
            <a:r>
              <a:rPr lang="en-GB" dirty="0"/>
              <a:t>Read – Reading with Primary aged children, 3 times a week for 20 minutes </a:t>
            </a:r>
          </a:p>
          <a:p>
            <a:pPr>
              <a:buFont typeface="Arial" panose="020B0604020202020204" pitchFamily="34" charset="0"/>
              <a:buChar char="•"/>
            </a:pPr>
            <a:r>
              <a:rPr lang="en-GB" dirty="0"/>
              <a:t>Training and awareness – To have a good understanding of the needs of the young people within your care.</a:t>
            </a:r>
          </a:p>
          <a:p>
            <a:pPr>
              <a:buFont typeface="Arial" panose="020B0604020202020204" pitchFamily="34" charset="0"/>
              <a:buChar char="•"/>
            </a:pPr>
            <a:r>
              <a:rPr lang="en-GB" dirty="0"/>
              <a:t>Link the targets from the PEP document to home life </a:t>
            </a:r>
          </a:p>
          <a:p>
            <a:pPr marL="0" indent="0">
              <a:buNone/>
            </a:pPr>
            <a:endParaRPr lang="en-GB" dirty="0"/>
          </a:p>
        </p:txBody>
      </p:sp>
    </p:spTree>
    <p:extLst>
      <p:ext uri="{BB962C8B-B14F-4D97-AF65-F5344CB8AC3E}">
        <p14:creationId xmlns:p14="http://schemas.microsoft.com/office/powerpoint/2010/main" val="34927304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8F3DA-C5D2-4DCE-A2AB-E8E492F2A3BF}"/>
              </a:ext>
            </a:extLst>
          </p:cNvPr>
          <p:cNvSpPr>
            <a:spLocks noGrp="1"/>
          </p:cNvSpPr>
          <p:nvPr>
            <p:ph type="title"/>
          </p:nvPr>
        </p:nvSpPr>
        <p:spPr/>
        <p:txBody>
          <a:bodyPr/>
          <a:lstStyle/>
          <a:p>
            <a:r>
              <a:rPr lang="en-GB" b="1" dirty="0">
                <a:solidFill>
                  <a:srgbClr val="00B0F0"/>
                </a:solidFill>
              </a:rPr>
              <a:t>How can Bolton’s Virtual school support you?</a:t>
            </a:r>
          </a:p>
        </p:txBody>
      </p:sp>
      <p:sp>
        <p:nvSpPr>
          <p:cNvPr id="3" name="Content Placeholder 2">
            <a:extLst>
              <a:ext uri="{FF2B5EF4-FFF2-40B4-BE49-F238E27FC236}">
                <a16:creationId xmlns:a16="http://schemas.microsoft.com/office/drawing/2014/main" id="{8D0D87A6-B1FC-4A82-9746-6308223B1F51}"/>
              </a:ext>
            </a:extLst>
          </p:cNvPr>
          <p:cNvSpPr>
            <a:spLocks noGrp="1"/>
          </p:cNvSpPr>
          <p:nvPr>
            <p:ph idx="1"/>
          </p:nvPr>
        </p:nvSpPr>
        <p:spPr/>
        <p:txBody>
          <a:bodyPr>
            <a:normAutofit fontScale="85000" lnSpcReduction="20000"/>
          </a:bodyPr>
          <a:lstStyle/>
          <a:p>
            <a:pPr>
              <a:buFont typeface="Arial" panose="020B0604020202020204" pitchFamily="34" charset="0"/>
              <a:buChar char="•"/>
            </a:pPr>
            <a:r>
              <a:rPr lang="en-GB" dirty="0"/>
              <a:t>Attend PEP meetings </a:t>
            </a:r>
          </a:p>
          <a:p>
            <a:pPr>
              <a:buFont typeface="Arial" panose="020B0604020202020204" pitchFamily="34" charset="0"/>
              <a:buChar char="•"/>
            </a:pPr>
            <a:r>
              <a:rPr lang="en-GB" dirty="0"/>
              <a:t>Well-being mentor</a:t>
            </a:r>
          </a:p>
          <a:p>
            <a:pPr>
              <a:buFont typeface="Arial" panose="020B0604020202020204" pitchFamily="34" charset="0"/>
              <a:buChar char="•"/>
            </a:pPr>
            <a:r>
              <a:rPr lang="en-GB" dirty="0"/>
              <a:t>Tuition</a:t>
            </a:r>
          </a:p>
          <a:p>
            <a:pPr>
              <a:buFont typeface="Arial" panose="020B0604020202020204" pitchFamily="34" charset="0"/>
              <a:buChar char="•"/>
            </a:pPr>
            <a:r>
              <a:rPr lang="en-GB" dirty="0"/>
              <a:t>Education opportunities </a:t>
            </a:r>
          </a:p>
          <a:p>
            <a:pPr>
              <a:buFont typeface="Arial" panose="020B0604020202020204" pitchFamily="34" charset="0"/>
              <a:buChar char="•"/>
            </a:pPr>
            <a:r>
              <a:rPr lang="en-GB" dirty="0"/>
              <a:t>Liaise with professionals</a:t>
            </a:r>
          </a:p>
          <a:p>
            <a:pPr>
              <a:buFont typeface="Arial" panose="020B0604020202020204" pitchFamily="34" charset="0"/>
              <a:buChar char="•"/>
            </a:pPr>
            <a:r>
              <a:rPr lang="en-GB" dirty="0"/>
              <a:t>Support the process to gain an EHCP </a:t>
            </a:r>
          </a:p>
          <a:p>
            <a:pPr>
              <a:buFont typeface="Arial" panose="020B0604020202020204" pitchFamily="34" charset="0"/>
              <a:buChar char="•"/>
            </a:pPr>
            <a:r>
              <a:rPr lang="en-GB" dirty="0"/>
              <a:t>Provide alternative education packages </a:t>
            </a:r>
          </a:p>
          <a:p>
            <a:pPr>
              <a:buFont typeface="Arial" panose="020B0604020202020204" pitchFamily="34" charset="0"/>
              <a:buChar char="•"/>
            </a:pPr>
            <a:r>
              <a:rPr lang="en-GB" dirty="0"/>
              <a:t>Additional pupil premium funding in exceptional circumstances </a:t>
            </a:r>
          </a:p>
          <a:p>
            <a:pPr>
              <a:buFont typeface="Arial" panose="020B0604020202020204" pitchFamily="34" charset="0"/>
              <a:buChar char="•"/>
            </a:pPr>
            <a:r>
              <a:rPr lang="en-GB" dirty="0"/>
              <a:t>Provide Educational Psychology </a:t>
            </a:r>
          </a:p>
          <a:p>
            <a:pPr>
              <a:buFont typeface="Arial" panose="020B0604020202020204" pitchFamily="34" charset="0"/>
              <a:buChar char="•"/>
            </a:pPr>
            <a:r>
              <a:rPr lang="en-GB" dirty="0"/>
              <a:t>Career’s guidance </a:t>
            </a:r>
          </a:p>
          <a:p>
            <a:pPr>
              <a:buFont typeface="Arial" panose="020B0604020202020204" pitchFamily="34" charset="0"/>
              <a:buChar char="•"/>
            </a:pPr>
            <a:r>
              <a:rPr lang="en-GB" dirty="0"/>
              <a:t>Advise and guidance on education </a:t>
            </a:r>
          </a:p>
          <a:p>
            <a:endParaRPr lang="en-GB" dirty="0"/>
          </a:p>
        </p:txBody>
      </p:sp>
    </p:spTree>
    <p:extLst>
      <p:ext uri="{BB962C8B-B14F-4D97-AF65-F5344CB8AC3E}">
        <p14:creationId xmlns:p14="http://schemas.microsoft.com/office/powerpoint/2010/main" val="28938528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FC97F-2650-4A13-86F3-C044F8292831}"/>
              </a:ext>
            </a:extLst>
          </p:cNvPr>
          <p:cNvSpPr>
            <a:spLocks noGrp="1"/>
          </p:cNvSpPr>
          <p:nvPr>
            <p:ph type="title"/>
          </p:nvPr>
        </p:nvSpPr>
        <p:spPr>
          <a:xfrm>
            <a:off x="2553418" y="365125"/>
            <a:ext cx="9067452" cy="1325563"/>
          </a:xfrm>
        </p:spPr>
        <p:txBody>
          <a:bodyPr>
            <a:normAutofit/>
          </a:bodyPr>
          <a:lstStyle/>
          <a:p>
            <a:r>
              <a:rPr lang="en-GB" sz="4200" b="1" dirty="0">
                <a:solidFill>
                  <a:srgbClr val="00B0F0"/>
                </a:solidFill>
              </a:rPr>
              <a:t>The role of the Designated Teacher</a:t>
            </a:r>
          </a:p>
        </p:txBody>
      </p:sp>
      <p:sp>
        <p:nvSpPr>
          <p:cNvPr id="3" name="Content Placeholder 2">
            <a:extLst>
              <a:ext uri="{FF2B5EF4-FFF2-40B4-BE49-F238E27FC236}">
                <a16:creationId xmlns:a16="http://schemas.microsoft.com/office/drawing/2014/main" id="{DE9E33C7-C795-4171-93DC-291F96ECF260}"/>
              </a:ext>
            </a:extLst>
          </p:cNvPr>
          <p:cNvSpPr>
            <a:spLocks noGrp="1"/>
          </p:cNvSpPr>
          <p:nvPr>
            <p:ph idx="1"/>
          </p:nvPr>
        </p:nvSpPr>
        <p:spPr/>
        <p:txBody>
          <a:bodyPr>
            <a:normAutofit fontScale="92500"/>
          </a:bodyPr>
          <a:lstStyle/>
          <a:p>
            <a:r>
              <a:rPr lang="en-GB" dirty="0"/>
              <a:t>The designated teacher should be a central point of initial contact within the school </a:t>
            </a:r>
          </a:p>
          <a:p>
            <a:r>
              <a:rPr lang="en-GB" dirty="0"/>
              <a:t>The most effective designated teachers have a leadership role in promoting the educational achievement of every looked-after and previously looked-after child on the school’s roll. </a:t>
            </a:r>
          </a:p>
          <a:p>
            <a:r>
              <a:rPr lang="en-GB" dirty="0"/>
              <a:t>have high expectations of looked-after and previously looked-after children’s learning and set targets to accelerate educational progress;</a:t>
            </a:r>
          </a:p>
          <a:p>
            <a:r>
              <a:rPr lang="en-GB" dirty="0"/>
              <a:t>have the level of understanding they need of the role of social workers, VSHs and carers, and how the function of the PEP fits into the wider care planning duties of the authority which looks after the child;</a:t>
            </a:r>
          </a:p>
        </p:txBody>
      </p:sp>
    </p:spTree>
    <p:extLst>
      <p:ext uri="{BB962C8B-B14F-4D97-AF65-F5344CB8AC3E}">
        <p14:creationId xmlns:p14="http://schemas.microsoft.com/office/powerpoint/2010/main" val="36927494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EF41E-4AF5-482A-94F7-BCA516AB64E9}"/>
              </a:ext>
            </a:extLst>
          </p:cNvPr>
          <p:cNvSpPr>
            <a:spLocks noGrp="1"/>
          </p:cNvSpPr>
          <p:nvPr>
            <p:ph type="title"/>
          </p:nvPr>
        </p:nvSpPr>
        <p:spPr/>
        <p:txBody>
          <a:bodyPr/>
          <a:lstStyle/>
          <a:p>
            <a:r>
              <a:rPr lang="en-GB" dirty="0">
                <a:solidFill>
                  <a:srgbClr val="00B0F0"/>
                </a:solidFill>
              </a:rPr>
              <a:t>Exclusions</a:t>
            </a:r>
          </a:p>
        </p:txBody>
      </p:sp>
      <p:sp>
        <p:nvSpPr>
          <p:cNvPr id="3" name="Content Placeholder 2">
            <a:extLst>
              <a:ext uri="{FF2B5EF4-FFF2-40B4-BE49-F238E27FC236}">
                <a16:creationId xmlns:a16="http://schemas.microsoft.com/office/drawing/2014/main" id="{6D4CC2F6-F12D-4D29-8458-A9EBD22BD699}"/>
              </a:ext>
            </a:extLst>
          </p:cNvPr>
          <p:cNvSpPr>
            <a:spLocks noGrp="1"/>
          </p:cNvSpPr>
          <p:nvPr>
            <p:ph idx="1"/>
          </p:nvPr>
        </p:nvSpPr>
        <p:spPr/>
        <p:txBody>
          <a:bodyPr/>
          <a:lstStyle/>
          <a:p>
            <a:r>
              <a:rPr lang="en-GB" sz="2800" dirty="0">
                <a:solidFill>
                  <a:srgbClr val="002060"/>
                </a:solidFill>
              </a:rPr>
              <a:t>Statutory guidance on school exclusion states that “Head teachers should, as far as possible, avoid excluding permanently any pupil with a statement of SEN or a looked after child.”</a:t>
            </a:r>
          </a:p>
          <a:p>
            <a:r>
              <a:rPr lang="en-GB" dirty="0">
                <a:solidFill>
                  <a:srgbClr val="002060"/>
                </a:solidFill>
              </a:rPr>
              <a:t>There hasn’t been a permanent exclusion of a looked after child in Bolton since January 2019. </a:t>
            </a:r>
          </a:p>
          <a:p>
            <a:r>
              <a:rPr lang="en-GB" dirty="0">
                <a:solidFill>
                  <a:srgbClr val="002060"/>
                </a:solidFill>
              </a:rPr>
              <a:t>Inform the Virtual School team if a child is a risk or has been excluded; PEP caseworker, Deputy Head, Virtual School Head </a:t>
            </a:r>
          </a:p>
          <a:p>
            <a:r>
              <a:rPr lang="en-GB" dirty="0">
                <a:solidFill>
                  <a:srgbClr val="002060"/>
                </a:solidFill>
              </a:rPr>
              <a:t>Update the PEP document following any exclusion </a:t>
            </a:r>
          </a:p>
        </p:txBody>
      </p:sp>
    </p:spTree>
    <p:extLst>
      <p:ext uri="{BB962C8B-B14F-4D97-AF65-F5344CB8AC3E}">
        <p14:creationId xmlns:p14="http://schemas.microsoft.com/office/powerpoint/2010/main" val="16923177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90BA3-DE41-46F6-BB01-A1D9F7F0693D}"/>
              </a:ext>
            </a:extLst>
          </p:cNvPr>
          <p:cNvSpPr>
            <a:spLocks noGrp="1"/>
          </p:cNvSpPr>
          <p:nvPr>
            <p:ph type="title"/>
          </p:nvPr>
        </p:nvSpPr>
        <p:spPr>
          <a:xfrm>
            <a:off x="2890302" y="316999"/>
            <a:ext cx="8800381" cy="1325563"/>
          </a:xfrm>
        </p:spPr>
        <p:txBody>
          <a:bodyPr/>
          <a:lstStyle/>
          <a:p>
            <a:r>
              <a:rPr lang="en-GB" b="1" dirty="0">
                <a:solidFill>
                  <a:srgbClr val="00B0F0"/>
                </a:solidFill>
              </a:rPr>
              <a:t>Admissions </a:t>
            </a:r>
          </a:p>
        </p:txBody>
      </p:sp>
      <p:sp>
        <p:nvSpPr>
          <p:cNvPr id="4" name="Content Placeholder 1">
            <a:extLst>
              <a:ext uri="{FF2B5EF4-FFF2-40B4-BE49-F238E27FC236}">
                <a16:creationId xmlns:a16="http://schemas.microsoft.com/office/drawing/2014/main" id="{D03B3A75-EAF3-4015-AFD0-E71DD15E1F7A}"/>
              </a:ext>
            </a:extLst>
          </p:cNvPr>
          <p:cNvSpPr>
            <a:spLocks noGrp="1"/>
          </p:cNvSpPr>
          <p:nvPr>
            <p:ph idx="1"/>
          </p:nvPr>
        </p:nvSpPr>
        <p:spPr>
          <a:xfrm>
            <a:off x="460969" y="1790114"/>
            <a:ext cx="11025996" cy="4351338"/>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ts val="800"/>
              </a:spcBef>
              <a:buFont typeface="Arial" pitchFamily="34" charset="0"/>
              <a:buNone/>
              <a:defRPr sz="1800" b="1" kern="1200">
                <a:solidFill>
                  <a:schemeClr val="accent1">
                    <a:lumMod val="50000"/>
                  </a:schemeClr>
                </a:solidFill>
                <a:latin typeface="Arial" pitchFamily="34" charset="0"/>
                <a:ea typeface="+mn-ea"/>
                <a:cs typeface="Arial" pitchFamily="34" charset="0"/>
              </a:defRPr>
            </a:lvl1pPr>
            <a:lvl2pPr marL="173736" indent="-173736"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2pPr>
            <a:lvl3pPr marL="402336" indent="-164592"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3pPr>
            <a:lvl4pPr marL="630936" indent="-164592"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4pPr>
            <a:lvl5pPr marL="859536" indent="-173736" algn="l" defTabSz="914400" rtl="0" eaLnBrk="1" latinLnBrk="0" hangingPunct="1">
              <a:spcBef>
                <a:spcPts val="300"/>
              </a:spcBef>
              <a:buClr>
                <a:schemeClr val="accent3"/>
              </a:buClr>
              <a:buFont typeface="Wingdings" pitchFamily="2" charset="2"/>
              <a:buChar char="§"/>
              <a:defRPr sz="1800" kern="1200">
                <a:solidFill>
                  <a:schemeClr val="accent1">
                    <a:lumMod val="50000"/>
                  </a:schemeClr>
                </a:solidFill>
                <a:latin typeface="Arial" pitchFamily="34" charset="0"/>
                <a:ea typeface="+mn-ea"/>
                <a:cs typeface="Arial" pitchFamily="34" charset="0"/>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285750" indent="-285750">
              <a:buFont typeface="Arial" panose="020B0604020202020204" pitchFamily="34" charset="0"/>
              <a:buChar char="•"/>
            </a:pPr>
            <a:r>
              <a:rPr lang="en-GB" dirty="0"/>
              <a:t>Statutory Guidance for Local Authorities suggests that wherever possible when a child moves placement their school placement should be maintained</a:t>
            </a:r>
          </a:p>
          <a:p>
            <a:pPr marL="285750" indent="-285750">
              <a:buFont typeface="Arial" panose="020B0604020202020204" pitchFamily="34" charset="0"/>
              <a:buChar char="•"/>
            </a:pPr>
            <a:r>
              <a:rPr lang="en-GB" dirty="0"/>
              <a:t>Statutory Guidance for Local Authorities suggests that, when a child moves placement in an emergency, a new school placement should be secured within 20 days</a:t>
            </a:r>
          </a:p>
          <a:p>
            <a:pPr marL="285750" indent="-285750">
              <a:buFont typeface="Arial" panose="020B0604020202020204" pitchFamily="34" charset="0"/>
              <a:buChar char="•"/>
            </a:pPr>
            <a:r>
              <a:rPr lang="en-GB" dirty="0"/>
              <a:t>Any decision about a new school placement should be made in consultation with the VSH</a:t>
            </a:r>
          </a:p>
          <a:p>
            <a:pPr marL="285750" indent="-285750">
              <a:buFont typeface="Arial" panose="020B0604020202020204" pitchFamily="34" charset="0"/>
              <a:buChar char="•"/>
            </a:pPr>
            <a:r>
              <a:rPr lang="en-GB" dirty="0"/>
              <a:t>Schools judged to be ‘good’ or ‘outstanding’ should be prioritised and unless there are exceptional evidence-based reasons looked after children should never be placed in a school judged by Ofsted to be ‘inadequate’</a:t>
            </a:r>
          </a:p>
          <a:p>
            <a:pPr marL="285750" indent="-285750">
              <a:buFont typeface="Arial" panose="020B0604020202020204" pitchFamily="34" charset="0"/>
              <a:buChar char="•"/>
            </a:pPr>
            <a:r>
              <a:rPr lang="en-GB" dirty="0"/>
              <a:t>The School Admissions Code – Looked After Children have the highest priority within all maintained schools’ admission arrangements and are an excepted group from Infant Class Size Legislation.</a:t>
            </a:r>
          </a:p>
          <a:p>
            <a:pPr marL="285750" indent="-285750">
              <a:buFont typeface="Arial" panose="020B0604020202020204" pitchFamily="34" charset="0"/>
              <a:buChar char="•"/>
            </a:pPr>
            <a:r>
              <a:rPr lang="en-GB" dirty="0"/>
              <a:t>In-Year admissions – the VSH can direct a maintained school to admit a looked after child even if this takes them over published numbers.  The VSH must refer the case to the EFA in order to pursue a ‘direction’ of an academy. </a:t>
            </a:r>
          </a:p>
          <a:p>
            <a:pPr marL="285750" indent="-285750">
              <a:buFont typeface="Arial" panose="020B0604020202020204" pitchFamily="34" charset="0"/>
              <a:buChar char="•"/>
            </a:pPr>
            <a:r>
              <a:rPr lang="en-GB" dirty="0"/>
              <a:t>Only 22 cases have been referred to the EFA.  There have been no cases where the EFA has concluded that the school should not be directed to admit.</a:t>
            </a:r>
          </a:p>
          <a:p>
            <a:pPr marL="285750" indent="-285750" algn="ctr">
              <a:buFont typeface="Arial" panose="020B0604020202020204" pitchFamily="34" charset="0"/>
              <a:buChar char="•"/>
            </a:pPr>
            <a:endParaRPr lang="en-GB" dirty="0">
              <a:solidFill>
                <a:srgbClr val="00B0F0"/>
              </a:solidFill>
            </a:endParaRPr>
          </a:p>
          <a:p>
            <a:pPr algn="ctr"/>
            <a:r>
              <a:rPr lang="en-GB" sz="2200" dirty="0">
                <a:solidFill>
                  <a:schemeClr val="accent2"/>
                </a:solidFill>
              </a:rPr>
              <a:t>Reception admissions		15</a:t>
            </a:r>
            <a:r>
              <a:rPr lang="en-GB" sz="2200" baseline="30000" dirty="0">
                <a:solidFill>
                  <a:schemeClr val="accent2"/>
                </a:solidFill>
              </a:rPr>
              <a:t>th</a:t>
            </a:r>
            <a:r>
              <a:rPr lang="en-GB" sz="2200" dirty="0">
                <a:solidFill>
                  <a:schemeClr val="accent2"/>
                </a:solidFill>
              </a:rPr>
              <a:t> January </a:t>
            </a:r>
          </a:p>
          <a:p>
            <a:pPr algn="ctr"/>
            <a:r>
              <a:rPr lang="en-GB" sz="2200" dirty="0">
                <a:solidFill>
                  <a:schemeClr val="accent2"/>
                </a:solidFill>
              </a:rPr>
              <a:t>Secondary admissions	31</a:t>
            </a:r>
            <a:r>
              <a:rPr lang="en-GB" sz="2200" baseline="30000" dirty="0">
                <a:solidFill>
                  <a:schemeClr val="accent2"/>
                </a:solidFill>
              </a:rPr>
              <a:t>st</a:t>
            </a:r>
            <a:r>
              <a:rPr lang="en-GB" sz="2200" dirty="0">
                <a:solidFill>
                  <a:schemeClr val="accent2"/>
                </a:solidFill>
              </a:rPr>
              <a:t> October</a:t>
            </a:r>
          </a:p>
          <a:p>
            <a:pPr marL="285750" indent="-28575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6678317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E8CF5-7B6F-44D1-88E2-E5DCF562A91E}"/>
              </a:ext>
            </a:extLst>
          </p:cNvPr>
          <p:cNvSpPr>
            <a:spLocks noGrp="1"/>
          </p:cNvSpPr>
          <p:nvPr>
            <p:ph type="title"/>
          </p:nvPr>
        </p:nvSpPr>
        <p:spPr/>
        <p:txBody>
          <a:bodyPr/>
          <a:lstStyle/>
          <a:p>
            <a:r>
              <a:rPr lang="en-GB" b="1" dirty="0">
                <a:solidFill>
                  <a:srgbClr val="00B0F0"/>
                </a:solidFill>
              </a:rPr>
              <a:t>Nurture Provision </a:t>
            </a:r>
          </a:p>
        </p:txBody>
      </p:sp>
      <p:sp>
        <p:nvSpPr>
          <p:cNvPr id="3" name="Content Placeholder 2">
            <a:extLst>
              <a:ext uri="{FF2B5EF4-FFF2-40B4-BE49-F238E27FC236}">
                <a16:creationId xmlns:a16="http://schemas.microsoft.com/office/drawing/2014/main" id="{BA9BFE4D-340E-4E37-AA24-77CB5B881985}"/>
              </a:ext>
            </a:extLst>
          </p:cNvPr>
          <p:cNvSpPr>
            <a:spLocks noGrp="1"/>
          </p:cNvSpPr>
          <p:nvPr>
            <p:ph idx="1"/>
          </p:nvPr>
        </p:nvSpPr>
        <p:spPr/>
        <p:txBody>
          <a:bodyPr>
            <a:normAutofit fontScale="25000" lnSpcReduction="20000"/>
          </a:bodyPr>
          <a:lstStyle/>
          <a:p>
            <a:pPr>
              <a:lnSpc>
                <a:spcPct val="115000"/>
              </a:lnSpc>
              <a:spcAft>
                <a:spcPts val="1000"/>
              </a:spcAft>
            </a:pPr>
            <a:r>
              <a:rPr lang="en-GB" sz="6400" dirty="0">
                <a:effectLst/>
                <a:latin typeface="+mn-lt"/>
                <a:ea typeface="Calibri" panose="020F0502020204030204" pitchFamily="34" charset="0"/>
                <a:cs typeface="Calibri" panose="020F0502020204030204" pitchFamily="34" charset="0"/>
              </a:rPr>
              <a:t>Historically Personal Education Allowances (PEA) were intended to provide additional and personalised support to Looked After Children who have been identified as at risk of falling behind their peers in their education. There </a:t>
            </a:r>
            <a:r>
              <a:rPr lang="en-GB" sz="6400" dirty="0">
                <a:latin typeface="+mn-lt"/>
                <a:ea typeface="Calibri" panose="020F0502020204030204" pitchFamily="34" charset="0"/>
                <a:cs typeface="Calibri" panose="020F0502020204030204" pitchFamily="34" charset="0"/>
              </a:rPr>
              <a:t>was</a:t>
            </a:r>
            <a:r>
              <a:rPr lang="en-GB" sz="6400" dirty="0">
                <a:effectLst/>
                <a:latin typeface="+mn-lt"/>
                <a:ea typeface="Calibri" panose="020F0502020204030204" pitchFamily="34" charset="0"/>
                <a:cs typeface="Calibri" panose="020F0502020204030204" pitchFamily="34" charset="0"/>
              </a:rPr>
              <a:t> a commitment to unsure all Looked After Children of statutory school age who are at risk of not reaching the national expected standards of attainment. The national standards are intended to help local authorities support the wide range of learning needs of </a:t>
            </a:r>
            <a:r>
              <a:rPr lang="en-GB" sz="6400" dirty="0">
                <a:latin typeface="+mn-lt"/>
                <a:ea typeface="Calibri" panose="020F0502020204030204" pitchFamily="34" charset="0"/>
                <a:cs typeface="Calibri" panose="020F0502020204030204" pitchFamily="34" charset="0"/>
              </a:rPr>
              <a:t>all c</a:t>
            </a:r>
            <a:r>
              <a:rPr lang="en-GB" sz="6400" dirty="0">
                <a:effectLst/>
                <a:latin typeface="+mn-lt"/>
                <a:ea typeface="Calibri" panose="020F0502020204030204" pitchFamily="34" charset="0"/>
                <a:cs typeface="Calibri" panose="020F0502020204030204" pitchFamily="34" charset="0"/>
              </a:rPr>
              <a:t>hildren and give them access to additional learning and development activities</a:t>
            </a:r>
            <a:r>
              <a:rPr lang="en-GB" sz="6400" dirty="0">
                <a:effectLst/>
                <a:latin typeface="Calibri" panose="020F0502020204030204" pitchFamily="34" charset="0"/>
                <a:ea typeface="Calibri" panose="020F0502020204030204" pitchFamily="34" charset="0"/>
                <a:cs typeface="Calibri" panose="020F0502020204030204" pitchFamily="34" charset="0"/>
              </a:rPr>
              <a:t>. The intended purpose of the PEA budget is to provide personalised education support, the budget should not fund clothing, food, transport or extra-curricular activities. </a:t>
            </a:r>
            <a:endParaRPr lang="en-GB" sz="6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6400" dirty="0">
                <a:effectLst/>
                <a:latin typeface="Calibri" panose="020F0502020204030204" pitchFamily="34" charset="0"/>
                <a:ea typeface="Calibri" panose="020F0502020204030204" pitchFamily="34" charset="0"/>
                <a:cs typeface="Calibri" panose="020F0502020204030204" pitchFamily="34" charset="0"/>
              </a:rPr>
              <a:t>The budget is now allocated as Nurture Provision and identified support will be approved by Virtual School Head after agreement of the request has been discussed in the most recent PEP meeting, or in direct discussion with VSH in exceptional circumstances. </a:t>
            </a:r>
            <a:endParaRPr lang="en-GB" sz="6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6400" b="1" u="sng" dirty="0">
                <a:effectLst/>
                <a:latin typeface="Calibri" panose="020F0502020204030204" pitchFamily="34" charset="0"/>
                <a:ea typeface="Calibri" panose="020F0502020204030204" pitchFamily="34" charset="0"/>
                <a:cs typeface="Calibri" panose="020F0502020204030204" pitchFamily="34" charset="0"/>
              </a:rPr>
              <a:t>Resources </a:t>
            </a:r>
            <a:endParaRPr lang="en-GB" sz="6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6400" dirty="0">
                <a:effectLst/>
                <a:latin typeface="Calibri" panose="020F0502020204030204" pitchFamily="34" charset="0"/>
                <a:ea typeface="Calibri" panose="020F0502020204030204" pitchFamily="34" charset="0"/>
                <a:cs typeface="Calibri" panose="020F0502020204030204" pitchFamily="34" charset="0"/>
              </a:rPr>
              <a:t>From April 1</a:t>
            </a:r>
            <a:r>
              <a:rPr lang="en-GB" sz="6400" baseline="30000" dirty="0">
                <a:effectLst/>
                <a:latin typeface="Calibri" panose="020F0502020204030204" pitchFamily="34" charset="0"/>
                <a:ea typeface="Calibri" panose="020F0502020204030204" pitchFamily="34" charset="0"/>
                <a:cs typeface="Calibri" panose="020F0502020204030204" pitchFamily="34" charset="0"/>
              </a:rPr>
              <a:t>st</a:t>
            </a:r>
            <a:r>
              <a:rPr lang="en-GB" sz="6400" dirty="0">
                <a:effectLst/>
                <a:latin typeface="Calibri" panose="020F0502020204030204" pitchFamily="34" charset="0"/>
                <a:ea typeface="Calibri" panose="020F0502020204030204" pitchFamily="34" charset="0"/>
                <a:cs typeface="Calibri" panose="020F0502020204030204" pitchFamily="34" charset="0"/>
              </a:rPr>
              <a:t> 2021 education resources should be identified at the PEP meeting and requested pupil premium funding. The purpose of pupil premium funding is to raise attainment. PPG </a:t>
            </a:r>
            <a:r>
              <a:rPr lang="en-GB" sz="64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should be utilised to support each child’s individualised learning targets (as contained in their Personal Education Plan). It should be driven by priority and need, rather than “we’ve got this money, how do we spend it?”. It shouldn’t be used to fund things like school uniform, lunches or transport to school.</a:t>
            </a:r>
            <a:endParaRPr lang="en-GB" sz="6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351743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118D5-0A5C-4C22-8689-A5A44796D72A}"/>
              </a:ext>
            </a:extLst>
          </p:cNvPr>
          <p:cNvSpPr>
            <a:spLocks noGrp="1"/>
          </p:cNvSpPr>
          <p:nvPr>
            <p:ph type="title"/>
          </p:nvPr>
        </p:nvSpPr>
        <p:spPr/>
        <p:txBody>
          <a:bodyPr/>
          <a:lstStyle/>
          <a:p>
            <a:r>
              <a:rPr lang="en-GB" b="1" dirty="0">
                <a:solidFill>
                  <a:srgbClr val="00B0F0"/>
                </a:solidFill>
              </a:rPr>
              <a:t>Nurture Provision</a:t>
            </a:r>
          </a:p>
        </p:txBody>
      </p:sp>
      <p:sp>
        <p:nvSpPr>
          <p:cNvPr id="3" name="Content Placeholder 2">
            <a:extLst>
              <a:ext uri="{FF2B5EF4-FFF2-40B4-BE49-F238E27FC236}">
                <a16:creationId xmlns:a16="http://schemas.microsoft.com/office/drawing/2014/main" id="{B70B18C4-1A50-4963-9026-CAFECAD23A72}"/>
              </a:ext>
            </a:extLst>
          </p:cNvPr>
          <p:cNvSpPr>
            <a:spLocks noGrp="1"/>
          </p:cNvSpPr>
          <p:nvPr>
            <p:ph idx="1"/>
          </p:nvPr>
        </p:nvSpPr>
        <p:spPr/>
        <p:txBody>
          <a:bodyPr>
            <a:normAutofit/>
          </a:bodyPr>
          <a:lstStyle/>
          <a:p>
            <a:pPr marL="0" indent="0">
              <a:buNone/>
            </a:pPr>
            <a:r>
              <a:rPr lang="en-GB" sz="2200" dirty="0">
                <a:effectLst/>
                <a:latin typeface="Calibri" panose="020F0502020204030204" pitchFamily="34" charset="0"/>
                <a:ea typeface="Calibri" panose="020F0502020204030204" pitchFamily="34" charset="0"/>
                <a:cs typeface="Times New Roman" panose="02020603050405020304" pitchFamily="18" charset="0"/>
              </a:rPr>
              <a:t>The purpose of the Nurture Provision will be to support pupils who are at risk from becoming disengaged within their education. There are various reasons why pupils may need to access the Nurture provision such as to support the transition of a placement move, wraparound support to stop exclusions or to help support in the interim where a pupil may be struggling to access mainstream education. </a:t>
            </a:r>
          </a:p>
          <a:p>
            <a:pPr marL="0" indent="0">
              <a:buNone/>
            </a:pPr>
            <a:endParaRPr lang="en-GB" dirty="0"/>
          </a:p>
          <a:p>
            <a:pPr marL="457200">
              <a:lnSpc>
                <a:spcPct val="107000"/>
              </a:lnSpc>
              <a:spcAft>
                <a:spcPts val="800"/>
              </a:spcAft>
            </a:pPr>
            <a:r>
              <a:rPr lang="en-GB" sz="1800" dirty="0">
                <a:solidFill>
                  <a:srgbClr val="0070C0"/>
                </a:solidFill>
                <a:effectLst/>
                <a:latin typeface="Tahoma" panose="020B0604030504040204" pitchFamily="34" charset="0"/>
                <a:ea typeface="Calibri" panose="020F0502020204030204" pitchFamily="34" charset="0"/>
                <a:cs typeface="Times New Roman" panose="02020603050405020304" pitchFamily="18" charset="0"/>
              </a:rPr>
              <a:t>“Nurture Provision is not intended to replace, duplicate or substitute the services or support that local authorities, schools, carers or other practitioners already provide for looked after children or as universal services for all children in their area. The Nurture Provision is intended to provide additional, personalised support to looked-after-children who have been identified as at risk of becoming disengaged within education. Support should be tailored to their individual needs.”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Tahoma" panose="020B060403050404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0349478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C72390-9BA8-472C-8732-43EF112F53D2}"/>
              </a:ext>
            </a:extLst>
          </p:cNvPr>
          <p:cNvSpPr>
            <a:spLocks noGrp="1"/>
          </p:cNvSpPr>
          <p:nvPr>
            <p:ph sz="half" idx="1"/>
          </p:nvPr>
        </p:nvSpPr>
        <p:spPr>
          <a:xfrm>
            <a:off x="550417" y="1690688"/>
            <a:ext cx="10648452" cy="4486275"/>
          </a:xfrm>
        </p:spPr>
        <p:txBody>
          <a:bodyPr>
            <a:normAutofit/>
          </a:bodyPr>
          <a:lstStyle/>
          <a:p>
            <a:pPr marL="0" indent="0">
              <a:lnSpc>
                <a:spcPct val="107000"/>
              </a:lnSpc>
              <a:spcAft>
                <a:spcPts val="800"/>
              </a:spcAft>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Bolton Virtual School oversees the education of approximately 435 school aged children within Primary and Secondary school. Bolton Council maintains an Alternative Provision Framework in order to meet the educational needs of some of these children. </a:t>
            </a:r>
          </a:p>
          <a:p>
            <a:pPr marL="0" indent="0">
              <a:lnSpc>
                <a:spcPct val="107000"/>
              </a:lnSpc>
              <a:spcAft>
                <a:spcPts val="800"/>
              </a:spcAft>
              <a:buNone/>
            </a:pPr>
            <a:r>
              <a:rPr lang="en-GB" sz="1800" b="0" i="0" dirty="0">
                <a:solidFill>
                  <a:srgbClr val="0070C0"/>
                </a:solidFill>
                <a:effectLst/>
                <a:latin typeface="+mn-lt"/>
              </a:rPr>
              <a:t>With permanent exclusions rising, evidence shows that vulnerable students, such as looked after children (LAC) and those with SEND or in receipt of free school meals, are significantly more likely to be excluded. </a:t>
            </a:r>
            <a:endParaRPr lang="en-GB" sz="1800" dirty="0">
              <a:solidFill>
                <a:srgbClr val="0070C0"/>
              </a:solidFill>
              <a:latin typeface="+mn-lt"/>
              <a:ea typeface="Calibri" panose="020F0502020204030204" pitchFamily="34" charset="0"/>
              <a:cs typeface="Times New Roman" panose="02020603050405020304" pitchFamily="18" charset="0"/>
            </a:endParaRPr>
          </a:p>
          <a:p>
            <a:pPr marL="0" indent="0" algn="l">
              <a:buNone/>
            </a:pPr>
            <a:r>
              <a:rPr lang="en-GB" sz="1200" b="0" i="0" dirty="0">
                <a:solidFill>
                  <a:srgbClr val="0070C0"/>
                </a:solidFill>
                <a:effectLst/>
                <a:latin typeface="Helvetica Neue"/>
              </a:rPr>
              <a:t> </a:t>
            </a:r>
            <a:r>
              <a:rPr lang="en-GB" sz="1800" b="1" i="0" u="sng" dirty="0">
                <a:solidFill>
                  <a:srgbClr val="0070C0"/>
                </a:solidFill>
                <a:effectLst/>
                <a:latin typeface="+mn-lt"/>
              </a:rPr>
              <a:t>Bespoke provision - </a:t>
            </a:r>
            <a:r>
              <a:rPr lang="en-GB" sz="1800" b="0" i="0" dirty="0">
                <a:solidFill>
                  <a:srgbClr val="0070C0"/>
                </a:solidFill>
                <a:effectLst/>
                <a:latin typeface="+mn-lt"/>
              </a:rPr>
              <a:t>There is a need for bespoke provision, tailored to the pupil’s individual needs and strengths, with very regular reviews of progress. Try to fit the provision to the pupil, not the other way around.</a:t>
            </a:r>
          </a:p>
          <a:p>
            <a:pPr marL="0" indent="0">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Nurture Provision framework will have a range of tuition and mentoring providers who will be able to offer a bespoke package of 1:1 tuition or mentoring. The Nurture Provision will only be used in exceptional circumstances and led by the Virtual School Head. The Nurture Provision should only be used as short-term support whilst long-term options are implemented. </a:t>
            </a:r>
          </a:p>
          <a:p>
            <a:pPr marL="0" indent="0">
              <a:buNone/>
            </a:pPr>
            <a:endParaRPr lang="en-GB" dirty="0"/>
          </a:p>
        </p:txBody>
      </p:sp>
      <p:sp>
        <p:nvSpPr>
          <p:cNvPr id="5" name="Title 1">
            <a:extLst>
              <a:ext uri="{FF2B5EF4-FFF2-40B4-BE49-F238E27FC236}">
                <a16:creationId xmlns:a16="http://schemas.microsoft.com/office/drawing/2014/main" id="{E4A6B752-1F12-46AB-8087-9831C871588F}"/>
              </a:ext>
            </a:extLst>
          </p:cNvPr>
          <p:cNvSpPr>
            <a:spLocks noGrp="1"/>
          </p:cNvSpPr>
          <p:nvPr>
            <p:ph type="title"/>
          </p:nvPr>
        </p:nvSpPr>
        <p:spPr>
          <a:xfrm>
            <a:off x="2553418" y="365125"/>
            <a:ext cx="8800381" cy="1325563"/>
          </a:xfrm>
        </p:spPr>
        <p:txBody>
          <a:bodyPr/>
          <a:lstStyle/>
          <a:p>
            <a:r>
              <a:rPr lang="en-GB" b="1" dirty="0">
                <a:solidFill>
                  <a:srgbClr val="00B0F0"/>
                </a:solidFill>
              </a:rPr>
              <a:t>Nurture Provision </a:t>
            </a:r>
          </a:p>
        </p:txBody>
      </p:sp>
    </p:spTree>
    <p:extLst>
      <p:ext uri="{BB962C8B-B14F-4D97-AF65-F5344CB8AC3E}">
        <p14:creationId xmlns:p14="http://schemas.microsoft.com/office/powerpoint/2010/main" val="31187792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A90D9-959C-490A-B4F7-2E54EEF28DF0}"/>
              </a:ext>
            </a:extLst>
          </p:cNvPr>
          <p:cNvSpPr>
            <a:spLocks noGrp="1"/>
          </p:cNvSpPr>
          <p:nvPr>
            <p:ph type="title"/>
          </p:nvPr>
        </p:nvSpPr>
        <p:spPr/>
        <p:txBody>
          <a:bodyPr/>
          <a:lstStyle/>
          <a:p>
            <a:r>
              <a:rPr lang="en-GB" b="1" dirty="0">
                <a:solidFill>
                  <a:srgbClr val="00B0F0"/>
                </a:solidFill>
              </a:rPr>
              <a:t>Criteria </a:t>
            </a:r>
          </a:p>
        </p:txBody>
      </p:sp>
      <p:sp>
        <p:nvSpPr>
          <p:cNvPr id="3" name="Content Placeholder 2">
            <a:extLst>
              <a:ext uri="{FF2B5EF4-FFF2-40B4-BE49-F238E27FC236}">
                <a16:creationId xmlns:a16="http://schemas.microsoft.com/office/drawing/2014/main" id="{6A45C3AF-9F79-4D20-BAD4-1577DBEADFCC}"/>
              </a:ext>
            </a:extLst>
          </p:cNvPr>
          <p:cNvSpPr>
            <a:spLocks noGrp="1"/>
          </p:cNvSpPr>
          <p:nvPr>
            <p:ph idx="1"/>
          </p:nvPr>
        </p:nvSpPr>
        <p:spPr/>
        <p:txBody>
          <a:bodyPr/>
          <a:lstStyle/>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Any child/young person at risk from exclusion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Transition support during a placement move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Out of borough children/young people who aren’t able to access school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200" dirty="0">
                <a:effectLst/>
                <a:latin typeface="Tahoma" panose="020B0604030504040204" pitchFamily="34" charset="0"/>
                <a:ea typeface="Calibri" panose="020F0502020204030204" pitchFamily="34" charset="0"/>
                <a:cs typeface="Times New Roman" panose="02020603050405020304" pitchFamily="18" charset="0"/>
              </a:rPr>
              <a:t>If a child/young person is struggling to access mainstream school and waiting for an SEN school to be identified. </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7252110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D9B76-7B9D-4A6D-95E6-589DEE8FC2BD}"/>
              </a:ext>
            </a:extLst>
          </p:cNvPr>
          <p:cNvSpPr>
            <a:spLocks noGrp="1"/>
          </p:cNvSpPr>
          <p:nvPr>
            <p:ph type="title"/>
          </p:nvPr>
        </p:nvSpPr>
        <p:spPr/>
        <p:txBody>
          <a:bodyPr/>
          <a:lstStyle/>
          <a:p>
            <a:r>
              <a:rPr lang="en-GB" b="1" dirty="0">
                <a:solidFill>
                  <a:srgbClr val="00B0F0"/>
                </a:solidFill>
              </a:rPr>
              <a:t>How to access </a:t>
            </a:r>
          </a:p>
        </p:txBody>
      </p:sp>
      <p:sp>
        <p:nvSpPr>
          <p:cNvPr id="3" name="Content Placeholder 2">
            <a:extLst>
              <a:ext uri="{FF2B5EF4-FFF2-40B4-BE49-F238E27FC236}">
                <a16:creationId xmlns:a16="http://schemas.microsoft.com/office/drawing/2014/main" id="{F75827B1-797E-450F-A7FD-DA59A9BC42DF}"/>
              </a:ext>
            </a:extLst>
          </p:cNvPr>
          <p:cNvSpPr>
            <a:spLocks noGrp="1"/>
          </p:cNvSpPr>
          <p:nvPr>
            <p:ph idx="1"/>
          </p:nvPr>
        </p:nvSpPr>
        <p:spPr/>
        <p:txBody>
          <a:bodyPr>
            <a:normAutofit/>
          </a:bodyPr>
          <a:lstStyle/>
          <a:p>
            <a:r>
              <a:rPr lang="en-GB" sz="2000" dirty="0"/>
              <a:t>A PEP meeting must take place prior to a referral being made (unless in exceptional circumstances. The PEP document should set out their progress to date, identify theirs strengths and needs and set individualised learning targets. The PEP should include a pupil’s wider progress and wellbeing, as well as purely academic achievement. </a:t>
            </a:r>
          </a:p>
          <a:p>
            <a:endParaRPr lang="en-GB" dirty="0"/>
          </a:p>
          <a:p>
            <a:r>
              <a:rPr lang="en-GB" dirty="0"/>
              <a:t>Referral to the Education Referral panel </a:t>
            </a:r>
          </a:p>
          <a:p>
            <a:endParaRPr lang="en-GB" dirty="0"/>
          </a:p>
          <a:p>
            <a:r>
              <a:rPr lang="en-GB" dirty="0"/>
              <a:t>Contact Virtual School Head directly </a:t>
            </a:r>
          </a:p>
        </p:txBody>
      </p:sp>
    </p:spTree>
    <p:extLst>
      <p:ext uri="{BB962C8B-B14F-4D97-AF65-F5344CB8AC3E}">
        <p14:creationId xmlns:p14="http://schemas.microsoft.com/office/powerpoint/2010/main" val="19765164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DADD5-056E-4D94-A11E-1B46871D5391}"/>
              </a:ext>
            </a:extLst>
          </p:cNvPr>
          <p:cNvSpPr>
            <a:spLocks noGrp="1"/>
          </p:cNvSpPr>
          <p:nvPr>
            <p:ph type="title"/>
          </p:nvPr>
        </p:nvSpPr>
        <p:spPr/>
        <p:txBody>
          <a:bodyPr/>
          <a:lstStyle/>
          <a:p>
            <a:r>
              <a:rPr lang="en-GB" b="1" dirty="0">
                <a:solidFill>
                  <a:srgbClr val="00B0F0"/>
                </a:solidFill>
              </a:rPr>
              <a:t>Future opportunities </a:t>
            </a:r>
          </a:p>
        </p:txBody>
      </p:sp>
      <p:sp>
        <p:nvSpPr>
          <p:cNvPr id="3" name="Content Placeholder 2">
            <a:extLst>
              <a:ext uri="{FF2B5EF4-FFF2-40B4-BE49-F238E27FC236}">
                <a16:creationId xmlns:a16="http://schemas.microsoft.com/office/drawing/2014/main" id="{019B0848-5971-427F-8992-D99CEBDC731F}"/>
              </a:ext>
            </a:extLst>
          </p:cNvPr>
          <p:cNvSpPr>
            <a:spLocks noGrp="1"/>
          </p:cNvSpPr>
          <p:nvPr>
            <p:ph idx="1"/>
          </p:nvPr>
        </p:nvSpPr>
        <p:spPr/>
        <p:txBody>
          <a:bodyPr/>
          <a:lstStyle/>
          <a:p>
            <a:pPr marL="0" indent="0">
              <a:buNone/>
            </a:pPr>
            <a:r>
              <a:rPr lang="en-GB" dirty="0"/>
              <a:t>Training session – Education needs of Looked after children – Wednesday 6</a:t>
            </a:r>
            <a:r>
              <a:rPr lang="en-GB" baseline="30000" dirty="0"/>
              <a:t>th</a:t>
            </a:r>
            <a:r>
              <a:rPr lang="en-GB" dirty="0"/>
              <a:t> October – 9:30am until 11:45am. </a:t>
            </a:r>
          </a:p>
          <a:p>
            <a:pPr marL="0" indent="0">
              <a:buNone/>
            </a:pPr>
            <a:endParaRPr lang="en-GB" dirty="0"/>
          </a:p>
          <a:p>
            <a:pPr marL="0" indent="0">
              <a:buNone/>
            </a:pPr>
            <a:r>
              <a:rPr lang="en-GB" dirty="0"/>
              <a:t>Education opportunities – October half term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6101966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2E5A2-3EBC-4C67-B84E-BC20DA90155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E183757-66BE-4629-BAC2-6EB41117A7EC}"/>
              </a:ext>
            </a:extLst>
          </p:cNvPr>
          <p:cNvSpPr>
            <a:spLocks noGrp="1"/>
          </p:cNvSpPr>
          <p:nvPr>
            <p:ph idx="1"/>
          </p:nvPr>
        </p:nvSpPr>
        <p:spPr/>
        <p:txBody>
          <a:bodyPr/>
          <a:lstStyle/>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r>
              <a:rPr lang="en-GB" sz="5000" b="1" dirty="0"/>
              <a:t>QUESTIONS? </a:t>
            </a:r>
          </a:p>
        </p:txBody>
      </p:sp>
    </p:spTree>
    <p:extLst>
      <p:ext uri="{BB962C8B-B14F-4D97-AF65-F5344CB8AC3E}">
        <p14:creationId xmlns:p14="http://schemas.microsoft.com/office/powerpoint/2010/main" val="14062885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oster carer training updated" id="{8FBBF240-95EC-4202-8038-996BEA895C64}" vid="{6FD5E919-A96B-476A-B7D8-2C338F39BFA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10267C7309BF64987724018E38FC8A1" ma:contentTypeVersion="6" ma:contentTypeDescription="Create a new document." ma:contentTypeScope="" ma:versionID="c486e2cec7725a729539788d820d2865">
  <xsd:schema xmlns:xsd="http://www.w3.org/2001/XMLSchema" xmlns:xs="http://www.w3.org/2001/XMLSchema" xmlns:p="http://schemas.microsoft.com/office/2006/metadata/properties" xmlns:ns2="5a24209d-1113-48f9-9a89-aa8a75cbc325" targetNamespace="http://schemas.microsoft.com/office/2006/metadata/properties" ma:root="true" ma:fieldsID="4e585b50d3dffe7e3914e2880bf88bb7" ns2:_="">
    <xsd:import namespace="5a24209d-1113-48f9-9a89-aa8a75cbc32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24209d-1113-48f9-9a89-aa8a75cbc3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D0C4D72-2C25-4EEC-85B6-80A6F383571F}">
  <ds:schemaRefs>
    <ds:schemaRef ds:uri="http://schemas.microsoft.com/sharepoint/v3/contenttype/forms"/>
  </ds:schemaRefs>
</ds:datastoreItem>
</file>

<file path=customXml/itemProps2.xml><?xml version="1.0" encoding="utf-8"?>
<ds:datastoreItem xmlns:ds="http://schemas.openxmlformats.org/officeDocument/2006/customXml" ds:itemID="{2D40462E-AC9C-4CAF-8AEC-CB1F9EDF30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24209d-1113-48f9-9a89-aa8a75cbc3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9A63B3-A693-4EEF-88AE-F693D0ABC4A5}">
  <ds:schemaRefs>
    <ds:schemaRef ds:uri="http://purl.org/dc/elements/1.1/"/>
    <ds:schemaRef ds:uri="http://schemas.microsoft.com/office/2006/metadata/properties"/>
    <ds:schemaRef ds:uri="http://purl.org/dc/terms/"/>
    <ds:schemaRef ds:uri="http://schemas.openxmlformats.org/package/2006/metadata/core-properties"/>
    <ds:schemaRef ds:uri="5a24209d-1113-48f9-9a89-aa8a75cbc325"/>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982</TotalTime>
  <Words>7248</Words>
  <Application>Microsoft Office PowerPoint</Application>
  <PresentationFormat>Widescreen</PresentationFormat>
  <Paragraphs>491</Paragraphs>
  <Slides>60</Slides>
  <Notes>9</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60</vt:i4>
      </vt:variant>
    </vt:vector>
  </HeadingPairs>
  <TitlesOfParts>
    <vt:vector size="68" baseType="lpstr">
      <vt:lpstr>Arial</vt:lpstr>
      <vt:lpstr>Calibri</vt:lpstr>
      <vt:lpstr>Calibri Light</vt:lpstr>
      <vt:lpstr>Helvetica</vt:lpstr>
      <vt:lpstr>Helvetica Neue</vt:lpstr>
      <vt:lpstr>Symbol</vt:lpstr>
      <vt:lpstr>Tahoma</vt:lpstr>
      <vt:lpstr>Office Theme</vt:lpstr>
      <vt:lpstr>PowerPoint Presentation</vt:lpstr>
      <vt:lpstr>By the end of the session: </vt:lpstr>
      <vt:lpstr>What is a Virtual School? </vt:lpstr>
      <vt:lpstr>History of the Virtual School </vt:lpstr>
      <vt:lpstr>Bolton’s Virtual School</vt:lpstr>
      <vt:lpstr>Bolton’s Virtual School – update on the team and their priorities </vt:lpstr>
      <vt:lpstr>Contact information </vt:lpstr>
      <vt:lpstr>Virtual School Head – Lindsay Nelson   </vt:lpstr>
      <vt:lpstr>Deputy Head – Catherine Hobnay  </vt:lpstr>
      <vt:lpstr>SEND Lead – Alexis Holt-Garner </vt:lpstr>
      <vt:lpstr>Secondary PEP Caseworker – Gillian Bentham  </vt:lpstr>
      <vt:lpstr>Primary PEP Caseworker – Kim Young </vt:lpstr>
      <vt:lpstr>Post-16 Advisor – Debbie Selby </vt:lpstr>
      <vt:lpstr>Well-being mentor and Early Years lead –  Vicky Lever   </vt:lpstr>
      <vt:lpstr>Previously Looked After Lead and Education opportunities co-ordinator – Jane Westhead </vt:lpstr>
      <vt:lpstr>Education Psychology</vt:lpstr>
      <vt:lpstr>Education Needs of Looked After Children</vt:lpstr>
      <vt:lpstr>Aim &amp; Objectives Recognise how important foster carers are in supporting children through school </vt:lpstr>
      <vt:lpstr>Barriers to Learning </vt:lpstr>
      <vt:lpstr>PowerPoint Presentation</vt:lpstr>
      <vt:lpstr>Early attachment experiences: and the effect on learning</vt:lpstr>
      <vt:lpstr>Infant Attachment Cycle </vt:lpstr>
      <vt:lpstr>Secure Attachment</vt:lpstr>
      <vt:lpstr>When things go well in the relationship, the infant develops an inner representation…</vt:lpstr>
      <vt:lpstr>What if this is interrupted? </vt:lpstr>
      <vt:lpstr> Insecure Attachment</vt:lpstr>
      <vt:lpstr>When things do not go well in the relationship, the infant develops an inner representation…</vt:lpstr>
      <vt:lpstr>Early Development: When things go wrong</vt:lpstr>
      <vt:lpstr>Dense network of neurons</vt:lpstr>
      <vt:lpstr>Sparser network of neurons</vt:lpstr>
      <vt:lpstr>Neuroplasticity – How do we learn and re-learn?</vt:lpstr>
      <vt:lpstr>All Behaviour is Communication</vt:lpstr>
      <vt:lpstr>Insecure attachment behaviours you might see in school: Routines, Cooperation, Attention and Organisation</vt:lpstr>
      <vt:lpstr>Insecure attachment behaviours you might see in school: Play and Relationships</vt:lpstr>
      <vt:lpstr>Insecure attachment behaviours you might see in school: Emotional Understanding and Expression</vt:lpstr>
      <vt:lpstr>Other factors which may impact on a child’s educational progress</vt:lpstr>
      <vt:lpstr>PowerPoint Presentation</vt:lpstr>
      <vt:lpstr> Managing SEN in School</vt:lpstr>
      <vt:lpstr>How can you help?</vt:lpstr>
      <vt:lpstr>Key messages </vt:lpstr>
      <vt:lpstr>Key messages</vt:lpstr>
      <vt:lpstr>Personal Education Plan (PEPs) </vt:lpstr>
      <vt:lpstr>PEP meetings – from September 2021</vt:lpstr>
      <vt:lpstr>ePEP – Liquid Logic </vt:lpstr>
      <vt:lpstr>Capturing views within the PEP </vt:lpstr>
      <vt:lpstr>Pupil premium funding  </vt:lpstr>
      <vt:lpstr>Pupil Premium funding (cont.)</vt:lpstr>
      <vt:lpstr>Pupil Premium plus (PPG+) for looked-after children</vt:lpstr>
      <vt:lpstr>Expectations of a foster carer: </vt:lpstr>
      <vt:lpstr>How can Bolton’s Virtual school support you?</vt:lpstr>
      <vt:lpstr>The role of the Designated Teacher</vt:lpstr>
      <vt:lpstr>Exclusions</vt:lpstr>
      <vt:lpstr>Admissions </vt:lpstr>
      <vt:lpstr>Nurture Provision </vt:lpstr>
      <vt:lpstr>Nurture Provision</vt:lpstr>
      <vt:lpstr>Nurture Provision </vt:lpstr>
      <vt:lpstr>Criteria </vt:lpstr>
      <vt:lpstr>How to access </vt:lpstr>
      <vt:lpstr>Future opportunities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Emmason, Andrea</dc:creator>
  <cp:lastModifiedBy>Nelson, Lindsay</cp:lastModifiedBy>
  <cp:revision>9</cp:revision>
  <dcterms:created xsi:type="dcterms:W3CDTF">2020-07-30T14:56:01Z</dcterms:created>
  <dcterms:modified xsi:type="dcterms:W3CDTF">2021-10-26T19:32:41Z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opic">
    <vt:lpwstr>70;#Tools and Resources|f30e2b60-4437-4e21-b1c1-9f0fce0863ca</vt:lpwstr>
  </property>
  <property fmtid="{D5CDD505-2E9C-101B-9397-08002B2CF9AE}" pid="3" name="ContentTypeId">
    <vt:lpwstr>0x010100E10267C7309BF64987724018E38FC8A1</vt:lpwstr>
  </property>
  <property fmtid="{D5CDD505-2E9C-101B-9397-08002B2CF9AE}" pid="4" name="Function">
    <vt:lpwstr>19;#Communications and Marketing|21b9063c-aaa9-4179-86b1-10c6e0e7caef</vt:lpwstr>
  </property>
  <property fmtid="{D5CDD505-2E9C-101B-9397-08002B2CF9AE}" pid="5" name="Bolton Document Type">
    <vt:lpwstr>95;#Templates|db1bba78-799d-4873-a494-686ebe9dc4a8</vt:lpwstr>
  </property>
</Properties>
</file>