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26" r:id="rId2"/>
    <p:sldId id="427" r:id="rId3"/>
    <p:sldId id="428" r:id="rId4"/>
    <p:sldId id="42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2" autoAdjust="0"/>
    <p:restoredTop sz="77737" autoAdjust="0"/>
  </p:normalViewPr>
  <p:slideViewPr>
    <p:cSldViewPr snapToGrid="0">
      <p:cViewPr varScale="1">
        <p:scale>
          <a:sx n="56" d="100"/>
          <a:sy n="56" d="100"/>
        </p:scale>
        <p:origin x="11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7046D-A92D-4A11-A81C-2C1065EC03EB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1D989-00CB-4A9D-835D-01F18DC16A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156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030754-0FF2-4771-87DD-64B1A23106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3863" y="1243013"/>
            <a:ext cx="5961062" cy="3354387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2038C7-0BB0-4F26-BE5A-A037C7EE61B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EE4532-14D3-44A2-ABB6-27CB7ECC0683}"/>
              </a:ext>
            </a:extLst>
          </p:cNvPr>
          <p:cNvSpPr txBox="1"/>
          <p:nvPr/>
        </p:nvSpPr>
        <p:spPr>
          <a:xfrm>
            <a:off x="3856738" y="9442158"/>
            <a:ext cx="2950476" cy="49876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4F11DBC-9DD4-416D-8F57-C20E49334F1A}" type="slidenum">
              <a: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1D989-00CB-4A9D-835D-01F18DC16A7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044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59CF2-FE79-4A46-867C-10BC63E5D82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371129-4494-4905-83EB-A50676DA488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36B57-3072-4DE7-9398-C2926FE58D0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D33EA84-A634-4B9D-ADFB-28F8875D39F9}" type="datetime1">
              <a:rPr lang="en-GB"/>
              <a:pPr lvl="0"/>
              <a:t>22/04/2021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64A31-3882-48D2-8875-6D577AFC833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31606-4128-4E4F-BB48-FFBECE8A85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ABBCA9-DBBE-42EB-927E-A8511942550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27779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221D4-3202-4B3C-B204-247A4B7C1CE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8B6902-99C7-485B-AE8F-3F532027474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A8791-68F0-48ED-93A1-6E7BE0EF6DD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B0F7E80-0604-4CA3-8E75-7FA9AD3AD793}" type="datetime1">
              <a:rPr lang="en-GB"/>
              <a:pPr lvl="0"/>
              <a:t>22/04/2021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42C8-FBF6-4C7F-9879-C428817CEE0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EFCFCE-0257-4413-9554-8876C20370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7EFE67E-DAAB-4A95-8786-3E9E96DC0A5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358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6540F6-B139-45A4-A26E-B262EA4BAE49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35F780-3DB8-4361-8F0D-A89F6019638A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190CC3-15AA-480B-8048-3B5D3015AB5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B35A6E-3AF3-47F7-A52B-AD76EA8DF691}" type="datetime1">
              <a:rPr lang="en-GB"/>
              <a:pPr lvl="0"/>
              <a:t>22/04/2021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4823A-7CED-4AEE-8FFB-2B358B01861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224A4-36B5-439C-A5B9-2F23C6A0C6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03265A6-4CC5-4A67-973B-5D5C75B519A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784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B6A55-1570-470D-93C6-9570BDA3B4A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91F83-1114-47F6-B79D-A94B6CFBDB8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FCC23-10C5-4755-8E6C-C34E87C2875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D076F74-3E49-4066-8EE8-A377D4B353FA}" type="datetime1">
              <a:rPr lang="en-GB"/>
              <a:pPr lvl="0"/>
              <a:t>22/04/2021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272603-B048-4156-9737-E0F5F1836EF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BB2C9-41B7-409C-9DD1-A680BC0CF4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65B15B-99A8-4DE2-8F8B-1B2A4705E0E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3399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8367E-E378-46D6-8F06-4A925C8133E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614184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7775C0-A914-4DD4-9789-86CC2AEFAA3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44548" y="3466920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5A2BE-939E-4294-8213-DC4B760F561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A4A868-D73E-4F47-8A7C-1BEB88217907}" type="datetime1">
              <a:rPr lang="en-GB"/>
              <a:pPr lvl="0"/>
              <a:t>22/04/2021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EFC60-6ABE-43DE-92C0-493A76738C1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74EC93-233E-4CC4-A3D1-9F3A924759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97D291-18A1-4531-A885-2840270C69B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22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85AEE-ED4C-4C26-B5CF-BB34D3B9EF3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8661C5-BF6F-4077-9BAF-BDEEFE98B86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C80639-342F-47DE-9773-CD74D23552D5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C4DD4A-1326-498E-89DA-8152ECE3EE0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C4C173C-0F4B-445E-B7A3-6BC23F766E70}" type="datetime1">
              <a:rPr lang="en-GB"/>
              <a:pPr lvl="0"/>
              <a:t>22/04/2021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D812CC-296F-4956-9B37-450616A79B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2A70EC-3F17-4D21-8F1F-80CB3A186D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B2CA2C-C120-4021-9289-ABB326E0454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708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A9F95-43C9-451F-B114-6D20645F2B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631057" y="365129"/>
            <a:ext cx="8724326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D44C29-6911-4D3F-8D51-337FD283DA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62312" y="1681160"/>
            <a:ext cx="563526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BD71BC-C106-4926-8641-D12AF771F417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362312" y="2505071"/>
            <a:ext cx="563526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BC94DB-7C2C-47E9-81E1-4750D77A8ED9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BF2748-A246-4A66-9E17-9072A769F16E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F9E072-D7FF-47E4-8E70-2C276780CF4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0B302C8-6E45-49A9-82CF-18BBA4DE384E}" type="datetime1">
              <a:rPr lang="en-GB"/>
              <a:pPr lvl="0"/>
              <a:t>22/04/2021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F2F2E3-C167-4368-AC7D-AC6AB26CD13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7A2DE8-F20E-4695-B913-E06AAE3F9A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C21A614-301F-4353-B837-C560737C99A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746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8E4BF-2DEA-428E-AAE6-BF742D29C1E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162021-41E4-4E89-A27A-59184B45123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F79D31-4EA0-49FE-AFEC-95A188D2E75D}" type="datetime1">
              <a:rPr lang="en-GB"/>
              <a:pPr lvl="0"/>
              <a:t>22/04/2021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6EE188-64C8-4BCE-824A-FE8E5212C6A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D2BDF-E133-4D04-9EAF-E5FA82E35B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E5FC138-0C28-4960-B5BE-E824B677BE2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587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EBEAF2-7F1B-4022-8E94-FCF5BC9797E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A37EBC0-B817-49EB-AA90-1E3056A5EF35}" type="datetime1">
              <a:rPr lang="en-GB"/>
              <a:pPr lvl="0"/>
              <a:t>22/04/2021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C2B9D9-50DE-43BA-B46B-EBFD40AC5DF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AEC3CB-E820-48B0-955D-CF0155D726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5CCD35-F9B8-4B03-8A6E-F0B3BB94C1D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03927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DD55C-9DCD-4927-91F8-75B720846BA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0309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5B9B9-7849-4C23-9EA0-2919C6C40F9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944264" y="1155938"/>
            <a:ext cx="4411120" cy="470510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1B1198-7CAD-46B8-8AEE-4BFB14D41CE3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270309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56EE25-ABFE-4507-898E-D2F2DFDCC09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5915A17-C604-41ED-8488-B47373214FEE}" type="datetime1">
              <a:rPr lang="en-GB"/>
              <a:pPr lvl="0"/>
              <a:t>22/04/2021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6C6F96-289F-4359-BF13-62E837CCB22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A83997-1B11-49D0-8C51-75BE751473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0493786-0F4B-4FC0-9C7C-5831100AC83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447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4B749-3A4F-4EEA-BF65-62CE444861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94130" y="267425"/>
            <a:ext cx="3663205" cy="1450439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869B77-A188-423D-B2BD-D3B04182E5EB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6096003" y="349072"/>
            <a:ext cx="5661800" cy="4567985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D8A5A8-0CDC-46E8-91C9-DC1CBB97917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2194130" y="1867625"/>
            <a:ext cx="3663205" cy="3454877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049BED-DF72-48FA-AD9A-736F7A55312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CC83B7-4A23-481D-9482-82D887AA47D5}" type="datetime1">
              <a:rPr lang="en-GB"/>
              <a:pPr lvl="0"/>
              <a:t>22/04/2021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5B16E5-40E3-4DA1-BCC0-1987AEB36D5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E0E49C-DB71-44CC-8BA6-91B60AFE21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2ACC3F-2DFF-4A67-BED5-3B3B594503E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820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C761EB-77A6-4865-BC44-27DFD8E8DD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53416" y="365129"/>
            <a:ext cx="8800377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6B23A-8CA3-48E7-AAE3-DC63563A94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27803" y="1825627"/>
            <a:ext cx="11025999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C3912-C53E-4526-BCD0-55D9180BD139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BDCB818-5BDD-4DEF-8021-6B1DB9F77094}" type="datetime1">
              <a:rPr lang="en-GB"/>
              <a:pPr lvl="0"/>
              <a:t>22/04/2021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F4AF8-147A-4D27-944D-3296CAE58E26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59EAA-10F3-45B9-9946-53785E040B03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69D1C42F-504A-45DE-BEF9-3B7D0214092D}" type="slidenum"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81912E-B59C-4596-B687-08F815E8DDE6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16000"/>
          </a:blip>
          <a:srcRect/>
          <a:stretch>
            <a:fillRect/>
          </a:stretch>
        </p:blipFill>
        <p:spPr>
          <a:xfrm>
            <a:off x="-352930" y="141393"/>
            <a:ext cx="3315202" cy="143975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Picture 15">
            <a:extLst>
              <a:ext uri="{FF2B5EF4-FFF2-40B4-BE49-F238E27FC236}">
                <a16:creationId xmlns:a16="http://schemas.microsoft.com/office/drawing/2014/main" id="{823FAFAC-A8F5-4D9D-BBF0-13D9080D7AF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1575145"/>
            <a:ext cx="12191996" cy="5346697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956356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eaLnBrk="1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Helvetica" pitchFamily="34"/>
          <a:cs typeface="Helvetica" pitchFamily="34"/>
        </a:defRPr>
      </a:lvl1pPr>
    </p:titleStyle>
    <p:bodyStyle>
      <a:lvl1pPr marL="228600" marR="0" lvl="0" indent="-228600" algn="l" defTabSz="914400" rtl="0" eaLnBrk="1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Arial" pitchFamily="34"/>
          <a:cs typeface="Arial" pitchFamily="34"/>
        </a:defRPr>
      </a:lvl1pPr>
      <a:lvl2pPr marL="685800" marR="0" lvl="1" indent="-228600" algn="l" defTabSz="914400" rtl="0" eaLnBrk="1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Arial" pitchFamily="34"/>
          <a:cs typeface="Arial" pitchFamily="34"/>
        </a:defRPr>
      </a:lvl2pPr>
      <a:lvl3pPr marL="1143000" marR="0" lvl="2" indent="-228600" algn="l" defTabSz="914400" rtl="0" eaLnBrk="1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Arial" pitchFamily="34"/>
          <a:cs typeface="Arial" pitchFamily="34"/>
        </a:defRPr>
      </a:lvl3pPr>
      <a:lvl4pPr marL="1600200" marR="0" lvl="3" indent="-228600" algn="l" defTabSz="914400" rtl="0" eaLnBrk="1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rial" pitchFamily="34"/>
          <a:cs typeface="Arial" pitchFamily="34"/>
        </a:defRPr>
      </a:lvl4pPr>
      <a:lvl5pPr marL="2057400" marR="0" lvl="4" indent="-228600" algn="l" defTabSz="914400" rtl="0" eaLnBrk="1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rial" pitchFamily="34"/>
          <a:cs typeface="Arial" pitchFamily="34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29D66-E50D-470A-BC1F-4ADC5A63B8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25148" y="365129"/>
            <a:ext cx="9263269" cy="1325559"/>
          </a:xfrm>
        </p:spPr>
        <p:txBody>
          <a:bodyPr/>
          <a:lstStyle/>
          <a:p>
            <a:pPr lvl="0" algn="ctr"/>
            <a:r>
              <a:rPr lang="en-US" b="1" dirty="0"/>
              <a:t>Serious Youth Violence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2AFFD-D9FD-4CAA-8F25-DAE1715B1F1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27803" y="1690689"/>
            <a:ext cx="11025999" cy="502401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GB" u="sng" dirty="0"/>
              <a:t>Background &amp; Context</a:t>
            </a:r>
          </a:p>
          <a:p>
            <a:pPr>
              <a:defRPr/>
            </a:pPr>
            <a:r>
              <a:rPr lang="en-GB" dirty="0"/>
              <a:t>BSCP request to review partnership arrangements following a rapid review of a stabbing of a young person in Westhoughton.</a:t>
            </a:r>
          </a:p>
          <a:p>
            <a:pPr>
              <a:defRPr/>
            </a:pPr>
            <a:r>
              <a:rPr lang="en-GB" dirty="0"/>
              <a:t>Concerns across safeguarding professionals, YOT, community safety and education settings re. relaxation of COVID restrictions and rising violence within young people.</a:t>
            </a:r>
          </a:p>
          <a:p>
            <a:pPr>
              <a:defRPr/>
            </a:pPr>
            <a:r>
              <a:rPr lang="en-GB" dirty="0"/>
              <a:t>Bolton CSP Serious Violence funding in place, with possibly more funding coming, however not linked to a clear strategic approach to direct new funding opportunities to.</a:t>
            </a:r>
          </a:p>
          <a:p>
            <a:pPr>
              <a:defRPr/>
            </a:pPr>
            <a:r>
              <a:rPr lang="en-GB" dirty="0"/>
              <a:t>Opportunities to prepare for the Serious Violence duty</a:t>
            </a:r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8F80C-3636-4D85-8F95-2D9820FF0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Serious Youth Violence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6C039-3F27-4FA6-8C04-CF5C4A136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3" y="1825626"/>
            <a:ext cx="11025999" cy="50323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u="sng" dirty="0"/>
              <a:t>Task Group</a:t>
            </a:r>
          </a:p>
          <a:p>
            <a:r>
              <a:rPr lang="en-GB" dirty="0"/>
              <a:t>First meeting with; YOT, BSCP, Community Safety, CCG, police, VCSE reps, public health, education (school and LA), Targeted Early Help.</a:t>
            </a:r>
          </a:p>
          <a:p>
            <a:r>
              <a:rPr lang="en-GB" dirty="0"/>
              <a:t>Purpose to scope out level of concern and understand current work streams linked to this agenda.</a:t>
            </a:r>
          </a:p>
          <a:p>
            <a:r>
              <a:rPr lang="en-GB" dirty="0"/>
              <a:t>Summary of concerns raised include:</a:t>
            </a:r>
          </a:p>
          <a:p>
            <a:pPr lvl="1"/>
            <a:r>
              <a:rPr lang="en-GB" dirty="0"/>
              <a:t>Increase in knife point robberies</a:t>
            </a:r>
          </a:p>
          <a:p>
            <a:pPr lvl="1"/>
            <a:r>
              <a:rPr lang="en-GB" dirty="0"/>
              <a:t>Increase in young people linked to criminal exploitation / organised crime</a:t>
            </a:r>
          </a:p>
          <a:p>
            <a:pPr lvl="1"/>
            <a:r>
              <a:rPr lang="en-GB" dirty="0"/>
              <a:t>Education settings hold significant information about young people carrying knives which are linked to exclusions.</a:t>
            </a:r>
          </a:p>
          <a:p>
            <a:pPr lvl="1"/>
            <a:r>
              <a:rPr lang="en-GB" dirty="0"/>
              <a:t>Young people appear to be more vulnerable and complex than in previous years.</a:t>
            </a:r>
          </a:p>
          <a:p>
            <a:pPr lvl="1"/>
            <a:r>
              <a:rPr lang="en-GB" dirty="0"/>
              <a:t>Limited information coming into the system from education settings reducing ability of agencies to support early interventions.</a:t>
            </a:r>
          </a:p>
          <a:p>
            <a:pPr lvl="1"/>
            <a:r>
              <a:rPr lang="en-GB" dirty="0"/>
              <a:t>High level of trauma related injuries presenting at A&amp;E across GM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4875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C3C4E-F015-427D-8A41-1477E1FFB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of Discussions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CE98F-F679-41D5-8C0B-52EC3B0CB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Data collection on prevalence and need – require resources to develop a needs assessment to inform response</a:t>
            </a:r>
          </a:p>
          <a:p>
            <a:r>
              <a:rPr lang="en-GB" dirty="0"/>
              <a:t>Develop intelligence pathways into the system, particularly from education settings</a:t>
            </a:r>
          </a:p>
          <a:p>
            <a:r>
              <a:rPr lang="en-GB" dirty="0"/>
              <a:t>School exclusion process for violence related concerns would benefit from a review to support data collection and opportunities to intervene.</a:t>
            </a:r>
          </a:p>
          <a:p>
            <a:r>
              <a:rPr lang="en-GB" dirty="0"/>
              <a:t>ACE Prevalence study will help inform approach </a:t>
            </a:r>
          </a:p>
          <a:p>
            <a:r>
              <a:rPr lang="en-GB" dirty="0"/>
              <a:t>Workforce development across education, youth and play, VCSE based on evidence of ‘what works’</a:t>
            </a:r>
          </a:p>
          <a:p>
            <a:r>
              <a:rPr lang="en-GB" dirty="0"/>
              <a:t>Workstreams underway funded via GM serious violence monies that need coordination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9393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44E4B-CAE7-4778-95F9-CE07C5677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3018E-43EA-42ED-BD9E-4183D9667B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3" y="1825626"/>
            <a:ext cx="11025999" cy="5032373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Seek BSCP and CSP endorsement to co-design a serious youth violence strategy and action plan.</a:t>
            </a:r>
          </a:p>
          <a:p>
            <a:r>
              <a:rPr lang="en-GB" dirty="0"/>
              <a:t>Key principles to include:</a:t>
            </a:r>
          </a:p>
          <a:p>
            <a:pPr lvl="1"/>
            <a:r>
              <a:rPr lang="en-GB" sz="2600" dirty="0"/>
              <a:t>A </a:t>
            </a:r>
            <a:r>
              <a:rPr lang="en-GB" sz="2600" dirty="0" err="1"/>
              <a:t>lense</a:t>
            </a:r>
            <a:r>
              <a:rPr lang="en-GB" sz="2600" dirty="0"/>
              <a:t> of ‘youth safety’ not ‘ serious youth violence’</a:t>
            </a:r>
          </a:p>
          <a:p>
            <a:pPr lvl="1"/>
            <a:r>
              <a:rPr lang="en-GB" sz="2600" dirty="0"/>
              <a:t>Child first, offender second</a:t>
            </a:r>
          </a:p>
          <a:p>
            <a:pPr lvl="1"/>
            <a:r>
              <a:rPr lang="en-GB" sz="2600" dirty="0"/>
              <a:t>Acknowledge that violence is preventable</a:t>
            </a:r>
          </a:p>
          <a:p>
            <a:pPr lvl="1"/>
            <a:r>
              <a:rPr lang="en-GB" sz="2600" dirty="0"/>
              <a:t>Whole-community approach to tackling the problem, with a clear focus on prevention and involving a wide range of partners in the effort</a:t>
            </a:r>
          </a:p>
          <a:p>
            <a:pPr lvl="1"/>
            <a:r>
              <a:rPr lang="en-GB" sz="2600" dirty="0"/>
              <a:t>Identify the nature of the problem through systematic collection of data – need to identify resources for this.</a:t>
            </a:r>
          </a:p>
          <a:p>
            <a:pPr lvl="1"/>
            <a:r>
              <a:rPr lang="en-GB" sz="2600" dirty="0"/>
              <a:t>Rooted in evidence of effectiveness to tackle the problem</a:t>
            </a:r>
          </a:p>
          <a:p>
            <a:pPr lvl="1"/>
            <a:r>
              <a:rPr lang="en-GB" sz="2600" dirty="0"/>
              <a:t>Identify risk and protection factors</a:t>
            </a:r>
          </a:p>
          <a:p>
            <a:pPr lvl="1"/>
            <a:r>
              <a:rPr lang="en-GB" sz="2600" dirty="0"/>
              <a:t>Identify proven and promising interventions and monitor their impact</a:t>
            </a:r>
          </a:p>
          <a:p>
            <a:pPr lvl="1"/>
            <a:r>
              <a:rPr lang="en-GB" sz="2600" dirty="0"/>
              <a:t>Co-create responses with young people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60181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olence Prevention Strategic approach V2 - 10.9.19" id="{4FB3D276-4278-4D22-BB86-EA0EDCA2E970}" vid="{DBEEF7D0-A414-4710-AABF-E554865BEC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430</Words>
  <Application>Microsoft Office PowerPoint</Application>
  <PresentationFormat>Widescreen</PresentationFormat>
  <Paragraphs>44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Helvetica</vt:lpstr>
      <vt:lpstr>1_Office Theme</vt:lpstr>
      <vt:lpstr>Serious Youth Violence</vt:lpstr>
      <vt:lpstr>Serious Youth Violence</vt:lpstr>
      <vt:lpstr>Summary of Discussions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Martinez, Rafael</dc:creator>
  <cp:lastModifiedBy>Martinez, Rafael</cp:lastModifiedBy>
  <cp:revision>26</cp:revision>
  <dcterms:created xsi:type="dcterms:W3CDTF">2021-01-27T11:14:58Z</dcterms:created>
  <dcterms:modified xsi:type="dcterms:W3CDTF">2021-04-22T12:28:41Z</dcterms:modified>
</cp:coreProperties>
</file>