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sldIdLst>
    <p:sldId id="294" r:id="rId5"/>
    <p:sldId id="324" r:id="rId6"/>
    <p:sldId id="325" r:id="rId7"/>
    <p:sldId id="304" r:id="rId8"/>
    <p:sldId id="305" r:id="rId9"/>
    <p:sldId id="321" r:id="rId10"/>
    <p:sldId id="291" r:id="rId11"/>
    <p:sldId id="292" r:id="rId12"/>
    <p:sldId id="275" r:id="rId13"/>
    <p:sldId id="307" r:id="rId14"/>
    <p:sldId id="309" r:id="rId15"/>
    <p:sldId id="280" r:id="rId16"/>
    <p:sldId id="318" r:id="rId17"/>
    <p:sldId id="310" r:id="rId18"/>
    <p:sldId id="311" r:id="rId19"/>
    <p:sldId id="282" r:id="rId20"/>
    <p:sldId id="319" r:id="rId21"/>
    <p:sldId id="320" r:id="rId22"/>
    <p:sldId id="323" r:id="rId23"/>
    <p:sldId id="300" r:id="rId24"/>
    <p:sldId id="301" r:id="rId25"/>
    <p:sldId id="302" r:id="rId26"/>
    <p:sldId id="322" r:id="rId27"/>
    <p:sldId id="306" r:id="rId28"/>
    <p:sldId id="278" r:id="rId29"/>
    <p:sldId id="317" r:id="rId30"/>
  </p:sldIdLst>
  <p:sldSz cx="12192000" cy="6858000"/>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56" autoAdjust="0"/>
    <p:restoredTop sz="56215" autoAdjust="0"/>
  </p:normalViewPr>
  <p:slideViewPr>
    <p:cSldViewPr snapToGrid="0">
      <p:cViewPr varScale="1">
        <p:scale>
          <a:sx n="37" d="100"/>
          <a:sy n="37" d="100"/>
        </p:scale>
        <p:origin x="1896" y="4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18" d="100"/>
        <a:sy n="118" d="100"/>
      </p:scale>
      <p:origin x="0" y="-5410"/>
    </p:cViewPr>
  </p:sorterViewPr>
  <p:notesViewPr>
    <p:cSldViewPr snapToGrid="0">
      <p:cViewPr varScale="1">
        <p:scale>
          <a:sx n="72" d="100"/>
          <a:sy n="72" d="100"/>
        </p:scale>
        <p:origin x="294"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99F686D7-C247-4346-A7F3-07C9F01B854C}" type="datetimeFigureOut">
              <a:rPr lang="en-GB" smtClean="0"/>
              <a:t>27/11/2020</a:t>
            </a:fld>
            <a:endParaRPr lang="en-GB" dirty="0"/>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14A176CD-4AFF-4DF7-8424-FD8F703923EB}" type="slidenum">
              <a:rPr lang="en-GB" smtClean="0"/>
              <a:t>‹#›</a:t>
            </a:fld>
            <a:endParaRPr lang="en-GB" dirty="0"/>
          </a:p>
        </p:txBody>
      </p:sp>
    </p:spTree>
    <p:extLst>
      <p:ext uri="{BB962C8B-B14F-4D97-AF65-F5344CB8AC3E}">
        <p14:creationId xmlns:p14="http://schemas.microsoft.com/office/powerpoint/2010/main" val="2114781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A176CD-4AFF-4DF7-8424-FD8F703923EB}" type="slidenum">
              <a:rPr lang="en-GB" smtClean="0"/>
              <a:t>1</a:t>
            </a:fld>
            <a:endParaRPr lang="en-GB" dirty="0"/>
          </a:p>
        </p:txBody>
      </p:sp>
    </p:spTree>
    <p:extLst>
      <p:ext uri="{BB962C8B-B14F-4D97-AF65-F5344CB8AC3E}">
        <p14:creationId xmlns:p14="http://schemas.microsoft.com/office/powerpoint/2010/main" val="3188063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A176CD-4AFF-4DF7-8424-FD8F703923EB}" type="slidenum">
              <a:rPr lang="en-GB" smtClean="0"/>
              <a:t>10</a:t>
            </a:fld>
            <a:endParaRPr lang="en-GB" dirty="0"/>
          </a:p>
        </p:txBody>
      </p:sp>
    </p:spTree>
    <p:extLst>
      <p:ext uri="{BB962C8B-B14F-4D97-AF65-F5344CB8AC3E}">
        <p14:creationId xmlns:p14="http://schemas.microsoft.com/office/powerpoint/2010/main" val="42727823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may be some changes that we need to make on this structure.</a:t>
            </a:r>
          </a:p>
        </p:txBody>
      </p:sp>
      <p:sp>
        <p:nvSpPr>
          <p:cNvPr id="4" name="Slide Number Placeholder 3"/>
          <p:cNvSpPr>
            <a:spLocks noGrp="1"/>
          </p:cNvSpPr>
          <p:nvPr>
            <p:ph type="sldNum" sz="quarter" idx="5"/>
          </p:nvPr>
        </p:nvSpPr>
        <p:spPr/>
        <p:txBody>
          <a:bodyPr/>
          <a:lstStyle/>
          <a:p>
            <a:fld id="{14A176CD-4AFF-4DF7-8424-FD8F703923EB}" type="slidenum">
              <a:rPr lang="en-GB" smtClean="0"/>
              <a:t>11</a:t>
            </a:fld>
            <a:endParaRPr lang="en-GB" dirty="0"/>
          </a:p>
        </p:txBody>
      </p:sp>
    </p:spTree>
    <p:extLst>
      <p:ext uri="{BB962C8B-B14F-4D97-AF65-F5344CB8AC3E}">
        <p14:creationId xmlns:p14="http://schemas.microsoft.com/office/powerpoint/2010/main" val="1400264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A176CD-4AFF-4DF7-8424-FD8F703923EB}" type="slidenum">
              <a:rPr lang="en-GB" smtClean="0"/>
              <a:t>12</a:t>
            </a:fld>
            <a:endParaRPr lang="en-GB" dirty="0"/>
          </a:p>
        </p:txBody>
      </p:sp>
    </p:spTree>
    <p:extLst>
      <p:ext uri="{BB962C8B-B14F-4D97-AF65-F5344CB8AC3E}">
        <p14:creationId xmlns:p14="http://schemas.microsoft.com/office/powerpoint/2010/main" val="30164509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Feedback received from GMP. Need to ensure we capture any other areas from board members shadowing etc…</a:t>
            </a:r>
          </a:p>
        </p:txBody>
      </p:sp>
      <p:sp>
        <p:nvSpPr>
          <p:cNvPr id="4" name="Slide Number Placeholder 3"/>
          <p:cNvSpPr>
            <a:spLocks noGrp="1"/>
          </p:cNvSpPr>
          <p:nvPr>
            <p:ph type="sldNum" sz="quarter" idx="5"/>
          </p:nvPr>
        </p:nvSpPr>
        <p:spPr/>
        <p:txBody>
          <a:bodyPr/>
          <a:lstStyle/>
          <a:p>
            <a:fld id="{14A176CD-4AFF-4DF7-8424-FD8F703923EB}" type="slidenum">
              <a:rPr lang="en-GB" smtClean="0"/>
              <a:t>13</a:t>
            </a:fld>
            <a:endParaRPr lang="en-GB" dirty="0"/>
          </a:p>
        </p:txBody>
      </p:sp>
    </p:spTree>
    <p:extLst>
      <p:ext uri="{BB962C8B-B14F-4D97-AF65-F5344CB8AC3E}">
        <p14:creationId xmlns:p14="http://schemas.microsoft.com/office/powerpoint/2010/main" val="38483479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A176CD-4AFF-4DF7-8424-FD8F703923EB}" type="slidenum">
              <a:rPr lang="en-GB" smtClean="0"/>
              <a:t>14</a:t>
            </a:fld>
            <a:endParaRPr lang="en-GB" dirty="0"/>
          </a:p>
        </p:txBody>
      </p:sp>
    </p:spTree>
    <p:extLst>
      <p:ext uri="{BB962C8B-B14F-4D97-AF65-F5344CB8AC3E}">
        <p14:creationId xmlns:p14="http://schemas.microsoft.com/office/powerpoint/2010/main" val="21469546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A176CD-4AFF-4DF7-8424-FD8F703923EB}" type="slidenum">
              <a:rPr lang="en-GB" smtClean="0"/>
              <a:t>15</a:t>
            </a:fld>
            <a:endParaRPr lang="en-GB" dirty="0"/>
          </a:p>
        </p:txBody>
      </p:sp>
    </p:spTree>
    <p:extLst>
      <p:ext uri="{BB962C8B-B14F-4D97-AF65-F5344CB8AC3E}">
        <p14:creationId xmlns:p14="http://schemas.microsoft.com/office/powerpoint/2010/main" val="4040074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A176CD-4AFF-4DF7-8424-FD8F703923EB}" type="slidenum">
              <a:rPr lang="en-GB" smtClean="0"/>
              <a:t>16</a:t>
            </a:fld>
            <a:endParaRPr lang="en-GB" dirty="0"/>
          </a:p>
        </p:txBody>
      </p:sp>
    </p:spTree>
    <p:extLst>
      <p:ext uri="{BB962C8B-B14F-4D97-AF65-F5344CB8AC3E}">
        <p14:creationId xmlns:p14="http://schemas.microsoft.com/office/powerpoint/2010/main" val="20692163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A176CD-4AFF-4DF7-8424-FD8F703923EB}" type="slidenum">
              <a:rPr lang="en-GB" smtClean="0"/>
              <a:t>17</a:t>
            </a:fld>
            <a:endParaRPr lang="en-GB" dirty="0"/>
          </a:p>
        </p:txBody>
      </p:sp>
    </p:spTree>
    <p:extLst>
      <p:ext uri="{BB962C8B-B14F-4D97-AF65-F5344CB8AC3E}">
        <p14:creationId xmlns:p14="http://schemas.microsoft.com/office/powerpoint/2010/main" val="38184740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Received feedback from Rick, Rafael and Bernie Brown – need to ensure that other feedback is included.</a:t>
            </a:r>
          </a:p>
        </p:txBody>
      </p:sp>
      <p:sp>
        <p:nvSpPr>
          <p:cNvPr id="4" name="Slide Number Placeholder 3"/>
          <p:cNvSpPr>
            <a:spLocks noGrp="1"/>
          </p:cNvSpPr>
          <p:nvPr>
            <p:ph type="sldNum" sz="quarter" idx="5"/>
          </p:nvPr>
        </p:nvSpPr>
        <p:spPr/>
        <p:txBody>
          <a:bodyPr/>
          <a:lstStyle/>
          <a:p>
            <a:fld id="{14A176CD-4AFF-4DF7-8424-FD8F703923EB}" type="slidenum">
              <a:rPr lang="en-GB" smtClean="0"/>
              <a:t>18</a:t>
            </a:fld>
            <a:endParaRPr lang="en-GB" dirty="0"/>
          </a:p>
        </p:txBody>
      </p:sp>
    </p:spTree>
    <p:extLst>
      <p:ext uri="{BB962C8B-B14F-4D97-AF65-F5344CB8AC3E}">
        <p14:creationId xmlns:p14="http://schemas.microsoft.com/office/powerpoint/2010/main" val="1592561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A176CD-4AFF-4DF7-8424-FD8F703923EB}" type="slidenum">
              <a:rPr lang="en-GB" smtClean="0"/>
              <a:t>19</a:t>
            </a:fld>
            <a:endParaRPr lang="en-GB" dirty="0"/>
          </a:p>
        </p:txBody>
      </p:sp>
    </p:spTree>
    <p:extLst>
      <p:ext uri="{BB962C8B-B14F-4D97-AF65-F5344CB8AC3E}">
        <p14:creationId xmlns:p14="http://schemas.microsoft.com/office/powerpoint/2010/main" val="2658985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Added specific slides in around Covid-19 with how the services provided, best practices, threats, challenges etc… </a:t>
            </a:r>
          </a:p>
          <a:p>
            <a:r>
              <a:rPr lang="en-GB" dirty="0"/>
              <a:t>Thought this would be more appropriate to provide this overview at the start of the presentation to provide context.</a:t>
            </a:r>
          </a:p>
        </p:txBody>
      </p:sp>
      <p:sp>
        <p:nvSpPr>
          <p:cNvPr id="4" name="Slide Number Placeholder 3"/>
          <p:cNvSpPr>
            <a:spLocks noGrp="1"/>
          </p:cNvSpPr>
          <p:nvPr>
            <p:ph type="sldNum" sz="quarter" idx="5"/>
          </p:nvPr>
        </p:nvSpPr>
        <p:spPr/>
        <p:txBody>
          <a:bodyPr/>
          <a:lstStyle/>
          <a:p>
            <a:fld id="{14A176CD-4AFF-4DF7-8424-FD8F703923EB}" type="slidenum">
              <a:rPr lang="en-GB" smtClean="0"/>
              <a:t>2</a:t>
            </a:fld>
            <a:endParaRPr lang="en-GB" dirty="0"/>
          </a:p>
        </p:txBody>
      </p:sp>
    </p:spTree>
    <p:extLst>
      <p:ext uri="{BB962C8B-B14F-4D97-AF65-F5344CB8AC3E}">
        <p14:creationId xmlns:p14="http://schemas.microsoft.com/office/powerpoint/2010/main" val="18040838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A176CD-4AFF-4DF7-8424-FD8F703923EB}" type="slidenum">
              <a:rPr lang="en-GB" smtClean="0"/>
              <a:t>20</a:t>
            </a:fld>
            <a:endParaRPr lang="en-GB" dirty="0"/>
          </a:p>
        </p:txBody>
      </p:sp>
    </p:spTree>
    <p:extLst>
      <p:ext uri="{BB962C8B-B14F-4D97-AF65-F5344CB8AC3E}">
        <p14:creationId xmlns:p14="http://schemas.microsoft.com/office/powerpoint/2010/main" val="24952063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A176CD-4AFF-4DF7-8424-FD8F703923EB}" type="slidenum">
              <a:rPr lang="en-GB" smtClean="0"/>
              <a:t>21</a:t>
            </a:fld>
            <a:endParaRPr lang="en-GB" dirty="0"/>
          </a:p>
        </p:txBody>
      </p:sp>
    </p:spTree>
    <p:extLst>
      <p:ext uri="{BB962C8B-B14F-4D97-AF65-F5344CB8AC3E}">
        <p14:creationId xmlns:p14="http://schemas.microsoft.com/office/powerpoint/2010/main" val="19229722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Just a bit of background to the team’s role – part of our role is around supporting and co-ordinating inspections for the department. We’ve had a lot of involvement in Ofsted inspections in the past we will have involvement in the YOT inspection. We monitor inspection results as they are published and analyse the key themes coming out of these. I think this is useful context to some of the discussions we will be having today.</a:t>
            </a:r>
          </a:p>
        </p:txBody>
      </p:sp>
      <p:sp>
        <p:nvSpPr>
          <p:cNvPr id="4" name="Slide Number Placeholder 3"/>
          <p:cNvSpPr>
            <a:spLocks noGrp="1"/>
          </p:cNvSpPr>
          <p:nvPr>
            <p:ph type="sldNum" sz="quarter" idx="5"/>
          </p:nvPr>
        </p:nvSpPr>
        <p:spPr/>
        <p:txBody>
          <a:bodyPr/>
          <a:lstStyle/>
          <a:p>
            <a:fld id="{14A176CD-4AFF-4DF7-8424-FD8F703923EB}" type="slidenum">
              <a:rPr lang="en-GB" smtClean="0"/>
              <a:t>22</a:t>
            </a:fld>
            <a:endParaRPr lang="en-GB" dirty="0"/>
          </a:p>
        </p:txBody>
      </p:sp>
    </p:spTree>
    <p:extLst>
      <p:ext uri="{BB962C8B-B14F-4D97-AF65-F5344CB8AC3E}">
        <p14:creationId xmlns:p14="http://schemas.microsoft.com/office/powerpoint/2010/main" val="12619388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Points from Rick Jackson</a:t>
            </a:r>
          </a:p>
        </p:txBody>
      </p:sp>
      <p:sp>
        <p:nvSpPr>
          <p:cNvPr id="4" name="Slide Number Placeholder 3"/>
          <p:cNvSpPr>
            <a:spLocks noGrp="1"/>
          </p:cNvSpPr>
          <p:nvPr>
            <p:ph type="sldNum" sz="quarter" idx="5"/>
          </p:nvPr>
        </p:nvSpPr>
        <p:spPr/>
        <p:txBody>
          <a:bodyPr/>
          <a:lstStyle/>
          <a:p>
            <a:fld id="{14A176CD-4AFF-4DF7-8424-FD8F703923EB}" type="slidenum">
              <a:rPr lang="en-GB" smtClean="0"/>
              <a:t>23</a:t>
            </a:fld>
            <a:endParaRPr lang="en-GB" dirty="0"/>
          </a:p>
        </p:txBody>
      </p:sp>
    </p:spTree>
    <p:extLst>
      <p:ext uri="{BB962C8B-B14F-4D97-AF65-F5344CB8AC3E}">
        <p14:creationId xmlns:p14="http://schemas.microsoft.com/office/powerpoint/2010/main" val="16063409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A176CD-4AFF-4DF7-8424-FD8F703923EB}" type="slidenum">
              <a:rPr lang="en-GB" smtClean="0"/>
              <a:t>24</a:t>
            </a:fld>
            <a:endParaRPr lang="en-GB" dirty="0"/>
          </a:p>
        </p:txBody>
      </p:sp>
    </p:spTree>
    <p:extLst>
      <p:ext uri="{BB962C8B-B14F-4D97-AF65-F5344CB8AC3E}">
        <p14:creationId xmlns:p14="http://schemas.microsoft.com/office/powerpoint/2010/main" val="9347882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A176CD-4AFF-4DF7-8424-FD8F703923EB}" type="slidenum">
              <a:rPr lang="en-GB" smtClean="0"/>
              <a:t>25</a:t>
            </a:fld>
            <a:endParaRPr lang="en-GB" dirty="0"/>
          </a:p>
        </p:txBody>
      </p:sp>
    </p:spTree>
    <p:extLst>
      <p:ext uri="{BB962C8B-B14F-4D97-AF65-F5344CB8AC3E}">
        <p14:creationId xmlns:p14="http://schemas.microsoft.com/office/powerpoint/2010/main" val="28734116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A176CD-4AFF-4DF7-8424-FD8F703923EB}" type="slidenum">
              <a:rPr lang="en-GB" smtClean="0"/>
              <a:t>26</a:t>
            </a:fld>
            <a:endParaRPr lang="en-GB" dirty="0"/>
          </a:p>
        </p:txBody>
      </p:sp>
    </p:spTree>
    <p:extLst>
      <p:ext uri="{BB962C8B-B14F-4D97-AF65-F5344CB8AC3E}">
        <p14:creationId xmlns:p14="http://schemas.microsoft.com/office/powerpoint/2010/main" val="1516693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A176CD-4AFF-4DF7-8424-FD8F703923EB}" type="slidenum">
              <a:rPr lang="en-GB" smtClean="0"/>
              <a:t>3</a:t>
            </a:fld>
            <a:endParaRPr lang="en-GB" dirty="0"/>
          </a:p>
        </p:txBody>
      </p:sp>
    </p:spTree>
    <p:extLst>
      <p:ext uri="{BB962C8B-B14F-4D97-AF65-F5344CB8AC3E}">
        <p14:creationId xmlns:p14="http://schemas.microsoft.com/office/powerpoint/2010/main" val="2100558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Bolton’s Local Context – common statistics that we would provide in Ofsted inspections or Self-View etc…</a:t>
            </a:r>
          </a:p>
          <a:p>
            <a:r>
              <a:rPr lang="en-GB" dirty="0"/>
              <a:t>Need to review prior to presenting to ensure these are the latest figures.</a:t>
            </a:r>
          </a:p>
        </p:txBody>
      </p:sp>
      <p:sp>
        <p:nvSpPr>
          <p:cNvPr id="4" name="Slide Number Placeholder 3"/>
          <p:cNvSpPr>
            <a:spLocks noGrp="1"/>
          </p:cNvSpPr>
          <p:nvPr>
            <p:ph type="sldNum" sz="quarter" idx="5"/>
          </p:nvPr>
        </p:nvSpPr>
        <p:spPr/>
        <p:txBody>
          <a:bodyPr/>
          <a:lstStyle/>
          <a:p>
            <a:fld id="{14A176CD-4AFF-4DF7-8424-FD8F703923EB}" type="slidenum">
              <a:rPr lang="en-GB" smtClean="0"/>
              <a:t>4</a:t>
            </a:fld>
            <a:endParaRPr lang="en-GB" dirty="0"/>
          </a:p>
        </p:txBody>
      </p:sp>
    </p:spTree>
    <p:extLst>
      <p:ext uri="{BB962C8B-B14F-4D97-AF65-F5344CB8AC3E}">
        <p14:creationId xmlns:p14="http://schemas.microsoft.com/office/powerpoint/2010/main" val="1753581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A176CD-4AFF-4DF7-8424-FD8F703923EB}" type="slidenum">
              <a:rPr lang="en-GB" smtClean="0"/>
              <a:t>5</a:t>
            </a:fld>
            <a:endParaRPr lang="en-GB" dirty="0"/>
          </a:p>
        </p:txBody>
      </p:sp>
    </p:spTree>
    <p:extLst>
      <p:ext uri="{BB962C8B-B14F-4D97-AF65-F5344CB8AC3E}">
        <p14:creationId xmlns:p14="http://schemas.microsoft.com/office/powerpoint/2010/main" val="18466753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Specific slides on key facts about policing / youth offences in Bolton. These points included by Rick.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Rick has also noted that; </a:t>
            </a:r>
            <a:r>
              <a:rPr lang="en-GB" sz="1200" i="1" dirty="0">
                <a:effectLst/>
                <a:latin typeface="Arial" panose="020B0604020202020204" pitchFamily="34" charset="0"/>
                <a:ea typeface="Calibri" panose="020F0502020204030204" pitchFamily="34" charset="0"/>
              </a:rPr>
              <a:t>The main think I'd like to get across here, is that a Child growing up in Bolton is exposed to an environment with has a disproportionate level of threat, harm and risk when compared to other Boroughs in GM. It probably isn't the place to get into resource Vs demand in this section, but we do need to get this point out at some point in the inspection - the level of demand to each key worker in Bolton is not comparable to that of other key workers across GM.</a:t>
            </a:r>
            <a:endParaRPr lang="en-GB" sz="1200" dirty="0">
              <a:effectLst/>
              <a:latin typeface="Calibri" panose="020F0502020204030204" pitchFamily="34" charset="0"/>
              <a:ea typeface="Calibri" panose="020F0502020204030204" pitchFamily="34" charset="0"/>
            </a:endParaRPr>
          </a:p>
          <a:p>
            <a:r>
              <a:rPr lang="en-GB" dirty="0"/>
              <a:t>Where can we cover these points?</a:t>
            </a:r>
          </a:p>
        </p:txBody>
      </p:sp>
      <p:sp>
        <p:nvSpPr>
          <p:cNvPr id="4" name="Slide Number Placeholder 3"/>
          <p:cNvSpPr>
            <a:spLocks noGrp="1"/>
          </p:cNvSpPr>
          <p:nvPr>
            <p:ph type="sldNum" sz="quarter" idx="5"/>
          </p:nvPr>
        </p:nvSpPr>
        <p:spPr/>
        <p:txBody>
          <a:bodyPr/>
          <a:lstStyle/>
          <a:p>
            <a:fld id="{14A176CD-4AFF-4DF7-8424-FD8F703923EB}" type="slidenum">
              <a:rPr lang="en-GB" smtClean="0"/>
              <a:t>6</a:t>
            </a:fld>
            <a:endParaRPr lang="en-GB" dirty="0"/>
          </a:p>
        </p:txBody>
      </p:sp>
    </p:spTree>
    <p:extLst>
      <p:ext uri="{BB962C8B-B14F-4D97-AF65-F5344CB8AC3E}">
        <p14:creationId xmlns:p14="http://schemas.microsoft.com/office/powerpoint/2010/main" val="3198824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A176CD-4AFF-4DF7-8424-FD8F703923EB}" type="slidenum">
              <a:rPr lang="en-GB" smtClean="0"/>
              <a:t>7</a:t>
            </a:fld>
            <a:endParaRPr lang="en-GB" dirty="0"/>
          </a:p>
        </p:txBody>
      </p:sp>
    </p:spTree>
    <p:extLst>
      <p:ext uri="{BB962C8B-B14F-4D97-AF65-F5344CB8AC3E}">
        <p14:creationId xmlns:p14="http://schemas.microsoft.com/office/powerpoint/2010/main" val="3901103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A176CD-4AFF-4DF7-8424-FD8F703923EB}" type="slidenum">
              <a:rPr lang="en-GB" smtClean="0"/>
              <a:t>8</a:t>
            </a:fld>
            <a:endParaRPr lang="en-GB" dirty="0"/>
          </a:p>
        </p:txBody>
      </p:sp>
    </p:spTree>
    <p:extLst>
      <p:ext uri="{BB962C8B-B14F-4D97-AF65-F5344CB8AC3E}">
        <p14:creationId xmlns:p14="http://schemas.microsoft.com/office/powerpoint/2010/main" val="28858899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A176CD-4AFF-4DF7-8424-FD8F703923EB}" type="slidenum">
              <a:rPr lang="en-GB" smtClean="0"/>
              <a:t>9</a:t>
            </a:fld>
            <a:endParaRPr lang="en-GB" dirty="0"/>
          </a:p>
        </p:txBody>
      </p:sp>
    </p:spTree>
    <p:extLst>
      <p:ext uri="{BB962C8B-B14F-4D97-AF65-F5344CB8AC3E}">
        <p14:creationId xmlns:p14="http://schemas.microsoft.com/office/powerpoint/2010/main" val="2812019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1E7F1-C6AF-4EE6-A208-0E4D299136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dirty="0"/>
          </a:p>
        </p:txBody>
      </p:sp>
      <p:sp>
        <p:nvSpPr>
          <p:cNvPr id="3" name="Subtitle 2">
            <a:extLst>
              <a:ext uri="{FF2B5EF4-FFF2-40B4-BE49-F238E27FC236}">
                <a16:creationId xmlns:a16="http://schemas.microsoft.com/office/drawing/2014/main" id="{B7D116F7-394A-459A-8FA0-FA4F5BFE75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21A1F454-7AB6-41B2-8E94-B6FFACFD6D2B}"/>
              </a:ext>
            </a:extLst>
          </p:cNvPr>
          <p:cNvSpPr>
            <a:spLocks noGrp="1"/>
          </p:cNvSpPr>
          <p:nvPr>
            <p:ph type="dt" sz="half" idx="10"/>
          </p:nvPr>
        </p:nvSpPr>
        <p:spPr/>
        <p:txBody>
          <a:bodyPr/>
          <a:lstStyle/>
          <a:p>
            <a:fld id="{0E159436-CAD7-415E-873A-9119D1A17909}" type="datetimeFigureOut">
              <a:rPr lang="en-GB" smtClean="0"/>
              <a:t>27/11/2020</a:t>
            </a:fld>
            <a:endParaRPr lang="en-GB" dirty="0"/>
          </a:p>
        </p:txBody>
      </p:sp>
      <p:sp>
        <p:nvSpPr>
          <p:cNvPr id="5" name="Footer Placeholder 4">
            <a:extLst>
              <a:ext uri="{FF2B5EF4-FFF2-40B4-BE49-F238E27FC236}">
                <a16:creationId xmlns:a16="http://schemas.microsoft.com/office/drawing/2014/main" id="{C769221D-4418-4AEC-8E47-0F189EB3047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CF63411-67B6-4D4B-9476-A36554545F6C}"/>
              </a:ext>
            </a:extLst>
          </p:cNvPr>
          <p:cNvSpPr>
            <a:spLocks noGrp="1"/>
          </p:cNvSpPr>
          <p:nvPr>
            <p:ph type="sldNum" sz="quarter" idx="12"/>
          </p:nvPr>
        </p:nvSpPr>
        <p:spPr/>
        <p:txBody>
          <a:bodyPr/>
          <a:lstStyle/>
          <a:p>
            <a:fld id="{3BE1AA7A-3ABB-408E-B5B3-11AAD49DEF5B}" type="slidenum">
              <a:rPr lang="en-GB" smtClean="0"/>
              <a:t>‹#›</a:t>
            </a:fld>
            <a:endParaRPr lang="en-GB" dirty="0"/>
          </a:p>
        </p:txBody>
      </p:sp>
    </p:spTree>
    <p:extLst>
      <p:ext uri="{BB962C8B-B14F-4D97-AF65-F5344CB8AC3E}">
        <p14:creationId xmlns:p14="http://schemas.microsoft.com/office/powerpoint/2010/main" val="2838331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E3220-8106-4465-A960-8EAB97FC5D6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A54C357-4C21-44A4-BDF3-2CF43762BB4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246A1B-5A22-48DB-8FF0-47626B2796AC}"/>
              </a:ext>
            </a:extLst>
          </p:cNvPr>
          <p:cNvSpPr>
            <a:spLocks noGrp="1"/>
          </p:cNvSpPr>
          <p:nvPr>
            <p:ph type="dt" sz="half" idx="10"/>
          </p:nvPr>
        </p:nvSpPr>
        <p:spPr/>
        <p:txBody>
          <a:bodyPr/>
          <a:lstStyle/>
          <a:p>
            <a:fld id="{0E159436-CAD7-415E-873A-9119D1A17909}" type="datetimeFigureOut">
              <a:rPr lang="en-GB" smtClean="0"/>
              <a:t>27/11/2020</a:t>
            </a:fld>
            <a:endParaRPr lang="en-GB" dirty="0"/>
          </a:p>
        </p:txBody>
      </p:sp>
      <p:sp>
        <p:nvSpPr>
          <p:cNvPr id="5" name="Footer Placeholder 4">
            <a:extLst>
              <a:ext uri="{FF2B5EF4-FFF2-40B4-BE49-F238E27FC236}">
                <a16:creationId xmlns:a16="http://schemas.microsoft.com/office/drawing/2014/main" id="{4E158FD6-CF4F-4E84-97A2-23B00B7BE99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B92DF1A-D088-4088-B5D8-20EDB875911F}"/>
              </a:ext>
            </a:extLst>
          </p:cNvPr>
          <p:cNvSpPr>
            <a:spLocks noGrp="1"/>
          </p:cNvSpPr>
          <p:nvPr>
            <p:ph type="sldNum" sz="quarter" idx="12"/>
          </p:nvPr>
        </p:nvSpPr>
        <p:spPr/>
        <p:txBody>
          <a:bodyPr/>
          <a:lstStyle/>
          <a:p>
            <a:fld id="{3BE1AA7A-3ABB-408E-B5B3-11AAD49DEF5B}" type="slidenum">
              <a:rPr lang="en-GB" smtClean="0"/>
              <a:t>‹#›</a:t>
            </a:fld>
            <a:endParaRPr lang="en-GB" dirty="0"/>
          </a:p>
        </p:txBody>
      </p:sp>
    </p:spTree>
    <p:extLst>
      <p:ext uri="{BB962C8B-B14F-4D97-AF65-F5344CB8AC3E}">
        <p14:creationId xmlns:p14="http://schemas.microsoft.com/office/powerpoint/2010/main" val="2429146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6782E81-D160-4ADC-8A5B-0FAC67EACD9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CBF10DE-0657-44FD-84D5-34A40BD112A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A649A87-A796-4B60-A780-863495A8433E}"/>
              </a:ext>
            </a:extLst>
          </p:cNvPr>
          <p:cNvSpPr>
            <a:spLocks noGrp="1"/>
          </p:cNvSpPr>
          <p:nvPr>
            <p:ph type="dt" sz="half" idx="10"/>
          </p:nvPr>
        </p:nvSpPr>
        <p:spPr/>
        <p:txBody>
          <a:bodyPr/>
          <a:lstStyle/>
          <a:p>
            <a:fld id="{0E159436-CAD7-415E-873A-9119D1A17909}" type="datetimeFigureOut">
              <a:rPr lang="en-GB" smtClean="0"/>
              <a:t>27/11/2020</a:t>
            </a:fld>
            <a:endParaRPr lang="en-GB" dirty="0"/>
          </a:p>
        </p:txBody>
      </p:sp>
      <p:sp>
        <p:nvSpPr>
          <p:cNvPr id="5" name="Footer Placeholder 4">
            <a:extLst>
              <a:ext uri="{FF2B5EF4-FFF2-40B4-BE49-F238E27FC236}">
                <a16:creationId xmlns:a16="http://schemas.microsoft.com/office/drawing/2014/main" id="{29F2BB0C-638E-47B0-9818-CDA049C1CC4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962849E-6785-4586-ACFC-7E54FB178E8C}"/>
              </a:ext>
            </a:extLst>
          </p:cNvPr>
          <p:cNvSpPr>
            <a:spLocks noGrp="1"/>
          </p:cNvSpPr>
          <p:nvPr>
            <p:ph type="sldNum" sz="quarter" idx="12"/>
          </p:nvPr>
        </p:nvSpPr>
        <p:spPr/>
        <p:txBody>
          <a:bodyPr/>
          <a:lstStyle/>
          <a:p>
            <a:fld id="{3BE1AA7A-3ABB-408E-B5B3-11AAD49DEF5B}" type="slidenum">
              <a:rPr lang="en-GB" smtClean="0"/>
              <a:t>‹#›</a:t>
            </a:fld>
            <a:endParaRPr lang="en-GB" dirty="0"/>
          </a:p>
        </p:txBody>
      </p:sp>
    </p:spTree>
    <p:extLst>
      <p:ext uri="{BB962C8B-B14F-4D97-AF65-F5344CB8AC3E}">
        <p14:creationId xmlns:p14="http://schemas.microsoft.com/office/powerpoint/2010/main" val="4190834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A911D-F91E-4125-828A-DEDBA6E8C9E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AE59A15-E53C-43EF-9350-961867A734D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C017DF-66A7-47D5-9E3D-733026B7FF97}"/>
              </a:ext>
            </a:extLst>
          </p:cNvPr>
          <p:cNvSpPr>
            <a:spLocks noGrp="1"/>
          </p:cNvSpPr>
          <p:nvPr>
            <p:ph type="dt" sz="half" idx="10"/>
          </p:nvPr>
        </p:nvSpPr>
        <p:spPr/>
        <p:txBody>
          <a:bodyPr/>
          <a:lstStyle/>
          <a:p>
            <a:fld id="{0E159436-CAD7-415E-873A-9119D1A17909}" type="datetimeFigureOut">
              <a:rPr lang="en-GB" smtClean="0"/>
              <a:t>27/11/2020</a:t>
            </a:fld>
            <a:endParaRPr lang="en-GB" dirty="0"/>
          </a:p>
        </p:txBody>
      </p:sp>
      <p:sp>
        <p:nvSpPr>
          <p:cNvPr id="5" name="Footer Placeholder 4">
            <a:extLst>
              <a:ext uri="{FF2B5EF4-FFF2-40B4-BE49-F238E27FC236}">
                <a16:creationId xmlns:a16="http://schemas.microsoft.com/office/drawing/2014/main" id="{C630CE00-8B25-4B79-9C88-B8CD4F8CAAB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B0C1AC6-0807-4EB9-B08F-305EDB4E9006}"/>
              </a:ext>
            </a:extLst>
          </p:cNvPr>
          <p:cNvSpPr>
            <a:spLocks noGrp="1"/>
          </p:cNvSpPr>
          <p:nvPr>
            <p:ph type="sldNum" sz="quarter" idx="12"/>
          </p:nvPr>
        </p:nvSpPr>
        <p:spPr/>
        <p:txBody>
          <a:bodyPr/>
          <a:lstStyle/>
          <a:p>
            <a:fld id="{3BE1AA7A-3ABB-408E-B5B3-11AAD49DEF5B}" type="slidenum">
              <a:rPr lang="en-GB" smtClean="0"/>
              <a:t>‹#›</a:t>
            </a:fld>
            <a:endParaRPr lang="en-GB" dirty="0"/>
          </a:p>
        </p:txBody>
      </p:sp>
    </p:spTree>
    <p:extLst>
      <p:ext uri="{BB962C8B-B14F-4D97-AF65-F5344CB8AC3E}">
        <p14:creationId xmlns:p14="http://schemas.microsoft.com/office/powerpoint/2010/main" val="639125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93092-CF9D-4042-83EF-2A20E9192981}"/>
              </a:ext>
            </a:extLst>
          </p:cNvPr>
          <p:cNvSpPr>
            <a:spLocks noGrp="1"/>
          </p:cNvSpPr>
          <p:nvPr>
            <p:ph type="title"/>
          </p:nvPr>
        </p:nvSpPr>
        <p:spPr>
          <a:xfrm>
            <a:off x="831850" y="614186"/>
            <a:ext cx="10515600" cy="2852737"/>
          </a:xfrm>
        </p:spPr>
        <p:txBody>
          <a:bodyPr anchor="b"/>
          <a:lstStyle>
            <a:lvl1pPr>
              <a:defRPr sz="6000"/>
            </a:lvl1p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7FE8E67B-1A63-417B-AB6D-4FAB59DF5E3A}"/>
              </a:ext>
            </a:extLst>
          </p:cNvPr>
          <p:cNvSpPr>
            <a:spLocks noGrp="1"/>
          </p:cNvSpPr>
          <p:nvPr>
            <p:ph type="body" idx="1"/>
          </p:nvPr>
        </p:nvSpPr>
        <p:spPr>
          <a:xfrm>
            <a:off x="844550" y="346692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5810637-AF99-4BCB-8CAF-E6B6B93EF884}"/>
              </a:ext>
            </a:extLst>
          </p:cNvPr>
          <p:cNvSpPr>
            <a:spLocks noGrp="1"/>
          </p:cNvSpPr>
          <p:nvPr>
            <p:ph type="dt" sz="half" idx="10"/>
          </p:nvPr>
        </p:nvSpPr>
        <p:spPr/>
        <p:txBody>
          <a:bodyPr/>
          <a:lstStyle/>
          <a:p>
            <a:fld id="{0E159436-CAD7-415E-873A-9119D1A17909}" type="datetimeFigureOut">
              <a:rPr lang="en-GB" smtClean="0"/>
              <a:t>27/11/2020</a:t>
            </a:fld>
            <a:endParaRPr lang="en-GB" dirty="0"/>
          </a:p>
        </p:txBody>
      </p:sp>
      <p:sp>
        <p:nvSpPr>
          <p:cNvPr id="5" name="Footer Placeholder 4">
            <a:extLst>
              <a:ext uri="{FF2B5EF4-FFF2-40B4-BE49-F238E27FC236}">
                <a16:creationId xmlns:a16="http://schemas.microsoft.com/office/drawing/2014/main" id="{4F80EE75-FF2D-49D4-8299-5FB4D7C5E3B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F52E4D7-74E1-492D-8538-DB1F190D3617}"/>
              </a:ext>
            </a:extLst>
          </p:cNvPr>
          <p:cNvSpPr>
            <a:spLocks noGrp="1"/>
          </p:cNvSpPr>
          <p:nvPr>
            <p:ph type="sldNum" sz="quarter" idx="12"/>
          </p:nvPr>
        </p:nvSpPr>
        <p:spPr/>
        <p:txBody>
          <a:bodyPr/>
          <a:lstStyle/>
          <a:p>
            <a:fld id="{3BE1AA7A-3ABB-408E-B5B3-11AAD49DEF5B}" type="slidenum">
              <a:rPr lang="en-GB" smtClean="0"/>
              <a:t>‹#›</a:t>
            </a:fld>
            <a:endParaRPr lang="en-GB" dirty="0"/>
          </a:p>
        </p:txBody>
      </p:sp>
    </p:spTree>
    <p:extLst>
      <p:ext uri="{BB962C8B-B14F-4D97-AF65-F5344CB8AC3E}">
        <p14:creationId xmlns:p14="http://schemas.microsoft.com/office/powerpoint/2010/main" val="4283470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34222-6AC1-4D74-A2B7-F7FD3D86A06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E8FA100-4CA4-4623-80C8-8DB937A8073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1CA6402-CC3C-437D-8992-5142AFD2C87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1FFB6CA-6008-47BF-BF9A-F39E13A86B6A}"/>
              </a:ext>
            </a:extLst>
          </p:cNvPr>
          <p:cNvSpPr>
            <a:spLocks noGrp="1"/>
          </p:cNvSpPr>
          <p:nvPr>
            <p:ph type="dt" sz="half" idx="10"/>
          </p:nvPr>
        </p:nvSpPr>
        <p:spPr/>
        <p:txBody>
          <a:bodyPr/>
          <a:lstStyle/>
          <a:p>
            <a:fld id="{0E159436-CAD7-415E-873A-9119D1A17909}" type="datetimeFigureOut">
              <a:rPr lang="en-GB" smtClean="0"/>
              <a:t>27/11/2020</a:t>
            </a:fld>
            <a:endParaRPr lang="en-GB" dirty="0"/>
          </a:p>
        </p:txBody>
      </p:sp>
      <p:sp>
        <p:nvSpPr>
          <p:cNvPr id="6" name="Footer Placeholder 5">
            <a:extLst>
              <a:ext uri="{FF2B5EF4-FFF2-40B4-BE49-F238E27FC236}">
                <a16:creationId xmlns:a16="http://schemas.microsoft.com/office/drawing/2014/main" id="{A1D5079B-0719-46DF-AF90-B54D875FC13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49E68A6E-9E18-41B4-94E7-BF14F82A21B7}"/>
              </a:ext>
            </a:extLst>
          </p:cNvPr>
          <p:cNvSpPr>
            <a:spLocks noGrp="1"/>
          </p:cNvSpPr>
          <p:nvPr>
            <p:ph type="sldNum" sz="quarter" idx="12"/>
          </p:nvPr>
        </p:nvSpPr>
        <p:spPr/>
        <p:txBody>
          <a:bodyPr/>
          <a:lstStyle/>
          <a:p>
            <a:fld id="{3BE1AA7A-3ABB-408E-B5B3-11AAD49DEF5B}" type="slidenum">
              <a:rPr lang="en-GB" smtClean="0"/>
              <a:t>‹#›</a:t>
            </a:fld>
            <a:endParaRPr lang="en-GB" dirty="0"/>
          </a:p>
        </p:txBody>
      </p:sp>
    </p:spTree>
    <p:extLst>
      <p:ext uri="{BB962C8B-B14F-4D97-AF65-F5344CB8AC3E}">
        <p14:creationId xmlns:p14="http://schemas.microsoft.com/office/powerpoint/2010/main" val="1082644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F7AD9-3DE7-4081-9263-A050F3CEAEAA}"/>
              </a:ext>
            </a:extLst>
          </p:cNvPr>
          <p:cNvSpPr>
            <a:spLocks noGrp="1"/>
          </p:cNvSpPr>
          <p:nvPr>
            <p:ph type="title"/>
          </p:nvPr>
        </p:nvSpPr>
        <p:spPr>
          <a:xfrm>
            <a:off x="2631056" y="365125"/>
            <a:ext cx="8724331" cy="1325563"/>
          </a:xfrm>
        </p:spPr>
        <p:txBody>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81FE937F-362F-44EC-BE90-2A273EE75935}"/>
              </a:ext>
            </a:extLst>
          </p:cNvPr>
          <p:cNvSpPr>
            <a:spLocks noGrp="1"/>
          </p:cNvSpPr>
          <p:nvPr>
            <p:ph type="body" idx="1"/>
          </p:nvPr>
        </p:nvSpPr>
        <p:spPr>
          <a:xfrm>
            <a:off x="362310" y="1681163"/>
            <a:ext cx="563526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36813-4DF6-4992-9E42-9718A7FBDB0D}"/>
              </a:ext>
            </a:extLst>
          </p:cNvPr>
          <p:cNvSpPr>
            <a:spLocks noGrp="1"/>
          </p:cNvSpPr>
          <p:nvPr>
            <p:ph sz="half" idx="2"/>
          </p:nvPr>
        </p:nvSpPr>
        <p:spPr>
          <a:xfrm>
            <a:off x="362310" y="2505075"/>
            <a:ext cx="563526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B10B2D-EBA0-4E24-A1EF-9D7C2A0663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694A2D6-E7ED-4921-AEA2-6790A1E3741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2CC888F-3A5C-4204-9F3D-763CFC75DF06}"/>
              </a:ext>
            </a:extLst>
          </p:cNvPr>
          <p:cNvSpPr>
            <a:spLocks noGrp="1"/>
          </p:cNvSpPr>
          <p:nvPr>
            <p:ph type="dt" sz="half" idx="10"/>
          </p:nvPr>
        </p:nvSpPr>
        <p:spPr/>
        <p:txBody>
          <a:bodyPr/>
          <a:lstStyle/>
          <a:p>
            <a:fld id="{0E159436-CAD7-415E-873A-9119D1A17909}" type="datetimeFigureOut">
              <a:rPr lang="en-GB" smtClean="0"/>
              <a:t>27/11/2020</a:t>
            </a:fld>
            <a:endParaRPr lang="en-GB" dirty="0"/>
          </a:p>
        </p:txBody>
      </p:sp>
      <p:sp>
        <p:nvSpPr>
          <p:cNvPr id="8" name="Footer Placeholder 7">
            <a:extLst>
              <a:ext uri="{FF2B5EF4-FFF2-40B4-BE49-F238E27FC236}">
                <a16:creationId xmlns:a16="http://schemas.microsoft.com/office/drawing/2014/main" id="{1FD30E72-B51E-4C24-BF52-F67D09F50A83}"/>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8A313EE8-FA36-438C-A6B4-F69ED274E8FF}"/>
              </a:ext>
            </a:extLst>
          </p:cNvPr>
          <p:cNvSpPr>
            <a:spLocks noGrp="1"/>
          </p:cNvSpPr>
          <p:nvPr>
            <p:ph type="sldNum" sz="quarter" idx="12"/>
          </p:nvPr>
        </p:nvSpPr>
        <p:spPr/>
        <p:txBody>
          <a:bodyPr/>
          <a:lstStyle/>
          <a:p>
            <a:fld id="{3BE1AA7A-3ABB-408E-B5B3-11AAD49DEF5B}" type="slidenum">
              <a:rPr lang="en-GB" smtClean="0"/>
              <a:t>‹#›</a:t>
            </a:fld>
            <a:endParaRPr lang="en-GB" dirty="0"/>
          </a:p>
        </p:txBody>
      </p:sp>
    </p:spTree>
    <p:extLst>
      <p:ext uri="{BB962C8B-B14F-4D97-AF65-F5344CB8AC3E}">
        <p14:creationId xmlns:p14="http://schemas.microsoft.com/office/powerpoint/2010/main" val="1060696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752EE-676E-403C-909A-84D9A077723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3BB3AEB-5396-4A1B-A15A-F802C3F1527B}"/>
              </a:ext>
            </a:extLst>
          </p:cNvPr>
          <p:cNvSpPr>
            <a:spLocks noGrp="1"/>
          </p:cNvSpPr>
          <p:nvPr>
            <p:ph type="dt" sz="half" idx="10"/>
          </p:nvPr>
        </p:nvSpPr>
        <p:spPr/>
        <p:txBody>
          <a:bodyPr/>
          <a:lstStyle/>
          <a:p>
            <a:fld id="{0E159436-CAD7-415E-873A-9119D1A17909}" type="datetimeFigureOut">
              <a:rPr lang="en-GB" smtClean="0"/>
              <a:t>27/11/2020</a:t>
            </a:fld>
            <a:endParaRPr lang="en-GB" dirty="0"/>
          </a:p>
        </p:txBody>
      </p:sp>
      <p:sp>
        <p:nvSpPr>
          <p:cNvPr id="4" name="Footer Placeholder 3">
            <a:extLst>
              <a:ext uri="{FF2B5EF4-FFF2-40B4-BE49-F238E27FC236}">
                <a16:creationId xmlns:a16="http://schemas.microsoft.com/office/drawing/2014/main" id="{CDC74F18-F51D-4027-8DA7-40D5A083FA5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6F559E53-16C5-4818-B7EB-BB44335497DE}"/>
              </a:ext>
            </a:extLst>
          </p:cNvPr>
          <p:cNvSpPr>
            <a:spLocks noGrp="1"/>
          </p:cNvSpPr>
          <p:nvPr>
            <p:ph type="sldNum" sz="quarter" idx="12"/>
          </p:nvPr>
        </p:nvSpPr>
        <p:spPr/>
        <p:txBody>
          <a:bodyPr/>
          <a:lstStyle/>
          <a:p>
            <a:fld id="{3BE1AA7A-3ABB-408E-B5B3-11AAD49DEF5B}" type="slidenum">
              <a:rPr lang="en-GB" smtClean="0"/>
              <a:t>‹#›</a:t>
            </a:fld>
            <a:endParaRPr lang="en-GB" dirty="0"/>
          </a:p>
        </p:txBody>
      </p:sp>
    </p:spTree>
    <p:extLst>
      <p:ext uri="{BB962C8B-B14F-4D97-AF65-F5344CB8AC3E}">
        <p14:creationId xmlns:p14="http://schemas.microsoft.com/office/powerpoint/2010/main" val="3483161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1BD5F0-D3CF-41AF-9FF5-24B01904BFD1}"/>
              </a:ext>
            </a:extLst>
          </p:cNvPr>
          <p:cNvSpPr>
            <a:spLocks noGrp="1"/>
          </p:cNvSpPr>
          <p:nvPr>
            <p:ph type="dt" sz="half" idx="10"/>
          </p:nvPr>
        </p:nvSpPr>
        <p:spPr/>
        <p:txBody>
          <a:bodyPr/>
          <a:lstStyle/>
          <a:p>
            <a:fld id="{0E159436-CAD7-415E-873A-9119D1A17909}" type="datetimeFigureOut">
              <a:rPr lang="en-GB" smtClean="0"/>
              <a:t>27/11/2020</a:t>
            </a:fld>
            <a:endParaRPr lang="en-GB" dirty="0"/>
          </a:p>
        </p:txBody>
      </p:sp>
      <p:sp>
        <p:nvSpPr>
          <p:cNvPr id="3" name="Footer Placeholder 2">
            <a:extLst>
              <a:ext uri="{FF2B5EF4-FFF2-40B4-BE49-F238E27FC236}">
                <a16:creationId xmlns:a16="http://schemas.microsoft.com/office/drawing/2014/main" id="{BB214484-0250-47D2-B2C2-F953E3734B9B}"/>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503AD270-63AA-4CE7-8712-0462F551DBF0}"/>
              </a:ext>
            </a:extLst>
          </p:cNvPr>
          <p:cNvSpPr>
            <a:spLocks noGrp="1"/>
          </p:cNvSpPr>
          <p:nvPr>
            <p:ph type="sldNum" sz="quarter" idx="12"/>
          </p:nvPr>
        </p:nvSpPr>
        <p:spPr/>
        <p:txBody>
          <a:bodyPr/>
          <a:lstStyle/>
          <a:p>
            <a:fld id="{3BE1AA7A-3ABB-408E-B5B3-11AAD49DEF5B}" type="slidenum">
              <a:rPr lang="en-GB" smtClean="0"/>
              <a:t>‹#›</a:t>
            </a:fld>
            <a:endParaRPr lang="en-GB" dirty="0"/>
          </a:p>
        </p:txBody>
      </p:sp>
    </p:spTree>
    <p:extLst>
      <p:ext uri="{BB962C8B-B14F-4D97-AF65-F5344CB8AC3E}">
        <p14:creationId xmlns:p14="http://schemas.microsoft.com/office/powerpoint/2010/main" val="1885496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9756C-51C5-4F09-A70D-6B6A8987581D}"/>
              </a:ext>
            </a:extLst>
          </p:cNvPr>
          <p:cNvSpPr>
            <a:spLocks noGrp="1"/>
          </p:cNvSpPr>
          <p:nvPr>
            <p:ph type="title"/>
          </p:nvPr>
        </p:nvSpPr>
        <p:spPr>
          <a:xfrm>
            <a:off x="2703090" y="457200"/>
            <a:ext cx="3932237" cy="1600200"/>
          </a:xfrm>
        </p:spPr>
        <p:txBody>
          <a:bodyPr anchor="b"/>
          <a:lstStyle>
            <a:lvl1pPr>
              <a:defRPr sz="3200"/>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B7802676-807F-4DBE-A576-CBA377AD23F0}"/>
              </a:ext>
            </a:extLst>
          </p:cNvPr>
          <p:cNvSpPr>
            <a:spLocks noGrp="1"/>
          </p:cNvSpPr>
          <p:nvPr>
            <p:ph idx="1"/>
          </p:nvPr>
        </p:nvSpPr>
        <p:spPr>
          <a:xfrm>
            <a:off x="6944264" y="1155940"/>
            <a:ext cx="4411124" cy="4705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1997EDA-9F82-44BB-905F-1CF254724F86}"/>
              </a:ext>
            </a:extLst>
          </p:cNvPr>
          <p:cNvSpPr>
            <a:spLocks noGrp="1"/>
          </p:cNvSpPr>
          <p:nvPr>
            <p:ph type="body" sz="half" idx="2"/>
          </p:nvPr>
        </p:nvSpPr>
        <p:spPr>
          <a:xfrm>
            <a:off x="270309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2C91FD0-859C-482F-B1E5-39A4EE395E69}"/>
              </a:ext>
            </a:extLst>
          </p:cNvPr>
          <p:cNvSpPr>
            <a:spLocks noGrp="1"/>
          </p:cNvSpPr>
          <p:nvPr>
            <p:ph type="dt" sz="half" idx="10"/>
          </p:nvPr>
        </p:nvSpPr>
        <p:spPr/>
        <p:txBody>
          <a:bodyPr/>
          <a:lstStyle/>
          <a:p>
            <a:fld id="{0E159436-CAD7-415E-873A-9119D1A17909}" type="datetimeFigureOut">
              <a:rPr lang="en-GB" smtClean="0"/>
              <a:t>27/11/2020</a:t>
            </a:fld>
            <a:endParaRPr lang="en-GB" dirty="0"/>
          </a:p>
        </p:txBody>
      </p:sp>
      <p:sp>
        <p:nvSpPr>
          <p:cNvPr id="6" name="Footer Placeholder 5">
            <a:extLst>
              <a:ext uri="{FF2B5EF4-FFF2-40B4-BE49-F238E27FC236}">
                <a16:creationId xmlns:a16="http://schemas.microsoft.com/office/drawing/2014/main" id="{DC9FB5F7-AFF2-4BF1-A627-18708229142A}"/>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77EEA8E-D017-45D1-A4DE-4432A367C6DA}"/>
              </a:ext>
            </a:extLst>
          </p:cNvPr>
          <p:cNvSpPr>
            <a:spLocks noGrp="1"/>
          </p:cNvSpPr>
          <p:nvPr>
            <p:ph type="sldNum" sz="quarter" idx="12"/>
          </p:nvPr>
        </p:nvSpPr>
        <p:spPr/>
        <p:txBody>
          <a:bodyPr/>
          <a:lstStyle/>
          <a:p>
            <a:fld id="{3BE1AA7A-3ABB-408E-B5B3-11AAD49DEF5B}" type="slidenum">
              <a:rPr lang="en-GB" smtClean="0"/>
              <a:t>‹#›</a:t>
            </a:fld>
            <a:endParaRPr lang="en-GB" dirty="0"/>
          </a:p>
        </p:txBody>
      </p:sp>
    </p:spTree>
    <p:extLst>
      <p:ext uri="{BB962C8B-B14F-4D97-AF65-F5344CB8AC3E}">
        <p14:creationId xmlns:p14="http://schemas.microsoft.com/office/powerpoint/2010/main" val="1035785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C2479-FFAE-470A-9A8C-112DEBCDA854}"/>
              </a:ext>
            </a:extLst>
          </p:cNvPr>
          <p:cNvSpPr>
            <a:spLocks noGrp="1"/>
          </p:cNvSpPr>
          <p:nvPr>
            <p:ph type="title"/>
          </p:nvPr>
        </p:nvSpPr>
        <p:spPr>
          <a:xfrm>
            <a:off x="2194133" y="267424"/>
            <a:ext cx="3663204" cy="1450443"/>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1E69951-FC8C-473B-A547-07E876183DA5}"/>
              </a:ext>
            </a:extLst>
          </p:cNvPr>
          <p:cNvSpPr>
            <a:spLocks noGrp="1"/>
          </p:cNvSpPr>
          <p:nvPr>
            <p:ph type="pic" idx="1"/>
          </p:nvPr>
        </p:nvSpPr>
        <p:spPr>
          <a:xfrm>
            <a:off x="6096000" y="349070"/>
            <a:ext cx="5661804" cy="45679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a:extLst>
              <a:ext uri="{FF2B5EF4-FFF2-40B4-BE49-F238E27FC236}">
                <a16:creationId xmlns:a16="http://schemas.microsoft.com/office/drawing/2014/main" id="{E27A29A0-3853-4DF0-9D0D-DC7ED826733C}"/>
              </a:ext>
            </a:extLst>
          </p:cNvPr>
          <p:cNvSpPr>
            <a:spLocks noGrp="1"/>
          </p:cNvSpPr>
          <p:nvPr>
            <p:ph type="body" sz="half" idx="2"/>
          </p:nvPr>
        </p:nvSpPr>
        <p:spPr>
          <a:xfrm>
            <a:off x="2194133" y="1867624"/>
            <a:ext cx="3663204" cy="345487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E6448D8-AD75-48E3-811B-AC68802C3B8B}"/>
              </a:ext>
            </a:extLst>
          </p:cNvPr>
          <p:cNvSpPr>
            <a:spLocks noGrp="1"/>
          </p:cNvSpPr>
          <p:nvPr>
            <p:ph type="dt" sz="half" idx="10"/>
          </p:nvPr>
        </p:nvSpPr>
        <p:spPr/>
        <p:txBody>
          <a:bodyPr/>
          <a:lstStyle/>
          <a:p>
            <a:fld id="{0E159436-CAD7-415E-873A-9119D1A17909}" type="datetimeFigureOut">
              <a:rPr lang="en-GB" smtClean="0"/>
              <a:t>27/11/2020</a:t>
            </a:fld>
            <a:endParaRPr lang="en-GB" dirty="0"/>
          </a:p>
        </p:txBody>
      </p:sp>
      <p:sp>
        <p:nvSpPr>
          <p:cNvPr id="6" name="Footer Placeholder 5">
            <a:extLst>
              <a:ext uri="{FF2B5EF4-FFF2-40B4-BE49-F238E27FC236}">
                <a16:creationId xmlns:a16="http://schemas.microsoft.com/office/drawing/2014/main" id="{4A28A1C3-092D-4D3B-8DF8-8FC1CEDB5C9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3279724A-8F0D-4D37-B300-54E81B85BF86}"/>
              </a:ext>
            </a:extLst>
          </p:cNvPr>
          <p:cNvSpPr>
            <a:spLocks noGrp="1"/>
          </p:cNvSpPr>
          <p:nvPr>
            <p:ph type="sldNum" sz="quarter" idx="12"/>
          </p:nvPr>
        </p:nvSpPr>
        <p:spPr/>
        <p:txBody>
          <a:bodyPr/>
          <a:lstStyle/>
          <a:p>
            <a:fld id="{3BE1AA7A-3ABB-408E-B5B3-11AAD49DEF5B}" type="slidenum">
              <a:rPr lang="en-GB" smtClean="0"/>
              <a:t>‹#›</a:t>
            </a:fld>
            <a:endParaRPr lang="en-GB" dirty="0"/>
          </a:p>
        </p:txBody>
      </p:sp>
    </p:spTree>
    <p:extLst>
      <p:ext uri="{BB962C8B-B14F-4D97-AF65-F5344CB8AC3E}">
        <p14:creationId xmlns:p14="http://schemas.microsoft.com/office/powerpoint/2010/main" val="4110892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CB37B2-9118-46FC-BD23-B15BF11A1B0E}"/>
              </a:ext>
            </a:extLst>
          </p:cNvPr>
          <p:cNvSpPr>
            <a:spLocks noGrp="1"/>
          </p:cNvSpPr>
          <p:nvPr>
            <p:ph type="title"/>
          </p:nvPr>
        </p:nvSpPr>
        <p:spPr>
          <a:xfrm>
            <a:off x="2553418" y="365125"/>
            <a:ext cx="8800381"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2F6910B-AD30-4292-BB77-1A43DE93E02C}"/>
              </a:ext>
            </a:extLst>
          </p:cNvPr>
          <p:cNvSpPr>
            <a:spLocks noGrp="1"/>
          </p:cNvSpPr>
          <p:nvPr>
            <p:ph type="body" idx="1"/>
          </p:nvPr>
        </p:nvSpPr>
        <p:spPr>
          <a:xfrm>
            <a:off x="327804" y="1825625"/>
            <a:ext cx="11025996"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7A713869-DC8B-4B5E-8374-2299D434C3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159436-CAD7-415E-873A-9119D1A17909}" type="datetimeFigureOut">
              <a:rPr lang="en-GB" smtClean="0"/>
              <a:t>27/11/2020</a:t>
            </a:fld>
            <a:endParaRPr lang="en-GB" dirty="0"/>
          </a:p>
        </p:txBody>
      </p:sp>
      <p:sp>
        <p:nvSpPr>
          <p:cNvPr id="5" name="Footer Placeholder 4">
            <a:extLst>
              <a:ext uri="{FF2B5EF4-FFF2-40B4-BE49-F238E27FC236}">
                <a16:creationId xmlns:a16="http://schemas.microsoft.com/office/drawing/2014/main" id="{381208A4-1F84-4D82-8A1B-5D6B5BAFEC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CC35A914-27BA-4BB6-8F05-F0172088DE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E1AA7A-3ABB-408E-B5B3-11AAD49DEF5B}" type="slidenum">
              <a:rPr lang="en-GB" smtClean="0"/>
              <a:t>‹#›</a:t>
            </a:fld>
            <a:endParaRPr lang="en-GB" dirty="0"/>
          </a:p>
        </p:txBody>
      </p:sp>
      <p:pic>
        <p:nvPicPr>
          <p:cNvPr id="7" name="Picture 6">
            <a:extLst>
              <a:ext uri="{FF2B5EF4-FFF2-40B4-BE49-F238E27FC236}">
                <a16:creationId xmlns:a16="http://schemas.microsoft.com/office/drawing/2014/main" id="{E8716154-1A27-4154-80D4-AEF6CB04136A}"/>
              </a:ext>
            </a:extLst>
          </p:cNvPr>
          <p:cNvPicPr/>
          <p:nvPr userDrawn="1"/>
        </p:nvPicPr>
        <p:blipFill>
          <a:blip r:embed="rId13">
            <a:alphaModFix amt="16000"/>
            <a:extLst>
              <a:ext uri="{28A0092B-C50C-407E-A947-70E740481C1C}">
                <a14:useLocalDpi xmlns:a14="http://schemas.microsoft.com/office/drawing/2010/main" val="0"/>
              </a:ext>
            </a:extLst>
          </a:blip>
          <a:srcRect/>
          <a:stretch>
            <a:fillRect/>
          </a:stretch>
        </p:blipFill>
        <p:spPr bwMode="auto">
          <a:xfrm>
            <a:off x="-352927" y="141395"/>
            <a:ext cx="3315202" cy="1439755"/>
          </a:xfrm>
          <a:prstGeom prst="rect">
            <a:avLst/>
          </a:prstGeom>
          <a:noFill/>
          <a:ln>
            <a:noFill/>
          </a:ln>
        </p:spPr>
      </p:pic>
      <p:pic>
        <p:nvPicPr>
          <p:cNvPr id="16" name="Picture 15">
            <a:extLst>
              <a:ext uri="{FF2B5EF4-FFF2-40B4-BE49-F238E27FC236}">
                <a16:creationId xmlns:a16="http://schemas.microsoft.com/office/drawing/2014/main" id="{D8E0DC89-A27B-4F66-BE0E-1642DEEE90C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1575150"/>
            <a:ext cx="12192000" cy="5346700"/>
          </a:xfrm>
          <a:prstGeom prst="rect">
            <a:avLst/>
          </a:prstGeom>
        </p:spPr>
      </p:pic>
    </p:spTree>
    <p:extLst>
      <p:ext uri="{BB962C8B-B14F-4D97-AF65-F5344CB8AC3E}">
        <p14:creationId xmlns:p14="http://schemas.microsoft.com/office/powerpoint/2010/main" val="3103833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Helvetica" panose="020B0604020202020204" pitchFamily="34" charset="0"/>
          <a:ea typeface="+mj-ea"/>
          <a:cs typeface="Helvetica"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7BC7E-25A8-4D2B-8705-855619484115}"/>
              </a:ext>
            </a:extLst>
          </p:cNvPr>
          <p:cNvSpPr>
            <a:spLocks noGrp="1"/>
          </p:cNvSpPr>
          <p:nvPr>
            <p:ph type="ctrTitle"/>
          </p:nvPr>
        </p:nvSpPr>
        <p:spPr>
          <a:xfrm>
            <a:off x="405441" y="1217249"/>
            <a:ext cx="10921041" cy="2387600"/>
          </a:xfrm>
        </p:spPr>
        <p:txBody>
          <a:bodyPr/>
          <a:lstStyle/>
          <a:p>
            <a:r>
              <a:rPr lang="en-GB" b="1" dirty="0">
                <a:latin typeface="Arial" panose="020B0604020202020204" pitchFamily="34" charset="0"/>
                <a:cs typeface="Arial" panose="020B0604020202020204" pitchFamily="34" charset="0"/>
              </a:rPr>
              <a:t>Bolton Council </a:t>
            </a:r>
            <a:br>
              <a:rPr lang="en-GB" b="1" dirty="0">
                <a:latin typeface="Arial" panose="020B0604020202020204" pitchFamily="34" charset="0"/>
                <a:cs typeface="Arial" panose="020B0604020202020204" pitchFamily="34" charset="0"/>
              </a:rPr>
            </a:br>
            <a:br>
              <a:rPr lang="en-GB" sz="4000" b="1" dirty="0">
                <a:latin typeface="Arial" panose="020B0604020202020204" pitchFamily="34" charset="0"/>
                <a:cs typeface="Arial" panose="020B0604020202020204" pitchFamily="34" charset="0"/>
              </a:rPr>
            </a:br>
            <a:r>
              <a:rPr lang="en-GB" b="1" dirty="0">
                <a:latin typeface="Arial" panose="020B0604020202020204" pitchFamily="34" charset="0"/>
                <a:cs typeface="Arial" panose="020B0604020202020204" pitchFamily="34" charset="0"/>
              </a:rPr>
              <a:t>Youth Offending Team</a:t>
            </a:r>
          </a:p>
        </p:txBody>
      </p:sp>
      <p:sp>
        <p:nvSpPr>
          <p:cNvPr id="3" name="Title 1">
            <a:extLst>
              <a:ext uri="{FF2B5EF4-FFF2-40B4-BE49-F238E27FC236}">
                <a16:creationId xmlns:a16="http://schemas.microsoft.com/office/drawing/2014/main" id="{C0896860-7C12-44B4-9B17-903D3BE35177}"/>
              </a:ext>
            </a:extLst>
          </p:cNvPr>
          <p:cNvSpPr txBox="1">
            <a:spLocks/>
          </p:cNvSpPr>
          <p:nvPr/>
        </p:nvSpPr>
        <p:spPr>
          <a:xfrm>
            <a:off x="405441" y="3770142"/>
            <a:ext cx="10921041" cy="7662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Helvetica" panose="020B0604020202020204" pitchFamily="34" charset="0"/>
                <a:ea typeface="+mj-ea"/>
                <a:cs typeface="Helvetica" panose="020B0604020202020204" pitchFamily="34" charset="0"/>
              </a:defRPr>
            </a:lvl1pPr>
          </a:lstStyle>
          <a:p>
            <a:r>
              <a:rPr lang="en-GB" sz="2000" b="1" dirty="0">
                <a:solidFill>
                  <a:srgbClr val="FF0000"/>
                </a:solidFill>
              </a:rPr>
              <a:t>Date: </a:t>
            </a:r>
            <a:r>
              <a:rPr lang="en-GB" sz="2000" b="1" i="1" dirty="0">
                <a:solidFill>
                  <a:srgbClr val="FF0000"/>
                </a:solidFill>
              </a:rPr>
              <a:t>Insert date that presentation will take place</a:t>
            </a:r>
            <a:endParaRPr lang="en-GB" sz="2000" b="1" dirty="0">
              <a:solidFill>
                <a:srgbClr val="FF0000"/>
              </a:solidFill>
            </a:endParaRPr>
          </a:p>
        </p:txBody>
      </p:sp>
    </p:spTree>
    <p:extLst>
      <p:ext uri="{BB962C8B-B14F-4D97-AF65-F5344CB8AC3E}">
        <p14:creationId xmlns:p14="http://schemas.microsoft.com/office/powerpoint/2010/main" val="3791126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6EDEC58-FA1E-4DCA-BB95-4389D1BC7677}"/>
              </a:ext>
            </a:extLst>
          </p:cNvPr>
          <p:cNvSpPr txBox="1"/>
          <p:nvPr/>
        </p:nvSpPr>
        <p:spPr>
          <a:xfrm>
            <a:off x="2637161" y="828157"/>
            <a:ext cx="8842076" cy="553998"/>
          </a:xfrm>
          <a:prstGeom prst="rect">
            <a:avLst/>
          </a:prstGeom>
          <a:solidFill>
            <a:schemeClr val="bg1"/>
          </a:solidFill>
        </p:spPr>
        <p:txBody>
          <a:bodyPr wrap="square" rtlCol="0">
            <a:spAutoFit/>
          </a:bodyPr>
          <a:lstStyle/>
          <a:p>
            <a:r>
              <a:rPr lang="en-GB" sz="3000" b="1" dirty="0">
                <a:latin typeface="Arial" panose="020B0604020202020204" pitchFamily="34" charset="0"/>
                <a:cs typeface="Arial" panose="020B0604020202020204" pitchFamily="34" charset="0"/>
              </a:rPr>
              <a:t>Bolton YOT Vision</a:t>
            </a:r>
          </a:p>
        </p:txBody>
      </p:sp>
      <p:sp>
        <p:nvSpPr>
          <p:cNvPr id="9" name="TextBox 8">
            <a:extLst>
              <a:ext uri="{FF2B5EF4-FFF2-40B4-BE49-F238E27FC236}">
                <a16:creationId xmlns:a16="http://schemas.microsoft.com/office/drawing/2014/main" id="{8499D0E6-D567-4C4B-BCF4-096ECC965D93}"/>
              </a:ext>
            </a:extLst>
          </p:cNvPr>
          <p:cNvSpPr txBox="1"/>
          <p:nvPr/>
        </p:nvSpPr>
        <p:spPr>
          <a:xfrm>
            <a:off x="391505" y="1732287"/>
            <a:ext cx="11537897" cy="1646605"/>
          </a:xfrm>
          <a:prstGeom prst="rect">
            <a:avLst/>
          </a:prstGeom>
          <a:noFill/>
        </p:spPr>
        <p:txBody>
          <a:bodyPr wrap="square" rtlCol="0">
            <a:spAutoFit/>
          </a:bodyPr>
          <a:lstStyle/>
          <a:p>
            <a:pPr>
              <a:spcAft>
                <a:spcPts val="600"/>
              </a:spcAft>
            </a:pPr>
            <a:r>
              <a:rPr lang="en-GB" sz="2400" dirty="0">
                <a:latin typeface="Arial" panose="020B0604020202020204" pitchFamily="34" charset="0"/>
                <a:cs typeface="Arial" panose="020B0604020202020204" pitchFamily="34" charset="0"/>
              </a:rPr>
              <a:t>The YOT Management Board and the YOT service have developed the YOT Vision;</a:t>
            </a:r>
          </a:p>
          <a:p>
            <a:pPr algn="ctr">
              <a:spcAft>
                <a:spcPts val="600"/>
              </a:spcAft>
            </a:pPr>
            <a:r>
              <a:rPr lang="en-GB" sz="2400" b="1" i="1" dirty="0">
                <a:latin typeface="Arial" panose="020B0604020202020204" pitchFamily="34" charset="0"/>
                <a:cs typeface="Arial" panose="020B0604020202020204" pitchFamily="34" charset="0"/>
              </a:rPr>
              <a:t>“</a:t>
            </a:r>
            <a:r>
              <a:rPr lang="en-GB" sz="2400" b="1" dirty="0">
                <a:solidFill>
                  <a:srgbClr val="000000"/>
                </a:solidFill>
                <a:effectLst/>
                <a:latin typeface="Arial" panose="020B0604020202020204" pitchFamily="34" charset="0"/>
                <a:ea typeface="Calibri" panose="020F0502020204030204" pitchFamily="34" charset="0"/>
              </a:rPr>
              <a:t>To prevent children and young people from offending, engage victims, protect the community, encourage positive life choices and maximise potential for children and young people</a:t>
            </a:r>
            <a:r>
              <a:rPr lang="en-GB" sz="2400" b="1" dirty="0">
                <a:latin typeface="Arial" panose="020B0604020202020204" pitchFamily="34" charset="0"/>
                <a:cs typeface="Arial" panose="020B0604020202020204" pitchFamily="34" charset="0"/>
              </a:rPr>
              <a:t>”</a:t>
            </a:r>
            <a:endParaRPr lang="en-GB" sz="2400" b="1" i="1"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1D60BA2E-DC87-4B55-B121-781C5D201BB5}"/>
              </a:ext>
            </a:extLst>
          </p:cNvPr>
          <p:cNvSpPr txBox="1"/>
          <p:nvPr/>
        </p:nvSpPr>
        <p:spPr>
          <a:xfrm>
            <a:off x="391505" y="3513025"/>
            <a:ext cx="11087732" cy="830997"/>
          </a:xfrm>
          <a:prstGeom prst="rect">
            <a:avLst/>
          </a:prstGeom>
          <a:noFill/>
        </p:spPr>
        <p:txBody>
          <a:bodyPr wrap="square" rtlCol="0">
            <a:spAutoFit/>
          </a:bodyPr>
          <a:lstStyle/>
          <a:p>
            <a:pPr>
              <a:spcAft>
                <a:spcPts val="600"/>
              </a:spcAft>
            </a:pPr>
            <a:r>
              <a:rPr lang="en-GB" sz="2400" dirty="0">
                <a:latin typeface="Arial" panose="020B0604020202020204" pitchFamily="34" charset="0"/>
                <a:cs typeface="Arial" panose="020B0604020202020204" pitchFamily="34" charset="0"/>
              </a:rPr>
              <a:t>The vision is underpinned by 6 strategic priorities which are supported by operational priorities, which are reviewed on an annual basis.</a:t>
            </a:r>
          </a:p>
        </p:txBody>
      </p:sp>
    </p:spTree>
    <p:extLst>
      <p:ext uri="{BB962C8B-B14F-4D97-AF65-F5344CB8AC3E}">
        <p14:creationId xmlns:p14="http://schemas.microsoft.com/office/powerpoint/2010/main" val="4194317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A47CAB4-C729-4D45-97E3-481538F544CC}"/>
              </a:ext>
            </a:extLst>
          </p:cNvPr>
          <p:cNvSpPr txBox="1"/>
          <p:nvPr/>
        </p:nvSpPr>
        <p:spPr>
          <a:xfrm>
            <a:off x="2564299" y="735979"/>
            <a:ext cx="9255701" cy="646331"/>
          </a:xfrm>
          <a:prstGeom prst="rect">
            <a:avLst/>
          </a:prstGeom>
          <a:solidFill>
            <a:schemeClr val="bg1"/>
          </a:solidFill>
        </p:spPr>
        <p:txBody>
          <a:bodyPr wrap="square" lIns="91440" tIns="45720" rIns="91440" bIns="45720" rtlCol="0" anchor="t">
            <a:spAutoFit/>
          </a:bodyPr>
          <a:lstStyle/>
          <a:p>
            <a:r>
              <a:rPr lang="en-GB" sz="3600" b="1" dirty="0">
                <a:latin typeface="Arial"/>
                <a:cs typeface="Arial"/>
              </a:rPr>
              <a:t>Governance and Leadership</a:t>
            </a:r>
            <a:endParaRPr lang="en-US" sz="3600" b="1" dirty="0">
              <a:latin typeface="Arial"/>
              <a:cs typeface="Arial"/>
            </a:endParaRPr>
          </a:p>
        </p:txBody>
      </p:sp>
      <p:sp>
        <p:nvSpPr>
          <p:cNvPr id="19" name="TextBox 18">
            <a:extLst>
              <a:ext uri="{FF2B5EF4-FFF2-40B4-BE49-F238E27FC236}">
                <a16:creationId xmlns:a16="http://schemas.microsoft.com/office/drawing/2014/main" id="{65B4B969-3665-4D3F-B906-A1F3D811A5A1}"/>
              </a:ext>
            </a:extLst>
          </p:cNvPr>
          <p:cNvSpPr txBox="1"/>
          <p:nvPr/>
        </p:nvSpPr>
        <p:spPr>
          <a:xfrm>
            <a:off x="2592435" y="1326173"/>
            <a:ext cx="8842076" cy="553998"/>
          </a:xfrm>
          <a:prstGeom prst="rect">
            <a:avLst/>
          </a:prstGeom>
          <a:solidFill>
            <a:schemeClr val="bg1"/>
          </a:solidFill>
        </p:spPr>
        <p:txBody>
          <a:bodyPr wrap="square" rtlCol="0">
            <a:spAutoFit/>
          </a:bodyPr>
          <a:lstStyle/>
          <a:p>
            <a:r>
              <a:rPr lang="en-GB" sz="3000" b="1" dirty="0">
                <a:latin typeface="Arial" panose="020B0604020202020204" pitchFamily="34" charset="0"/>
                <a:cs typeface="Arial" panose="020B0604020202020204" pitchFamily="34" charset="0"/>
              </a:rPr>
              <a:t>Bolton YOT Management Board</a:t>
            </a:r>
          </a:p>
        </p:txBody>
      </p:sp>
      <p:sp>
        <p:nvSpPr>
          <p:cNvPr id="2" name="TextBox 1">
            <a:extLst>
              <a:ext uri="{FF2B5EF4-FFF2-40B4-BE49-F238E27FC236}">
                <a16:creationId xmlns:a16="http://schemas.microsoft.com/office/drawing/2014/main" id="{79FF6B3F-79C6-4DC0-9CD5-E4B25244D254}"/>
              </a:ext>
            </a:extLst>
          </p:cNvPr>
          <p:cNvSpPr txBox="1"/>
          <p:nvPr/>
        </p:nvSpPr>
        <p:spPr>
          <a:xfrm>
            <a:off x="2564299" y="84408"/>
            <a:ext cx="9379172" cy="646331"/>
          </a:xfrm>
          <a:prstGeom prst="rect">
            <a:avLst/>
          </a:prstGeom>
          <a:solidFill>
            <a:schemeClr val="bg1"/>
          </a:solidFill>
        </p:spPr>
        <p:txBody>
          <a:bodyPr wrap="square" lIns="91440" tIns="45720" rIns="91440" bIns="45720" rtlCol="0" anchor="t">
            <a:spAutoFit/>
          </a:bodyPr>
          <a:lstStyle/>
          <a:p>
            <a:r>
              <a:rPr lang="en-GB" b="1" dirty="0">
                <a:solidFill>
                  <a:srgbClr val="008000"/>
                </a:solidFill>
                <a:latin typeface="Arial"/>
                <a:cs typeface="Arial"/>
              </a:rPr>
              <a:t>How does the governance and leadership of the YOT support and promote the delivery of a high-quality, personalised and responsive service for all children? </a:t>
            </a:r>
            <a:endParaRPr lang="en-GB" b="1" dirty="0">
              <a:solidFill>
                <a:srgbClr val="008000"/>
              </a:solidFill>
              <a:ea typeface="+mn-lt"/>
              <a:cs typeface="+mn-lt"/>
            </a:endParaRPr>
          </a:p>
        </p:txBody>
      </p:sp>
      <p:pic>
        <p:nvPicPr>
          <p:cNvPr id="6" name="Picture 5">
            <a:extLst>
              <a:ext uri="{FF2B5EF4-FFF2-40B4-BE49-F238E27FC236}">
                <a16:creationId xmlns:a16="http://schemas.microsoft.com/office/drawing/2014/main" id="{BD5024A3-C558-49EF-BB46-471A4707389C}"/>
              </a:ext>
            </a:extLst>
          </p:cNvPr>
          <p:cNvPicPr>
            <a:picLocks noChangeAspect="1"/>
          </p:cNvPicPr>
          <p:nvPr/>
        </p:nvPicPr>
        <p:blipFill>
          <a:blip r:embed="rId3"/>
          <a:stretch>
            <a:fillRect/>
          </a:stretch>
        </p:blipFill>
        <p:spPr>
          <a:xfrm>
            <a:off x="923203" y="1972504"/>
            <a:ext cx="10345594" cy="4801270"/>
          </a:xfrm>
          <a:prstGeom prst="rect">
            <a:avLst/>
          </a:prstGeom>
        </p:spPr>
      </p:pic>
    </p:spTree>
    <p:extLst>
      <p:ext uri="{BB962C8B-B14F-4D97-AF65-F5344CB8AC3E}">
        <p14:creationId xmlns:p14="http://schemas.microsoft.com/office/powerpoint/2010/main" val="148927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0C2905BD-3E71-4A40-80C2-7A50EBE1C148}"/>
              </a:ext>
            </a:extLst>
          </p:cNvPr>
          <p:cNvSpPr txBox="1"/>
          <p:nvPr/>
        </p:nvSpPr>
        <p:spPr>
          <a:xfrm>
            <a:off x="552134" y="1670155"/>
            <a:ext cx="11087732" cy="3493264"/>
          </a:xfrm>
          <a:prstGeom prst="rect">
            <a:avLst/>
          </a:prstGeom>
          <a:solidFill>
            <a:schemeClr val="bg1"/>
          </a:solidFill>
        </p:spPr>
        <p:txBody>
          <a:bodyPr wrap="square" rtlCol="0">
            <a:spAutoFit/>
          </a:bodyPr>
          <a:lstStyle/>
          <a:p>
            <a:pPr>
              <a:spcAft>
                <a:spcPts val="600"/>
              </a:spcAft>
            </a:pPr>
            <a:r>
              <a:rPr lang="en-GB" sz="2400" dirty="0">
                <a:latin typeface="Arial" panose="020B0604020202020204" pitchFamily="34" charset="0"/>
                <a:cs typeface="Arial" panose="020B0604020202020204" pitchFamily="34" charset="0"/>
              </a:rPr>
              <a:t>The Youth Offending Management Board;</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Hold the service and partners to account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Have regular oversight of performance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Work with other partners and organisations to provide key strategic links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Quality assure their own service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Board members spend time with the YOT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Attendance at away day with staff</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Involved in audit against national standards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Clear terms of reference set</a:t>
            </a:r>
          </a:p>
        </p:txBody>
      </p:sp>
      <p:sp>
        <p:nvSpPr>
          <p:cNvPr id="2" name="TextBox 1">
            <a:extLst>
              <a:ext uri="{FF2B5EF4-FFF2-40B4-BE49-F238E27FC236}">
                <a16:creationId xmlns:a16="http://schemas.microsoft.com/office/drawing/2014/main" id="{6944AC8E-9C8D-4786-968F-ED677E680B96}"/>
              </a:ext>
            </a:extLst>
          </p:cNvPr>
          <p:cNvSpPr txBox="1"/>
          <p:nvPr/>
        </p:nvSpPr>
        <p:spPr>
          <a:xfrm>
            <a:off x="2536165" y="876004"/>
            <a:ext cx="8842076" cy="553998"/>
          </a:xfrm>
          <a:prstGeom prst="rect">
            <a:avLst/>
          </a:prstGeom>
          <a:solidFill>
            <a:schemeClr val="bg1"/>
          </a:solidFill>
        </p:spPr>
        <p:txBody>
          <a:bodyPr wrap="square" rtlCol="0">
            <a:spAutoFit/>
          </a:bodyPr>
          <a:lstStyle/>
          <a:p>
            <a:r>
              <a:rPr lang="en-GB" sz="3000" b="1" dirty="0">
                <a:latin typeface="Arial" panose="020B0604020202020204" pitchFamily="34" charset="0"/>
                <a:cs typeface="Arial" panose="020B0604020202020204" pitchFamily="34" charset="0"/>
              </a:rPr>
              <a:t>Bolton YOT Management Board</a:t>
            </a:r>
          </a:p>
        </p:txBody>
      </p:sp>
    </p:spTree>
    <p:extLst>
      <p:ext uri="{BB962C8B-B14F-4D97-AF65-F5344CB8AC3E}">
        <p14:creationId xmlns:p14="http://schemas.microsoft.com/office/powerpoint/2010/main" val="2093505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0C2905BD-3E71-4A40-80C2-7A50EBE1C148}"/>
              </a:ext>
            </a:extLst>
          </p:cNvPr>
          <p:cNvSpPr txBox="1"/>
          <p:nvPr/>
        </p:nvSpPr>
        <p:spPr>
          <a:xfrm>
            <a:off x="552134" y="1670155"/>
            <a:ext cx="11087732" cy="4985980"/>
          </a:xfrm>
          <a:prstGeom prst="rect">
            <a:avLst/>
          </a:prstGeom>
          <a:solidFill>
            <a:schemeClr val="bg1"/>
          </a:solidFill>
        </p:spPr>
        <p:txBody>
          <a:bodyPr wrap="square" rtlCol="0">
            <a:spAutoFit/>
          </a:bodyPr>
          <a:lstStyle/>
          <a:p>
            <a:pPr>
              <a:spcAft>
                <a:spcPts val="600"/>
              </a:spcAft>
            </a:pPr>
            <a:r>
              <a:rPr lang="en-GB" sz="2400" dirty="0">
                <a:latin typeface="Arial" panose="020B0604020202020204" pitchFamily="34" charset="0"/>
                <a:cs typeface="Arial" panose="020B0604020202020204" pitchFamily="34" charset="0"/>
              </a:rPr>
              <a:t>It is part of the terms of reference and responsibilities of the board members to shadow and spend time with the YOT.</a:t>
            </a:r>
          </a:p>
          <a:p>
            <a:pPr marL="342900" indent="-342900">
              <a:spcAft>
                <a:spcPts val="600"/>
              </a:spcAft>
              <a:buFont typeface="Arial" panose="020B0604020202020204" pitchFamily="34" charset="0"/>
              <a:buChar char="•"/>
            </a:pPr>
            <a:r>
              <a:rPr lang="en-GB" sz="2000" i="1" dirty="0">
                <a:solidFill>
                  <a:srgbClr val="FF0000"/>
                </a:solidFill>
                <a:latin typeface="Arial" panose="020B0604020202020204" pitchFamily="34" charset="0"/>
                <a:cs typeface="Arial" panose="020B0604020202020204" pitchFamily="34" charset="0"/>
              </a:rPr>
              <a:t>Include areas of best practice noted whilst shadowing (Need feedback from board members)</a:t>
            </a:r>
          </a:p>
          <a:p>
            <a:pPr marL="365125" lvl="1" indent="-365125"/>
            <a:r>
              <a:rPr lang="en-GB" sz="2400" u="sng" dirty="0">
                <a:effectLst/>
                <a:latin typeface="Arial" panose="020B0604020202020204" pitchFamily="34" charset="0"/>
                <a:ea typeface="Calibri" panose="020F0502020204030204" pitchFamily="34" charset="0"/>
                <a:cs typeface="Arial" panose="020B0604020202020204" pitchFamily="34" charset="0"/>
              </a:rPr>
              <a:t>GMP</a:t>
            </a:r>
          </a:p>
          <a:p>
            <a:pPr marL="365125" lvl="1" indent="-365125">
              <a:buFont typeface="Wingdings" panose="05000000000000000000" pitchFamily="2" charset="2"/>
              <a:buChar char="§"/>
            </a:pPr>
            <a:r>
              <a:rPr lang="en-GB" sz="2400" dirty="0">
                <a:effectLst/>
                <a:latin typeface="Arial" panose="020B0604020202020204" pitchFamily="34" charset="0"/>
                <a:ea typeface="Calibri" panose="020F0502020204030204" pitchFamily="34" charset="0"/>
                <a:cs typeface="Arial" panose="020B0604020202020204" pitchFamily="34" charset="0"/>
              </a:rPr>
              <a:t>The commitment of team members to improve the lives of young people</a:t>
            </a:r>
          </a:p>
          <a:p>
            <a:pPr marL="365125" lvl="1" indent="-365125">
              <a:buFont typeface="Wingdings" panose="05000000000000000000" pitchFamily="2" charset="2"/>
              <a:buChar char="§"/>
            </a:pPr>
            <a:r>
              <a:rPr lang="en-GB" sz="2400" dirty="0">
                <a:effectLst/>
                <a:latin typeface="Arial" panose="020B0604020202020204" pitchFamily="34" charset="0"/>
                <a:ea typeface="Calibri" panose="020F0502020204030204" pitchFamily="34" charset="0"/>
                <a:cs typeface="Arial" panose="020B0604020202020204" pitchFamily="34" charset="0"/>
              </a:rPr>
              <a:t>New appointments to the Team and a renewed level of energy. </a:t>
            </a:r>
          </a:p>
          <a:p>
            <a:pPr marL="365125" lvl="1" indent="-365125">
              <a:buFont typeface="Wingdings" panose="05000000000000000000" pitchFamily="2" charset="2"/>
              <a:buChar char="§"/>
            </a:pPr>
            <a:r>
              <a:rPr lang="en-GB" sz="2400" dirty="0">
                <a:effectLst/>
                <a:latin typeface="Arial" panose="020B0604020202020204" pitchFamily="34" charset="0"/>
                <a:ea typeface="Calibri" panose="020F0502020204030204" pitchFamily="34" charset="0"/>
                <a:cs typeface="Arial" panose="020B0604020202020204" pitchFamily="34" charset="0"/>
              </a:rPr>
              <a:t>Good staff engagement and consultation with regards development (away day)</a:t>
            </a:r>
          </a:p>
          <a:p>
            <a:pPr marL="365125" lvl="1" indent="-365125">
              <a:buFont typeface="Wingdings" panose="05000000000000000000" pitchFamily="2" charset="2"/>
              <a:buChar char="§"/>
            </a:pPr>
            <a:r>
              <a:rPr lang="en-GB" sz="2400" dirty="0">
                <a:effectLst/>
                <a:latin typeface="Arial" panose="020B0604020202020204" pitchFamily="34" charset="0"/>
                <a:ea typeface="Calibri" panose="020F0502020204030204" pitchFamily="34" charset="0"/>
                <a:cs typeface="Arial" panose="020B0604020202020204" pitchFamily="34" charset="0"/>
              </a:rPr>
              <a:t>The development of the Boxing group to engage and develop young people who would otherwise engage in criminality (albeit this is current on hold due to Covid)</a:t>
            </a:r>
          </a:p>
          <a:p>
            <a:pPr marL="365125" lvl="1" indent="-365125">
              <a:buFont typeface="Wingdings" panose="05000000000000000000" pitchFamily="2" charset="2"/>
              <a:buChar char="§"/>
            </a:pPr>
            <a:r>
              <a:rPr lang="en-GB" sz="2400" dirty="0">
                <a:effectLst/>
                <a:latin typeface="Arial" panose="020B0604020202020204" pitchFamily="34" charset="0"/>
                <a:ea typeface="Calibri" panose="020F0502020204030204" pitchFamily="34" charset="0"/>
                <a:cs typeface="Arial" panose="020B0604020202020204" pitchFamily="34" charset="0"/>
              </a:rPr>
              <a:t>The effectiveness of the Out of Court Disposal panel in diverting young people from the Criminal Justice System </a:t>
            </a:r>
          </a:p>
        </p:txBody>
      </p:sp>
      <p:sp>
        <p:nvSpPr>
          <p:cNvPr id="2" name="TextBox 1">
            <a:extLst>
              <a:ext uri="{FF2B5EF4-FFF2-40B4-BE49-F238E27FC236}">
                <a16:creationId xmlns:a16="http://schemas.microsoft.com/office/drawing/2014/main" id="{6944AC8E-9C8D-4786-968F-ED677E680B96}"/>
              </a:ext>
            </a:extLst>
          </p:cNvPr>
          <p:cNvSpPr txBox="1"/>
          <p:nvPr/>
        </p:nvSpPr>
        <p:spPr>
          <a:xfrm>
            <a:off x="2536165" y="763460"/>
            <a:ext cx="8842076" cy="553998"/>
          </a:xfrm>
          <a:prstGeom prst="rect">
            <a:avLst/>
          </a:prstGeom>
          <a:solidFill>
            <a:schemeClr val="bg1"/>
          </a:solidFill>
        </p:spPr>
        <p:txBody>
          <a:bodyPr wrap="square" rtlCol="0">
            <a:spAutoFit/>
          </a:bodyPr>
          <a:lstStyle/>
          <a:p>
            <a:r>
              <a:rPr lang="en-GB" sz="3000" b="1" dirty="0">
                <a:latin typeface="Arial" panose="020B0604020202020204" pitchFamily="34" charset="0"/>
                <a:cs typeface="Arial" panose="020B0604020202020204" pitchFamily="34" charset="0"/>
              </a:rPr>
              <a:t>Bolton YOT Management Board</a:t>
            </a:r>
          </a:p>
        </p:txBody>
      </p:sp>
    </p:spTree>
    <p:extLst>
      <p:ext uri="{BB962C8B-B14F-4D97-AF65-F5344CB8AC3E}">
        <p14:creationId xmlns:p14="http://schemas.microsoft.com/office/powerpoint/2010/main" val="3761400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6EDEC58-FA1E-4DCA-BB95-4389D1BC7677}"/>
              </a:ext>
            </a:extLst>
          </p:cNvPr>
          <p:cNvSpPr txBox="1"/>
          <p:nvPr/>
        </p:nvSpPr>
        <p:spPr>
          <a:xfrm>
            <a:off x="2656405" y="349845"/>
            <a:ext cx="8316395" cy="553998"/>
          </a:xfrm>
          <a:prstGeom prst="rect">
            <a:avLst/>
          </a:prstGeom>
          <a:solidFill>
            <a:schemeClr val="bg1"/>
          </a:solidFill>
        </p:spPr>
        <p:txBody>
          <a:bodyPr wrap="square" rtlCol="0">
            <a:spAutoFit/>
          </a:bodyPr>
          <a:lstStyle/>
          <a:p>
            <a:r>
              <a:rPr lang="en-GB" sz="3000" b="1" dirty="0">
                <a:latin typeface="Arial" panose="020B0604020202020204" pitchFamily="34" charset="0"/>
                <a:cs typeface="Arial" panose="020B0604020202020204" pitchFamily="34" charset="0"/>
              </a:rPr>
              <a:t>Partnerships</a:t>
            </a:r>
          </a:p>
        </p:txBody>
      </p:sp>
      <p:sp>
        <p:nvSpPr>
          <p:cNvPr id="10" name="TextBox 9">
            <a:extLst>
              <a:ext uri="{FF2B5EF4-FFF2-40B4-BE49-F238E27FC236}">
                <a16:creationId xmlns:a16="http://schemas.microsoft.com/office/drawing/2014/main" id="{0C2905BD-3E71-4A40-80C2-7A50EBE1C148}"/>
              </a:ext>
            </a:extLst>
          </p:cNvPr>
          <p:cNvSpPr txBox="1"/>
          <p:nvPr/>
        </p:nvSpPr>
        <p:spPr>
          <a:xfrm>
            <a:off x="566202" y="1726428"/>
            <a:ext cx="11087732" cy="4893647"/>
          </a:xfrm>
          <a:prstGeom prst="rect">
            <a:avLst/>
          </a:prstGeom>
          <a:solidFill>
            <a:schemeClr val="bg1"/>
          </a:solidFill>
        </p:spPr>
        <p:txBody>
          <a:bodyPr wrap="square" rtlCol="0">
            <a:spAutoFit/>
          </a:bodyPr>
          <a:lstStyle/>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Strong links to other Greater Manchester YOT’s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Based within Children’s Social Care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Links with multi-agency safeguarding children partnership</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Work with NPS / CRC – specific recent work on transitions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Part of the Helping Earlier project group, Neglect sub-group, Child Exploitation and Missing Operational group</a:t>
            </a:r>
          </a:p>
          <a:p>
            <a:r>
              <a:rPr lang="en-GB" sz="2400" dirty="0">
                <a:latin typeface="Arial" panose="020B0604020202020204" pitchFamily="34" charset="0"/>
                <a:cs typeface="Arial" panose="020B0604020202020204" pitchFamily="34" charset="0"/>
              </a:rPr>
              <a:t>Head of Service sits on and is an active member of the following;</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CYP emotional health and wellbeing board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Violence reduction Pilot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Children’s performance board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MHCLG Homelessness group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GM exploitation operational group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Community Safety Partnership Board </a:t>
            </a:r>
          </a:p>
        </p:txBody>
      </p:sp>
      <p:sp>
        <p:nvSpPr>
          <p:cNvPr id="2" name="TextBox 1">
            <a:extLst>
              <a:ext uri="{FF2B5EF4-FFF2-40B4-BE49-F238E27FC236}">
                <a16:creationId xmlns:a16="http://schemas.microsoft.com/office/drawing/2014/main" id="{4935CC4C-DAAF-4F3C-A969-AD90C11A382E}"/>
              </a:ext>
            </a:extLst>
          </p:cNvPr>
          <p:cNvSpPr txBox="1"/>
          <p:nvPr/>
        </p:nvSpPr>
        <p:spPr>
          <a:xfrm>
            <a:off x="2656405" y="903843"/>
            <a:ext cx="8316395" cy="830997"/>
          </a:xfrm>
          <a:prstGeom prst="rect">
            <a:avLst/>
          </a:prstGeom>
          <a:solidFill>
            <a:schemeClr val="bg1"/>
          </a:solidFill>
        </p:spPr>
        <p:txBody>
          <a:bodyPr wrap="square" rtlCol="0">
            <a:spAutoFit/>
          </a:bodyPr>
          <a:lstStyle/>
          <a:p>
            <a:r>
              <a:rPr lang="en-GB" sz="2400" dirty="0">
                <a:latin typeface="Arial" panose="020B0604020202020204" pitchFamily="34" charset="0"/>
                <a:cs typeface="Arial" panose="020B0604020202020204" pitchFamily="34" charset="0"/>
              </a:rPr>
              <a:t>Bolton Youth Offending Team and Management Board works effectively with partners</a:t>
            </a:r>
          </a:p>
        </p:txBody>
      </p:sp>
    </p:spTree>
    <p:extLst>
      <p:ext uri="{BB962C8B-B14F-4D97-AF65-F5344CB8AC3E}">
        <p14:creationId xmlns:p14="http://schemas.microsoft.com/office/powerpoint/2010/main" val="86693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E9AF493-6E01-4974-A03E-C110C1C5FAF7}"/>
              </a:ext>
            </a:extLst>
          </p:cNvPr>
          <p:cNvSpPr txBox="1"/>
          <p:nvPr/>
        </p:nvSpPr>
        <p:spPr>
          <a:xfrm>
            <a:off x="2564298" y="1164035"/>
            <a:ext cx="9255701" cy="553998"/>
          </a:xfrm>
          <a:prstGeom prst="rect">
            <a:avLst/>
          </a:prstGeom>
          <a:solidFill>
            <a:schemeClr val="bg1"/>
          </a:solidFill>
        </p:spPr>
        <p:txBody>
          <a:bodyPr wrap="square" lIns="91440" tIns="45720" rIns="91440" bIns="45720" rtlCol="0" anchor="t">
            <a:spAutoFit/>
          </a:bodyPr>
          <a:lstStyle/>
          <a:p>
            <a:r>
              <a:rPr lang="en-GB" sz="3000" b="1" dirty="0">
                <a:latin typeface="Arial"/>
                <a:cs typeface="Arial"/>
              </a:rPr>
              <a:t>YOT Structure</a:t>
            </a:r>
            <a:endParaRPr lang="en-US" sz="3000" b="1" dirty="0">
              <a:latin typeface="Arial"/>
              <a:cs typeface="Arial"/>
            </a:endParaRPr>
          </a:p>
        </p:txBody>
      </p:sp>
      <p:pic>
        <p:nvPicPr>
          <p:cNvPr id="7" name="Picture 6">
            <a:extLst>
              <a:ext uri="{FF2B5EF4-FFF2-40B4-BE49-F238E27FC236}">
                <a16:creationId xmlns:a16="http://schemas.microsoft.com/office/drawing/2014/main" id="{71893FE3-8DD3-4AC6-B49B-875A8A479651}"/>
              </a:ext>
            </a:extLst>
          </p:cNvPr>
          <p:cNvPicPr>
            <a:picLocks noChangeAspect="1"/>
          </p:cNvPicPr>
          <p:nvPr/>
        </p:nvPicPr>
        <p:blipFill>
          <a:blip r:embed="rId3"/>
          <a:stretch>
            <a:fillRect/>
          </a:stretch>
        </p:blipFill>
        <p:spPr>
          <a:xfrm>
            <a:off x="2564297" y="1661761"/>
            <a:ext cx="8475867" cy="5232758"/>
          </a:xfrm>
          <a:prstGeom prst="rect">
            <a:avLst/>
          </a:prstGeom>
        </p:spPr>
      </p:pic>
      <p:sp>
        <p:nvSpPr>
          <p:cNvPr id="3" name="TextBox 2">
            <a:extLst>
              <a:ext uri="{FF2B5EF4-FFF2-40B4-BE49-F238E27FC236}">
                <a16:creationId xmlns:a16="http://schemas.microsoft.com/office/drawing/2014/main" id="{1D35D46C-B7A8-4A71-BB0D-81DA22AAF8D5}"/>
              </a:ext>
            </a:extLst>
          </p:cNvPr>
          <p:cNvSpPr txBox="1"/>
          <p:nvPr/>
        </p:nvSpPr>
        <p:spPr>
          <a:xfrm>
            <a:off x="2564299" y="616176"/>
            <a:ext cx="9255701" cy="646331"/>
          </a:xfrm>
          <a:prstGeom prst="rect">
            <a:avLst/>
          </a:prstGeom>
          <a:solidFill>
            <a:schemeClr val="bg1"/>
          </a:solidFill>
        </p:spPr>
        <p:txBody>
          <a:bodyPr wrap="square" lIns="91440" tIns="45720" rIns="91440" bIns="45720" rtlCol="0" anchor="t">
            <a:spAutoFit/>
          </a:bodyPr>
          <a:lstStyle/>
          <a:p>
            <a:r>
              <a:rPr lang="en-GB" sz="3600" b="1" dirty="0">
                <a:latin typeface="Arial"/>
                <a:cs typeface="Arial"/>
              </a:rPr>
              <a:t>Bolton Youth Offending Team </a:t>
            </a:r>
            <a:endParaRPr lang="en-US" sz="3600" b="1" dirty="0">
              <a:latin typeface="Arial"/>
              <a:cs typeface="Arial"/>
            </a:endParaRPr>
          </a:p>
        </p:txBody>
      </p:sp>
      <p:sp>
        <p:nvSpPr>
          <p:cNvPr id="2" name="TextBox 1">
            <a:extLst>
              <a:ext uri="{FF2B5EF4-FFF2-40B4-BE49-F238E27FC236}">
                <a16:creationId xmlns:a16="http://schemas.microsoft.com/office/drawing/2014/main" id="{32414DEE-03C3-40C6-9554-4B1297309754}"/>
              </a:ext>
            </a:extLst>
          </p:cNvPr>
          <p:cNvSpPr txBox="1"/>
          <p:nvPr/>
        </p:nvSpPr>
        <p:spPr>
          <a:xfrm>
            <a:off x="2564297" y="33821"/>
            <a:ext cx="9627703" cy="707886"/>
          </a:xfrm>
          <a:prstGeom prst="rect">
            <a:avLst/>
          </a:prstGeom>
          <a:solidFill>
            <a:schemeClr val="bg1"/>
          </a:solidFill>
        </p:spPr>
        <p:txBody>
          <a:bodyPr wrap="square" lIns="91440" tIns="45720" rIns="91440" bIns="45720" rtlCol="0" anchor="t">
            <a:spAutoFit/>
          </a:bodyPr>
          <a:lstStyle/>
          <a:p>
            <a:r>
              <a:rPr lang="en-GB" sz="2000" b="1" dirty="0">
                <a:solidFill>
                  <a:srgbClr val="008000"/>
                </a:solidFill>
                <a:latin typeface="Arial" panose="020B0604020202020204" pitchFamily="34" charset="0"/>
                <a:ea typeface="+mn-ea"/>
                <a:cs typeface="Arial" panose="020B0604020202020204" pitchFamily="34" charset="0"/>
              </a:rPr>
              <a:t>How are staff within the YOT empowered to deliver a high-quality, personalised and responsive service for all children?</a:t>
            </a:r>
            <a:r>
              <a:rPr lang="en-GB" sz="2000" b="1" dirty="0">
                <a:solidFill>
                  <a:srgbClr val="008000"/>
                </a:solidFill>
                <a:latin typeface="Arial"/>
                <a:cs typeface="Arial"/>
              </a:rPr>
              <a:t> </a:t>
            </a:r>
            <a:endParaRPr lang="en-GB" sz="2000" b="1" dirty="0">
              <a:solidFill>
                <a:srgbClr val="008000"/>
              </a:solidFill>
              <a:ea typeface="+mn-lt"/>
              <a:cs typeface="+mn-lt"/>
            </a:endParaRPr>
          </a:p>
        </p:txBody>
      </p:sp>
    </p:spTree>
    <p:extLst>
      <p:ext uri="{BB962C8B-B14F-4D97-AF65-F5344CB8AC3E}">
        <p14:creationId xmlns:p14="http://schemas.microsoft.com/office/powerpoint/2010/main" val="1293739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6EDEC58-FA1E-4DCA-BB95-4389D1BC7677}"/>
              </a:ext>
            </a:extLst>
          </p:cNvPr>
          <p:cNvSpPr txBox="1"/>
          <p:nvPr/>
        </p:nvSpPr>
        <p:spPr>
          <a:xfrm>
            <a:off x="2656404" y="701543"/>
            <a:ext cx="8710291" cy="553998"/>
          </a:xfrm>
          <a:prstGeom prst="rect">
            <a:avLst/>
          </a:prstGeom>
          <a:solidFill>
            <a:schemeClr val="bg1"/>
          </a:solidFill>
        </p:spPr>
        <p:txBody>
          <a:bodyPr wrap="square" rtlCol="0">
            <a:spAutoFit/>
          </a:bodyPr>
          <a:lstStyle/>
          <a:p>
            <a:r>
              <a:rPr lang="en-GB" sz="3000" b="1" dirty="0">
                <a:latin typeface="Arial" panose="020B0604020202020204" pitchFamily="34" charset="0"/>
                <a:cs typeface="Arial" panose="020B0604020202020204" pitchFamily="34" charset="0"/>
              </a:rPr>
              <a:t>About the team</a:t>
            </a:r>
          </a:p>
        </p:txBody>
      </p:sp>
      <p:sp>
        <p:nvSpPr>
          <p:cNvPr id="5" name="TextBox 4">
            <a:extLst>
              <a:ext uri="{FF2B5EF4-FFF2-40B4-BE49-F238E27FC236}">
                <a16:creationId xmlns:a16="http://schemas.microsoft.com/office/drawing/2014/main" id="{E6026B92-D3A6-4EC8-BD35-2BDE70D700FC}"/>
              </a:ext>
            </a:extLst>
          </p:cNvPr>
          <p:cNvSpPr txBox="1"/>
          <p:nvPr/>
        </p:nvSpPr>
        <p:spPr>
          <a:xfrm>
            <a:off x="453660" y="1667802"/>
            <a:ext cx="11087732" cy="3416320"/>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The YOT’s main base is located in Bolton town centre – making the service as accessible as possible.</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The team is made up of experienced officers and managers, who are managed by the Head of Service with oversight and governance by the Management Board.</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Regular supervision takes place and the team have been provided additional support during Covid-19 (including; daily meetings and the offer of one-to-one sessions with Emotional Health Practitioner). </a:t>
            </a:r>
          </a:p>
          <a:p>
            <a:pPr marL="342900" indent="-342900">
              <a:buFont typeface="Arial" panose="020B0604020202020204" pitchFamily="34" charset="0"/>
              <a:buChar char="•"/>
            </a:pPr>
            <a:endParaRPr lang="en-GB" sz="2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1549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6EDEC58-FA1E-4DCA-BB95-4389D1BC7677}"/>
              </a:ext>
            </a:extLst>
          </p:cNvPr>
          <p:cNvSpPr txBox="1"/>
          <p:nvPr/>
        </p:nvSpPr>
        <p:spPr>
          <a:xfrm>
            <a:off x="2656404" y="462392"/>
            <a:ext cx="8710291" cy="553998"/>
          </a:xfrm>
          <a:prstGeom prst="rect">
            <a:avLst/>
          </a:prstGeom>
          <a:solidFill>
            <a:schemeClr val="bg1"/>
          </a:solidFill>
        </p:spPr>
        <p:txBody>
          <a:bodyPr wrap="square" rtlCol="0">
            <a:spAutoFit/>
          </a:bodyPr>
          <a:lstStyle/>
          <a:p>
            <a:r>
              <a:rPr lang="en-GB" sz="3000" b="1" dirty="0">
                <a:latin typeface="Arial" panose="020B0604020202020204" pitchFamily="34" charset="0"/>
                <a:cs typeface="Arial" panose="020B0604020202020204" pitchFamily="34" charset="0"/>
              </a:rPr>
              <a:t>Specialist Services</a:t>
            </a:r>
          </a:p>
        </p:txBody>
      </p:sp>
      <p:sp>
        <p:nvSpPr>
          <p:cNvPr id="5" name="TextBox 4">
            <a:extLst>
              <a:ext uri="{FF2B5EF4-FFF2-40B4-BE49-F238E27FC236}">
                <a16:creationId xmlns:a16="http://schemas.microsoft.com/office/drawing/2014/main" id="{E6026B92-D3A6-4EC8-BD35-2BDE70D700FC}"/>
              </a:ext>
            </a:extLst>
          </p:cNvPr>
          <p:cNvSpPr txBox="1"/>
          <p:nvPr/>
        </p:nvSpPr>
        <p:spPr>
          <a:xfrm>
            <a:off x="453660" y="1836618"/>
            <a:ext cx="11087732" cy="3046988"/>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Police Officer</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Emotional Mental Health Practitioner</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Health Professional</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Speech and Language Therapist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Education, Training, Employment Officer</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Remedi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Family First Officer</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Targeted Youth Support team who works alongside the YOT</a:t>
            </a:r>
          </a:p>
        </p:txBody>
      </p:sp>
      <p:sp>
        <p:nvSpPr>
          <p:cNvPr id="2" name="TextBox 1">
            <a:extLst>
              <a:ext uri="{FF2B5EF4-FFF2-40B4-BE49-F238E27FC236}">
                <a16:creationId xmlns:a16="http://schemas.microsoft.com/office/drawing/2014/main" id="{F1D3C5BC-2A8E-46B6-8ED2-2F83B16D81D4}"/>
              </a:ext>
            </a:extLst>
          </p:cNvPr>
          <p:cNvSpPr txBox="1"/>
          <p:nvPr/>
        </p:nvSpPr>
        <p:spPr>
          <a:xfrm>
            <a:off x="2656404" y="1003969"/>
            <a:ext cx="8316395" cy="830997"/>
          </a:xfrm>
          <a:prstGeom prst="rect">
            <a:avLst/>
          </a:prstGeom>
          <a:solidFill>
            <a:schemeClr val="bg1"/>
          </a:solidFill>
        </p:spPr>
        <p:txBody>
          <a:bodyPr wrap="square" rtlCol="0">
            <a:spAutoFit/>
          </a:bodyPr>
          <a:lstStyle/>
          <a:p>
            <a:r>
              <a:rPr lang="en-GB" sz="2400" dirty="0">
                <a:latin typeface="Arial" panose="020B0604020202020204" pitchFamily="34" charset="0"/>
                <a:cs typeface="Arial" panose="020B0604020202020204" pitchFamily="34" charset="0"/>
              </a:rPr>
              <a:t>Bolton Youth Offending Team offer specialist services through;</a:t>
            </a:r>
          </a:p>
        </p:txBody>
      </p:sp>
    </p:spTree>
    <p:extLst>
      <p:ext uri="{BB962C8B-B14F-4D97-AF65-F5344CB8AC3E}">
        <p14:creationId xmlns:p14="http://schemas.microsoft.com/office/powerpoint/2010/main" val="3551864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6EDEC58-FA1E-4DCA-BB95-4389D1BC7677}"/>
              </a:ext>
            </a:extLst>
          </p:cNvPr>
          <p:cNvSpPr txBox="1"/>
          <p:nvPr/>
        </p:nvSpPr>
        <p:spPr>
          <a:xfrm>
            <a:off x="2656404" y="462392"/>
            <a:ext cx="8710291" cy="553998"/>
          </a:xfrm>
          <a:prstGeom prst="rect">
            <a:avLst/>
          </a:prstGeom>
          <a:solidFill>
            <a:schemeClr val="bg1"/>
          </a:solidFill>
        </p:spPr>
        <p:txBody>
          <a:bodyPr wrap="square" rtlCol="0">
            <a:spAutoFit/>
          </a:bodyPr>
          <a:lstStyle/>
          <a:p>
            <a:r>
              <a:rPr lang="en-GB" sz="3000" b="1" dirty="0">
                <a:latin typeface="Arial" panose="020B0604020202020204" pitchFamily="34" charset="0"/>
                <a:cs typeface="Arial" panose="020B0604020202020204" pitchFamily="34" charset="0"/>
              </a:rPr>
              <a:t>Areas of Best Practice</a:t>
            </a:r>
          </a:p>
        </p:txBody>
      </p:sp>
      <p:sp>
        <p:nvSpPr>
          <p:cNvPr id="5" name="TextBox 4">
            <a:extLst>
              <a:ext uri="{FF2B5EF4-FFF2-40B4-BE49-F238E27FC236}">
                <a16:creationId xmlns:a16="http://schemas.microsoft.com/office/drawing/2014/main" id="{E6026B92-D3A6-4EC8-BD35-2BDE70D700FC}"/>
              </a:ext>
            </a:extLst>
          </p:cNvPr>
          <p:cNvSpPr txBox="1"/>
          <p:nvPr/>
        </p:nvSpPr>
        <p:spPr>
          <a:xfrm>
            <a:off x="453660" y="1836618"/>
            <a:ext cx="11087732" cy="4524315"/>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Trauma clinical psychologist project</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Early Help Youth Support Worker</a:t>
            </a:r>
          </a:p>
          <a:p>
            <a:pPr marL="342900" indent="-342900">
              <a:buFont typeface="Arial" panose="020B0604020202020204" pitchFamily="34" charset="0"/>
              <a:buChar char="•"/>
            </a:pPr>
            <a:r>
              <a:rPr lang="en-GB" sz="2400" i="1" dirty="0">
                <a:solidFill>
                  <a:srgbClr val="FF0000"/>
                </a:solidFill>
                <a:latin typeface="Arial" panose="020B0604020202020204" pitchFamily="34" charset="0"/>
                <a:cs typeface="Arial" panose="020B0604020202020204" pitchFamily="34" charset="0"/>
              </a:rPr>
              <a:t>Feedback needed from board members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A clear and stretching Vision, with an engaged and cohesive partnership / community commitment</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Links between YOT and a well-resourced multi-agency Complex Safeguarding Team</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Practice during COVID to retain face to face contacts  for high risk and vulnerable young</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Education worker is linked to 11-25 manager and the connexions team to support Children who may be NEET</a:t>
            </a:r>
          </a:p>
          <a:p>
            <a:endParaRPr lang="en-GB" sz="2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1369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6EDEC58-FA1E-4DCA-BB95-4389D1BC7677}"/>
              </a:ext>
            </a:extLst>
          </p:cNvPr>
          <p:cNvSpPr txBox="1"/>
          <p:nvPr/>
        </p:nvSpPr>
        <p:spPr>
          <a:xfrm>
            <a:off x="2656404" y="462392"/>
            <a:ext cx="8710291" cy="553998"/>
          </a:xfrm>
          <a:prstGeom prst="rect">
            <a:avLst/>
          </a:prstGeom>
          <a:solidFill>
            <a:schemeClr val="bg1"/>
          </a:solidFill>
        </p:spPr>
        <p:txBody>
          <a:bodyPr wrap="square" rtlCol="0">
            <a:spAutoFit/>
          </a:bodyPr>
          <a:lstStyle/>
          <a:p>
            <a:r>
              <a:rPr lang="en-GB" sz="3000" b="1" dirty="0">
                <a:latin typeface="Arial" panose="020B0604020202020204" pitchFamily="34" charset="0"/>
                <a:cs typeface="Arial" panose="020B0604020202020204" pitchFamily="34" charset="0"/>
              </a:rPr>
              <a:t>Areas of Best Practice</a:t>
            </a:r>
          </a:p>
        </p:txBody>
      </p:sp>
      <p:sp>
        <p:nvSpPr>
          <p:cNvPr id="5" name="TextBox 4">
            <a:extLst>
              <a:ext uri="{FF2B5EF4-FFF2-40B4-BE49-F238E27FC236}">
                <a16:creationId xmlns:a16="http://schemas.microsoft.com/office/drawing/2014/main" id="{E6026B92-D3A6-4EC8-BD35-2BDE70D700FC}"/>
              </a:ext>
            </a:extLst>
          </p:cNvPr>
          <p:cNvSpPr txBox="1"/>
          <p:nvPr/>
        </p:nvSpPr>
        <p:spPr>
          <a:xfrm>
            <a:off x="453660" y="1836618"/>
            <a:ext cx="11087732" cy="3785652"/>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Use of VCSE community safety funding to develop projects that support prevention and intervention</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Clinical supervision and ACE/Trauma responsive approach to improve engagement with young people in the YOT</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Directed and influenced serious violence community-led pilot to an area where young people are in receipt of YOT interventions. Aim to address broader locality issues and prevent others from involvement in criminality.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Operational link into the Early Intervention Youth Crime project (Steer programme) as an addition to TYS/YOT direct work</a:t>
            </a:r>
          </a:p>
          <a:p>
            <a:endParaRPr lang="en-GB" sz="2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9503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19BED9-AEF7-40AE-BDDA-02F88DE72082}"/>
              </a:ext>
            </a:extLst>
          </p:cNvPr>
          <p:cNvSpPr txBox="1"/>
          <p:nvPr/>
        </p:nvSpPr>
        <p:spPr>
          <a:xfrm>
            <a:off x="2662773" y="736708"/>
            <a:ext cx="9255701" cy="646331"/>
          </a:xfrm>
          <a:prstGeom prst="rect">
            <a:avLst/>
          </a:prstGeom>
          <a:solidFill>
            <a:schemeClr val="bg1"/>
          </a:solidFill>
        </p:spPr>
        <p:txBody>
          <a:bodyPr wrap="square" lIns="91440" tIns="45720" rIns="91440" bIns="45720" rtlCol="0" anchor="t">
            <a:spAutoFit/>
          </a:bodyPr>
          <a:lstStyle/>
          <a:p>
            <a:r>
              <a:rPr lang="en-GB" sz="3600" b="1" dirty="0">
                <a:latin typeface="Arial"/>
                <a:cs typeface="Arial"/>
              </a:rPr>
              <a:t>Covid-19</a:t>
            </a:r>
            <a:endParaRPr lang="en-US" sz="3600" b="1" dirty="0">
              <a:latin typeface="Arial"/>
              <a:cs typeface="Arial"/>
            </a:endParaRPr>
          </a:p>
        </p:txBody>
      </p:sp>
      <p:sp>
        <p:nvSpPr>
          <p:cNvPr id="4" name="TextBox 3">
            <a:extLst>
              <a:ext uri="{FF2B5EF4-FFF2-40B4-BE49-F238E27FC236}">
                <a16:creationId xmlns:a16="http://schemas.microsoft.com/office/drawing/2014/main" id="{E2185011-86F0-4B23-BC3F-89F1EF225C31}"/>
              </a:ext>
            </a:extLst>
          </p:cNvPr>
          <p:cNvSpPr txBox="1"/>
          <p:nvPr/>
        </p:nvSpPr>
        <p:spPr>
          <a:xfrm>
            <a:off x="453659" y="1695939"/>
            <a:ext cx="11408543" cy="3785652"/>
          </a:xfrm>
          <a:prstGeom prst="rect">
            <a:avLst/>
          </a:prstGeom>
          <a:solidFill>
            <a:schemeClr val="bg1"/>
          </a:solidFill>
        </p:spPr>
        <p:txBody>
          <a:bodyPr wrap="square" rtlCol="0">
            <a:spAutoFit/>
          </a:bodyPr>
          <a:lstStyle/>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All children deemed high risk particularly those on intensive supervision and surveillance orders, continued to have face to face contact in line with their statutory Court order</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Saw young people without compromising safety of staff or service users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The office has been staffed daily with a minimal number of staff on a rota basis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GM are currently dealing with Bolton court cases - unless a child is at risk of remand or needs to be collected from Court due to vulnerabilities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Reparation packs for young people have been developed and sent out to their home</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Additional support provided to staff during Covid-19</a:t>
            </a:r>
          </a:p>
        </p:txBody>
      </p:sp>
    </p:spTree>
    <p:extLst>
      <p:ext uri="{BB962C8B-B14F-4D97-AF65-F5344CB8AC3E}">
        <p14:creationId xmlns:p14="http://schemas.microsoft.com/office/powerpoint/2010/main" val="36754083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BBB2ACF-8AA4-4DCE-8678-F340229DCEAE}"/>
              </a:ext>
            </a:extLst>
          </p:cNvPr>
          <p:cNvSpPr txBox="1"/>
          <p:nvPr/>
        </p:nvSpPr>
        <p:spPr>
          <a:xfrm>
            <a:off x="2606502" y="70340"/>
            <a:ext cx="8985276" cy="923330"/>
          </a:xfrm>
          <a:prstGeom prst="rect">
            <a:avLst/>
          </a:prstGeom>
          <a:solidFill>
            <a:schemeClr val="bg1"/>
          </a:solidFill>
        </p:spPr>
        <p:txBody>
          <a:bodyPr wrap="square" lIns="91440" tIns="45720" rIns="91440" bIns="45720" rtlCol="0" anchor="t">
            <a:spAutoFit/>
          </a:bodyPr>
          <a:lstStyle/>
          <a:p>
            <a:r>
              <a:rPr lang="en-GB" b="1" dirty="0">
                <a:solidFill>
                  <a:srgbClr val="008000"/>
                </a:solidFill>
                <a:latin typeface="Arial" panose="020B0604020202020204" pitchFamily="34" charset="0"/>
                <a:ea typeface="+mn-ea"/>
                <a:cs typeface="Arial" panose="020B0604020202020204" pitchFamily="34" charset="0"/>
              </a:rPr>
              <a:t>Is timely and relevant information available, with appropriate facilities in place, to support a high-quality, personalised and responsive approach for all children?</a:t>
            </a:r>
            <a:r>
              <a:rPr lang="en-GB" b="1" dirty="0">
                <a:solidFill>
                  <a:srgbClr val="008000"/>
                </a:solidFill>
                <a:latin typeface="Arial"/>
                <a:cs typeface="Arial"/>
              </a:rPr>
              <a:t> </a:t>
            </a:r>
            <a:endParaRPr lang="en-GB" b="1" dirty="0">
              <a:solidFill>
                <a:srgbClr val="008000"/>
              </a:solidFill>
              <a:ea typeface="+mn-lt"/>
              <a:cs typeface="+mn-lt"/>
            </a:endParaRPr>
          </a:p>
        </p:txBody>
      </p:sp>
      <p:sp>
        <p:nvSpPr>
          <p:cNvPr id="3" name="TextBox 2">
            <a:extLst>
              <a:ext uri="{FF2B5EF4-FFF2-40B4-BE49-F238E27FC236}">
                <a16:creationId xmlns:a16="http://schemas.microsoft.com/office/drawing/2014/main" id="{B4AA610D-8D02-4519-B561-5125A83E1845}"/>
              </a:ext>
            </a:extLst>
          </p:cNvPr>
          <p:cNvSpPr txBox="1"/>
          <p:nvPr/>
        </p:nvSpPr>
        <p:spPr>
          <a:xfrm>
            <a:off x="2606502" y="961349"/>
            <a:ext cx="9255701" cy="646331"/>
          </a:xfrm>
          <a:prstGeom prst="rect">
            <a:avLst/>
          </a:prstGeom>
          <a:solidFill>
            <a:schemeClr val="bg1"/>
          </a:solidFill>
        </p:spPr>
        <p:txBody>
          <a:bodyPr wrap="square" lIns="91440" tIns="45720" rIns="91440" bIns="45720" rtlCol="0" anchor="t">
            <a:spAutoFit/>
          </a:bodyPr>
          <a:lstStyle/>
          <a:p>
            <a:r>
              <a:rPr lang="en-GB" sz="3600" b="1" dirty="0">
                <a:latin typeface="Arial"/>
                <a:cs typeface="Arial"/>
              </a:rPr>
              <a:t>Management Information </a:t>
            </a:r>
            <a:endParaRPr lang="en-US" sz="3600" b="1" dirty="0">
              <a:latin typeface="Arial"/>
              <a:cs typeface="Arial"/>
            </a:endParaRPr>
          </a:p>
        </p:txBody>
      </p:sp>
      <p:sp>
        <p:nvSpPr>
          <p:cNvPr id="4" name="TextBox 3">
            <a:extLst>
              <a:ext uri="{FF2B5EF4-FFF2-40B4-BE49-F238E27FC236}">
                <a16:creationId xmlns:a16="http://schemas.microsoft.com/office/drawing/2014/main" id="{A3F1F200-383D-4F34-AD20-22EA9F8E866C}"/>
              </a:ext>
            </a:extLst>
          </p:cNvPr>
          <p:cNvSpPr txBox="1"/>
          <p:nvPr/>
        </p:nvSpPr>
        <p:spPr>
          <a:xfrm>
            <a:off x="453659" y="1695939"/>
            <a:ext cx="11408543" cy="4524315"/>
          </a:xfrm>
          <a:prstGeom prst="rect">
            <a:avLst/>
          </a:prstGeom>
          <a:solidFill>
            <a:schemeClr val="bg1"/>
          </a:solidFill>
        </p:spPr>
        <p:txBody>
          <a:bodyPr wrap="square" rtlCol="0">
            <a:spAutoFit/>
          </a:bodyPr>
          <a:lstStyle/>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Data dashboard is available to YOT Managers providing information. Dashboard is being developed to ensure timely and relevant information is available.</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Regular management team meetings are held, issues / learning is discussed.</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Supervision with staff to provide any feedback.</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Quarterly performance reports are produced and presented to the management board.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Information is escalated, significant incidents are raised via Senior Manager Alerts.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Head of Service develops a quarterly report which is presented to the Board.</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Intelligence from partnership work is communicated.</a:t>
            </a:r>
          </a:p>
          <a:p>
            <a:r>
              <a:rPr lang="en-GB" sz="2400" dirty="0">
                <a:latin typeface="Arial" panose="020B0604020202020204" pitchFamily="34" charset="0"/>
                <a:cs typeface="Arial" panose="020B0604020202020204" pitchFamily="34" charset="0"/>
              </a:rPr>
              <a:t>Actions raised from the above ensures a high-quality, personalised and responsive approach for all children.</a:t>
            </a:r>
          </a:p>
        </p:txBody>
      </p:sp>
    </p:spTree>
    <p:extLst>
      <p:ext uri="{BB962C8B-B14F-4D97-AF65-F5344CB8AC3E}">
        <p14:creationId xmlns:p14="http://schemas.microsoft.com/office/powerpoint/2010/main" val="3133946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BBB2ACF-8AA4-4DCE-8678-F340229DCEAE}"/>
              </a:ext>
            </a:extLst>
          </p:cNvPr>
          <p:cNvSpPr txBox="1"/>
          <p:nvPr/>
        </p:nvSpPr>
        <p:spPr>
          <a:xfrm>
            <a:off x="2564300" y="144404"/>
            <a:ext cx="9179968" cy="646331"/>
          </a:xfrm>
          <a:prstGeom prst="rect">
            <a:avLst/>
          </a:prstGeom>
          <a:solidFill>
            <a:schemeClr val="bg1"/>
          </a:solidFill>
        </p:spPr>
        <p:txBody>
          <a:bodyPr wrap="square" lIns="91440" tIns="45720" rIns="91440" bIns="45720" rtlCol="0" anchor="t">
            <a:spAutoFit/>
          </a:bodyPr>
          <a:lstStyle/>
          <a:p>
            <a:r>
              <a:rPr lang="en-GB" b="1" dirty="0">
                <a:solidFill>
                  <a:srgbClr val="008000"/>
                </a:solidFill>
                <a:latin typeface="Arial" panose="020B0604020202020204" pitchFamily="34" charset="0"/>
                <a:ea typeface="+mn-ea"/>
                <a:cs typeface="Arial" panose="020B0604020202020204" pitchFamily="34" charset="0"/>
              </a:rPr>
              <a:t>How have you responded to findings and recommendations from previous inspections, including thematic inspections?</a:t>
            </a:r>
            <a:r>
              <a:rPr lang="en-GB" b="1" dirty="0">
                <a:solidFill>
                  <a:srgbClr val="008000"/>
                </a:solidFill>
                <a:latin typeface="Arial"/>
                <a:cs typeface="Arial"/>
              </a:rPr>
              <a:t> </a:t>
            </a:r>
            <a:endParaRPr lang="en-GB" b="1" dirty="0">
              <a:solidFill>
                <a:srgbClr val="008000"/>
              </a:solidFill>
              <a:ea typeface="+mn-lt"/>
              <a:cs typeface="+mn-lt"/>
            </a:endParaRPr>
          </a:p>
        </p:txBody>
      </p:sp>
      <p:sp>
        <p:nvSpPr>
          <p:cNvPr id="3" name="TextBox 2">
            <a:extLst>
              <a:ext uri="{FF2B5EF4-FFF2-40B4-BE49-F238E27FC236}">
                <a16:creationId xmlns:a16="http://schemas.microsoft.com/office/drawing/2014/main" id="{70A8EF4D-8986-49E0-ACD3-1DC819F70F41}"/>
              </a:ext>
            </a:extLst>
          </p:cNvPr>
          <p:cNvSpPr txBox="1"/>
          <p:nvPr/>
        </p:nvSpPr>
        <p:spPr>
          <a:xfrm>
            <a:off x="2564299" y="911597"/>
            <a:ext cx="9255701" cy="646331"/>
          </a:xfrm>
          <a:prstGeom prst="rect">
            <a:avLst/>
          </a:prstGeom>
          <a:solidFill>
            <a:schemeClr val="bg1"/>
          </a:solidFill>
        </p:spPr>
        <p:txBody>
          <a:bodyPr wrap="square" lIns="91440" tIns="45720" rIns="91440" bIns="45720" rtlCol="0" anchor="t">
            <a:spAutoFit/>
          </a:bodyPr>
          <a:lstStyle/>
          <a:p>
            <a:r>
              <a:rPr lang="en-GB" sz="3600" b="1" dirty="0">
                <a:latin typeface="Arial"/>
                <a:cs typeface="Arial"/>
              </a:rPr>
              <a:t>Learning and improvement</a:t>
            </a:r>
            <a:endParaRPr lang="en-US" sz="3600" b="1" dirty="0">
              <a:latin typeface="Arial"/>
              <a:cs typeface="Arial"/>
            </a:endParaRPr>
          </a:p>
        </p:txBody>
      </p:sp>
      <p:sp>
        <p:nvSpPr>
          <p:cNvPr id="4" name="TextBox 3">
            <a:extLst>
              <a:ext uri="{FF2B5EF4-FFF2-40B4-BE49-F238E27FC236}">
                <a16:creationId xmlns:a16="http://schemas.microsoft.com/office/drawing/2014/main" id="{38E89B42-5B7F-40A6-BA67-E46523A6D9CC}"/>
              </a:ext>
            </a:extLst>
          </p:cNvPr>
          <p:cNvSpPr txBox="1"/>
          <p:nvPr/>
        </p:nvSpPr>
        <p:spPr>
          <a:xfrm>
            <a:off x="453659" y="1695939"/>
            <a:ext cx="11408543" cy="4154984"/>
          </a:xfrm>
          <a:prstGeom prst="rect">
            <a:avLst/>
          </a:prstGeom>
          <a:solidFill>
            <a:schemeClr val="bg1"/>
          </a:solidFill>
        </p:spPr>
        <p:txBody>
          <a:bodyPr wrap="square" rtlCol="0">
            <a:spAutoFit/>
          </a:bodyPr>
          <a:lstStyle/>
          <a:p>
            <a:r>
              <a:rPr lang="en-GB" sz="2400" dirty="0">
                <a:latin typeface="Arial" panose="020B0604020202020204" pitchFamily="34" charset="0"/>
                <a:cs typeface="Arial" panose="020B0604020202020204" pitchFamily="34" charset="0"/>
              </a:rPr>
              <a:t>Along with the review of management information, the YOT take the findings from previous inspections to ensure a high-quality service is in place. The following have recently taken place;</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GM Peer Reviews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Internal audits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Commissioned external audits – audit recently took place with positive feedback</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Self-assessments – recent self-assessment against national standards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Review of published inspection reports that take place in other Youth Offending Services – learning / outcomes have been presented to the board</a:t>
            </a:r>
          </a:p>
          <a:p>
            <a:r>
              <a:rPr lang="en-GB" sz="2400" dirty="0">
                <a:latin typeface="Arial" panose="020B0604020202020204" pitchFamily="34" charset="0"/>
                <a:cs typeface="Arial" panose="020B0604020202020204" pitchFamily="34" charset="0"/>
              </a:rPr>
              <a:t>Any findings / outcomes then formulate an action plan which forms part of the overall service improvement plan.</a:t>
            </a:r>
          </a:p>
        </p:txBody>
      </p:sp>
    </p:spTree>
    <p:extLst>
      <p:ext uri="{BB962C8B-B14F-4D97-AF65-F5344CB8AC3E}">
        <p14:creationId xmlns:p14="http://schemas.microsoft.com/office/powerpoint/2010/main" val="21591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BBB2ACF-8AA4-4DCE-8678-F340229DCEAE}"/>
              </a:ext>
            </a:extLst>
          </p:cNvPr>
          <p:cNvSpPr txBox="1"/>
          <p:nvPr/>
        </p:nvSpPr>
        <p:spPr>
          <a:xfrm>
            <a:off x="2662773" y="275043"/>
            <a:ext cx="9255701" cy="400110"/>
          </a:xfrm>
          <a:prstGeom prst="rect">
            <a:avLst/>
          </a:prstGeom>
          <a:solidFill>
            <a:schemeClr val="bg1"/>
          </a:solidFill>
        </p:spPr>
        <p:txBody>
          <a:bodyPr wrap="square" lIns="91440" tIns="45720" rIns="91440" bIns="45720" rtlCol="0" anchor="t">
            <a:spAutoFit/>
          </a:bodyPr>
          <a:lstStyle/>
          <a:p>
            <a:r>
              <a:rPr lang="en-GB" sz="2000" b="1" dirty="0">
                <a:solidFill>
                  <a:srgbClr val="008000"/>
                </a:solidFill>
                <a:latin typeface="Arial" panose="020B0604020202020204" pitchFamily="34" charset="0"/>
                <a:cs typeface="Arial" panose="020B0604020202020204" pitchFamily="34" charset="0"/>
              </a:rPr>
              <a:t>What are your current challenges?</a:t>
            </a:r>
          </a:p>
        </p:txBody>
      </p:sp>
      <p:sp>
        <p:nvSpPr>
          <p:cNvPr id="3" name="TextBox 2">
            <a:extLst>
              <a:ext uri="{FF2B5EF4-FFF2-40B4-BE49-F238E27FC236}">
                <a16:creationId xmlns:a16="http://schemas.microsoft.com/office/drawing/2014/main" id="{3119BED9-AEF7-40AE-BDDA-02F88DE72082}"/>
              </a:ext>
            </a:extLst>
          </p:cNvPr>
          <p:cNvSpPr txBox="1"/>
          <p:nvPr/>
        </p:nvSpPr>
        <p:spPr>
          <a:xfrm>
            <a:off x="2662773" y="736708"/>
            <a:ext cx="9255701" cy="646331"/>
          </a:xfrm>
          <a:prstGeom prst="rect">
            <a:avLst/>
          </a:prstGeom>
          <a:solidFill>
            <a:schemeClr val="bg1"/>
          </a:solidFill>
        </p:spPr>
        <p:txBody>
          <a:bodyPr wrap="square" lIns="91440" tIns="45720" rIns="91440" bIns="45720" rtlCol="0" anchor="t">
            <a:spAutoFit/>
          </a:bodyPr>
          <a:lstStyle/>
          <a:p>
            <a:r>
              <a:rPr lang="en-GB" sz="3600" b="1" dirty="0">
                <a:latin typeface="Arial"/>
                <a:cs typeface="Arial"/>
              </a:rPr>
              <a:t>Challenges </a:t>
            </a:r>
            <a:endParaRPr lang="en-US" sz="3600" b="1" dirty="0">
              <a:latin typeface="Arial"/>
              <a:cs typeface="Arial"/>
            </a:endParaRPr>
          </a:p>
        </p:txBody>
      </p:sp>
      <p:sp>
        <p:nvSpPr>
          <p:cNvPr id="4" name="TextBox 3">
            <a:extLst>
              <a:ext uri="{FF2B5EF4-FFF2-40B4-BE49-F238E27FC236}">
                <a16:creationId xmlns:a16="http://schemas.microsoft.com/office/drawing/2014/main" id="{E2185011-86F0-4B23-BC3F-89F1EF225C31}"/>
              </a:ext>
            </a:extLst>
          </p:cNvPr>
          <p:cNvSpPr txBox="1"/>
          <p:nvPr/>
        </p:nvSpPr>
        <p:spPr>
          <a:xfrm>
            <a:off x="453659" y="1695939"/>
            <a:ext cx="11408543" cy="2677656"/>
          </a:xfrm>
          <a:prstGeom prst="rect">
            <a:avLst/>
          </a:prstGeom>
          <a:solidFill>
            <a:schemeClr val="bg1"/>
          </a:solidFill>
        </p:spPr>
        <p:txBody>
          <a:bodyPr wrap="square" rtlCol="0">
            <a:spAutoFit/>
          </a:bodyPr>
          <a:lstStyle/>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Serious youth violence</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Breaches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Sexual offences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Covid-19 short and long-term effects	</a:t>
            </a:r>
          </a:p>
          <a:p>
            <a:r>
              <a:rPr lang="en-GB" sz="2400" dirty="0">
                <a:latin typeface="Arial" panose="020B0604020202020204" pitchFamily="34" charset="0"/>
                <a:cs typeface="Arial" panose="020B0604020202020204" pitchFamily="34" charset="0"/>
              </a:rPr>
              <a:t>	- Hidden harm</a:t>
            </a:r>
          </a:p>
          <a:p>
            <a:r>
              <a:rPr lang="en-GB" sz="2400" dirty="0">
                <a:latin typeface="Arial" panose="020B0604020202020204" pitchFamily="34" charset="0"/>
                <a:cs typeface="Arial" panose="020B0604020202020204" pitchFamily="34" charset="0"/>
              </a:rPr>
              <a:t>	- Face to face engagement</a:t>
            </a:r>
          </a:p>
          <a:p>
            <a:r>
              <a:rPr lang="en-GB" sz="2400" dirty="0">
                <a:latin typeface="Arial" panose="020B0604020202020204" pitchFamily="34" charset="0"/>
                <a:cs typeface="Arial" panose="020B0604020202020204" pitchFamily="34" charset="0"/>
              </a:rPr>
              <a:t>	- Staff working arrangements</a:t>
            </a:r>
          </a:p>
        </p:txBody>
      </p:sp>
    </p:spTree>
    <p:extLst>
      <p:ext uri="{BB962C8B-B14F-4D97-AF65-F5344CB8AC3E}">
        <p14:creationId xmlns:p14="http://schemas.microsoft.com/office/powerpoint/2010/main" val="32943357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BBB2ACF-8AA4-4DCE-8678-F340229DCEAE}"/>
              </a:ext>
            </a:extLst>
          </p:cNvPr>
          <p:cNvSpPr txBox="1"/>
          <p:nvPr/>
        </p:nvSpPr>
        <p:spPr>
          <a:xfrm>
            <a:off x="2662773" y="275043"/>
            <a:ext cx="9255701" cy="400110"/>
          </a:xfrm>
          <a:prstGeom prst="rect">
            <a:avLst/>
          </a:prstGeom>
          <a:solidFill>
            <a:schemeClr val="bg1"/>
          </a:solidFill>
        </p:spPr>
        <p:txBody>
          <a:bodyPr wrap="square" lIns="91440" tIns="45720" rIns="91440" bIns="45720" rtlCol="0" anchor="t">
            <a:spAutoFit/>
          </a:bodyPr>
          <a:lstStyle/>
          <a:p>
            <a:r>
              <a:rPr lang="en-GB" sz="2000" b="1" dirty="0">
                <a:solidFill>
                  <a:srgbClr val="008000"/>
                </a:solidFill>
                <a:latin typeface="Arial" panose="020B0604020202020204" pitchFamily="34" charset="0"/>
                <a:cs typeface="Arial" panose="020B0604020202020204" pitchFamily="34" charset="0"/>
              </a:rPr>
              <a:t>What are your current challenges?</a:t>
            </a:r>
          </a:p>
        </p:txBody>
      </p:sp>
      <p:sp>
        <p:nvSpPr>
          <p:cNvPr id="3" name="TextBox 2">
            <a:extLst>
              <a:ext uri="{FF2B5EF4-FFF2-40B4-BE49-F238E27FC236}">
                <a16:creationId xmlns:a16="http://schemas.microsoft.com/office/drawing/2014/main" id="{3119BED9-AEF7-40AE-BDDA-02F88DE72082}"/>
              </a:ext>
            </a:extLst>
          </p:cNvPr>
          <p:cNvSpPr txBox="1"/>
          <p:nvPr/>
        </p:nvSpPr>
        <p:spPr>
          <a:xfrm>
            <a:off x="2662773" y="736708"/>
            <a:ext cx="9255701" cy="646331"/>
          </a:xfrm>
          <a:prstGeom prst="rect">
            <a:avLst/>
          </a:prstGeom>
          <a:solidFill>
            <a:schemeClr val="bg1"/>
          </a:solidFill>
        </p:spPr>
        <p:txBody>
          <a:bodyPr wrap="square" lIns="91440" tIns="45720" rIns="91440" bIns="45720" rtlCol="0" anchor="t">
            <a:spAutoFit/>
          </a:bodyPr>
          <a:lstStyle/>
          <a:p>
            <a:r>
              <a:rPr lang="en-GB" sz="3600" b="1" dirty="0">
                <a:latin typeface="Arial"/>
                <a:cs typeface="Arial"/>
              </a:rPr>
              <a:t>Challenges </a:t>
            </a:r>
            <a:endParaRPr lang="en-US" sz="3600" b="1" dirty="0">
              <a:latin typeface="Arial"/>
              <a:cs typeface="Arial"/>
            </a:endParaRPr>
          </a:p>
        </p:txBody>
      </p:sp>
      <p:sp>
        <p:nvSpPr>
          <p:cNvPr id="4" name="TextBox 3">
            <a:extLst>
              <a:ext uri="{FF2B5EF4-FFF2-40B4-BE49-F238E27FC236}">
                <a16:creationId xmlns:a16="http://schemas.microsoft.com/office/drawing/2014/main" id="{E2185011-86F0-4B23-BC3F-89F1EF225C31}"/>
              </a:ext>
            </a:extLst>
          </p:cNvPr>
          <p:cNvSpPr txBox="1"/>
          <p:nvPr/>
        </p:nvSpPr>
        <p:spPr>
          <a:xfrm>
            <a:off x="453659" y="1695939"/>
            <a:ext cx="11408543" cy="1938992"/>
          </a:xfrm>
          <a:prstGeom prst="rect">
            <a:avLst/>
          </a:prstGeom>
          <a:solidFill>
            <a:schemeClr val="bg1"/>
          </a:solidFill>
        </p:spPr>
        <p:txBody>
          <a:bodyPr wrap="square" rtlCol="0">
            <a:spAutoFit/>
          </a:bodyPr>
          <a:lstStyle/>
          <a:p>
            <a:pPr marL="342900" indent="-342900">
              <a:buFont typeface="Arial" panose="020B0604020202020204" pitchFamily="34" charset="0"/>
              <a:buChar char="•"/>
            </a:pPr>
            <a:r>
              <a:rPr lang="en-GB" sz="2400" i="1" dirty="0">
                <a:solidFill>
                  <a:srgbClr val="FF0000"/>
                </a:solidFill>
                <a:latin typeface="Arial" panose="020B0604020202020204" pitchFamily="34" charset="0"/>
                <a:cs typeface="Arial" panose="020B0604020202020204" pitchFamily="34" charset="0"/>
              </a:rPr>
              <a:t>Feedback needed from board members</a:t>
            </a:r>
          </a:p>
          <a:p>
            <a:pPr marL="342900" lvl="1"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The level of demand to each key worker in Bolton is not comparable to that of other key workers across GM</a:t>
            </a:r>
          </a:p>
          <a:p>
            <a:pPr marL="342900" lvl="1"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Financial difficulties in the next 12 months due to recent events – which will lead to higher rates of deprivation, unemployment and mental health issues</a:t>
            </a:r>
          </a:p>
        </p:txBody>
      </p:sp>
    </p:spTree>
    <p:extLst>
      <p:ext uri="{BB962C8B-B14F-4D97-AF65-F5344CB8AC3E}">
        <p14:creationId xmlns:p14="http://schemas.microsoft.com/office/powerpoint/2010/main" val="10116947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6EDEC58-FA1E-4DCA-BB95-4389D1BC7677}"/>
              </a:ext>
            </a:extLst>
          </p:cNvPr>
          <p:cNvSpPr txBox="1"/>
          <p:nvPr/>
        </p:nvSpPr>
        <p:spPr>
          <a:xfrm>
            <a:off x="2501660" y="532735"/>
            <a:ext cx="9690340" cy="707886"/>
          </a:xfrm>
          <a:prstGeom prst="rect">
            <a:avLst/>
          </a:prstGeom>
          <a:solidFill>
            <a:schemeClr val="bg1"/>
          </a:solidFill>
        </p:spPr>
        <p:txBody>
          <a:bodyPr wrap="square" rtlCol="0">
            <a:spAutoFit/>
          </a:bodyPr>
          <a:lstStyle/>
          <a:p>
            <a:endParaRPr lang="en-GB" sz="4000" b="1"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1D60BA2E-DC87-4B55-B121-781C5D201BB5}"/>
              </a:ext>
            </a:extLst>
          </p:cNvPr>
          <p:cNvSpPr txBox="1"/>
          <p:nvPr/>
        </p:nvSpPr>
        <p:spPr>
          <a:xfrm>
            <a:off x="447776" y="1802923"/>
            <a:ext cx="11087732" cy="1277273"/>
          </a:xfrm>
          <a:prstGeom prst="rect">
            <a:avLst/>
          </a:prstGeom>
          <a:noFill/>
        </p:spPr>
        <p:txBody>
          <a:bodyPr wrap="square" rtlCol="0">
            <a:spAutoFit/>
          </a:bodyPr>
          <a:lstStyle/>
          <a:p>
            <a:pPr>
              <a:spcAft>
                <a:spcPts val="600"/>
              </a:spcAft>
            </a:pPr>
            <a:r>
              <a:rPr lang="en-GB" sz="2400" dirty="0">
                <a:latin typeface="Arial" panose="020B0604020202020204" pitchFamily="34" charset="0"/>
                <a:cs typeface="Arial" panose="020B0604020202020204" pitchFamily="34" charset="0"/>
              </a:rPr>
              <a:t>Strategic and operational priorities and an improvement plan are developed on annual basis and monitored regularly. These support the YOT Vision.</a:t>
            </a:r>
          </a:p>
          <a:p>
            <a:pPr>
              <a:spcAft>
                <a:spcPts val="600"/>
              </a:spcAft>
            </a:pPr>
            <a:r>
              <a:rPr lang="en-GB" sz="2400" dirty="0">
                <a:latin typeface="Arial" panose="020B0604020202020204" pitchFamily="34" charset="0"/>
                <a:cs typeface="Arial" panose="020B0604020202020204" pitchFamily="34" charset="0"/>
              </a:rPr>
              <a:t>These are determined by considering the following;</a:t>
            </a:r>
          </a:p>
        </p:txBody>
      </p:sp>
      <p:sp>
        <p:nvSpPr>
          <p:cNvPr id="5" name="TextBox 4">
            <a:extLst>
              <a:ext uri="{FF2B5EF4-FFF2-40B4-BE49-F238E27FC236}">
                <a16:creationId xmlns:a16="http://schemas.microsoft.com/office/drawing/2014/main" id="{94AD1ACC-D6BB-4AFD-9F0C-52589E2B837F}"/>
              </a:ext>
            </a:extLst>
          </p:cNvPr>
          <p:cNvSpPr txBox="1"/>
          <p:nvPr/>
        </p:nvSpPr>
        <p:spPr>
          <a:xfrm>
            <a:off x="445434" y="3066009"/>
            <a:ext cx="5448929" cy="1938992"/>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Self-assessment</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Performance data and analysis (including disproportionality)</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Outcomes from QA and Audits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Learning from inspections</a:t>
            </a:r>
          </a:p>
        </p:txBody>
      </p:sp>
      <p:sp>
        <p:nvSpPr>
          <p:cNvPr id="7" name="TextBox 6">
            <a:extLst>
              <a:ext uri="{FF2B5EF4-FFF2-40B4-BE49-F238E27FC236}">
                <a16:creationId xmlns:a16="http://schemas.microsoft.com/office/drawing/2014/main" id="{D216BD98-2762-48AD-9E34-F5C43A064DC1}"/>
              </a:ext>
            </a:extLst>
          </p:cNvPr>
          <p:cNvSpPr txBox="1"/>
          <p:nvPr/>
        </p:nvSpPr>
        <p:spPr>
          <a:xfrm>
            <a:off x="5594212" y="3066349"/>
            <a:ext cx="5448929" cy="2308324"/>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Learning from SCRs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Local and national intelligence</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Feedback from service users and families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Input from YOT staff and YOT Management Board</a:t>
            </a:r>
          </a:p>
        </p:txBody>
      </p:sp>
      <p:sp>
        <p:nvSpPr>
          <p:cNvPr id="2" name="TextBox 1">
            <a:extLst>
              <a:ext uri="{FF2B5EF4-FFF2-40B4-BE49-F238E27FC236}">
                <a16:creationId xmlns:a16="http://schemas.microsoft.com/office/drawing/2014/main" id="{0177D60A-C24F-4750-AF90-1FDBFA7169D2}"/>
              </a:ext>
            </a:extLst>
          </p:cNvPr>
          <p:cNvSpPr txBox="1"/>
          <p:nvPr/>
        </p:nvSpPr>
        <p:spPr>
          <a:xfrm>
            <a:off x="2501660" y="1219212"/>
            <a:ext cx="8842076" cy="553998"/>
          </a:xfrm>
          <a:prstGeom prst="rect">
            <a:avLst/>
          </a:prstGeom>
          <a:solidFill>
            <a:schemeClr val="bg1"/>
          </a:solidFill>
        </p:spPr>
        <p:txBody>
          <a:bodyPr wrap="square" rtlCol="0">
            <a:spAutoFit/>
          </a:bodyPr>
          <a:lstStyle/>
          <a:p>
            <a:r>
              <a:rPr lang="en-GB" sz="3000" b="1" dirty="0">
                <a:latin typeface="Arial" panose="020B0604020202020204" pitchFamily="34" charset="0"/>
                <a:cs typeface="Arial" panose="020B0604020202020204" pitchFamily="34" charset="0"/>
              </a:rPr>
              <a:t>Bolton YOT Strategic and Operational Priorities</a:t>
            </a:r>
          </a:p>
        </p:txBody>
      </p:sp>
      <p:sp>
        <p:nvSpPr>
          <p:cNvPr id="3" name="TextBox 2">
            <a:extLst>
              <a:ext uri="{FF2B5EF4-FFF2-40B4-BE49-F238E27FC236}">
                <a16:creationId xmlns:a16="http://schemas.microsoft.com/office/drawing/2014/main" id="{E2001E75-D6D7-4FEB-9609-486F748D53EC}"/>
              </a:ext>
            </a:extLst>
          </p:cNvPr>
          <p:cNvSpPr txBox="1"/>
          <p:nvPr/>
        </p:nvSpPr>
        <p:spPr>
          <a:xfrm>
            <a:off x="2501660" y="562856"/>
            <a:ext cx="9255701" cy="646331"/>
          </a:xfrm>
          <a:prstGeom prst="rect">
            <a:avLst/>
          </a:prstGeom>
          <a:solidFill>
            <a:schemeClr val="bg1"/>
          </a:solidFill>
        </p:spPr>
        <p:txBody>
          <a:bodyPr wrap="square" lIns="91440" tIns="45720" rIns="91440" bIns="45720" rtlCol="0" anchor="t">
            <a:spAutoFit/>
          </a:bodyPr>
          <a:lstStyle/>
          <a:p>
            <a:r>
              <a:rPr lang="en-GB" sz="3600" b="1" dirty="0">
                <a:latin typeface="Arial"/>
                <a:cs typeface="Arial"/>
              </a:rPr>
              <a:t>Priorities</a:t>
            </a:r>
            <a:endParaRPr lang="en-US" sz="3600" b="1" dirty="0">
              <a:latin typeface="Arial"/>
              <a:cs typeface="Arial"/>
            </a:endParaRPr>
          </a:p>
        </p:txBody>
      </p:sp>
      <p:sp>
        <p:nvSpPr>
          <p:cNvPr id="6" name="TextBox 5">
            <a:extLst>
              <a:ext uri="{FF2B5EF4-FFF2-40B4-BE49-F238E27FC236}">
                <a16:creationId xmlns:a16="http://schemas.microsoft.com/office/drawing/2014/main" id="{2093C136-DF3E-4EEF-8CD5-932232492302}"/>
              </a:ext>
            </a:extLst>
          </p:cNvPr>
          <p:cNvSpPr txBox="1"/>
          <p:nvPr/>
        </p:nvSpPr>
        <p:spPr>
          <a:xfrm>
            <a:off x="2501660" y="78804"/>
            <a:ext cx="9255701" cy="400110"/>
          </a:xfrm>
          <a:prstGeom prst="rect">
            <a:avLst/>
          </a:prstGeom>
          <a:solidFill>
            <a:schemeClr val="bg1"/>
          </a:solidFill>
        </p:spPr>
        <p:txBody>
          <a:bodyPr wrap="square" lIns="91440" tIns="45720" rIns="91440" bIns="45720" rtlCol="0" anchor="t">
            <a:spAutoFit/>
          </a:bodyPr>
          <a:lstStyle/>
          <a:p>
            <a:r>
              <a:rPr lang="en-GB" sz="2000" b="1" dirty="0">
                <a:solidFill>
                  <a:srgbClr val="008000"/>
                </a:solidFill>
                <a:latin typeface="Arial" panose="020B0604020202020204" pitchFamily="34" charset="0"/>
                <a:cs typeface="Arial" panose="020B0604020202020204" pitchFamily="34" charset="0"/>
              </a:rPr>
              <a:t>What are your priorities for further improvement?</a:t>
            </a:r>
          </a:p>
        </p:txBody>
      </p:sp>
    </p:spTree>
    <p:extLst>
      <p:ext uri="{BB962C8B-B14F-4D97-AF65-F5344CB8AC3E}">
        <p14:creationId xmlns:p14="http://schemas.microsoft.com/office/powerpoint/2010/main" val="41563538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6EDEC58-FA1E-4DCA-BB95-4389D1BC7677}"/>
              </a:ext>
            </a:extLst>
          </p:cNvPr>
          <p:cNvSpPr txBox="1"/>
          <p:nvPr/>
        </p:nvSpPr>
        <p:spPr>
          <a:xfrm>
            <a:off x="2501660" y="856294"/>
            <a:ext cx="9690340" cy="553998"/>
          </a:xfrm>
          <a:prstGeom prst="rect">
            <a:avLst/>
          </a:prstGeom>
          <a:solidFill>
            <a:schemeClr val="bg1"/>
          </a:solidFill>
        </p:spPr>
        <p:txBody>
          <a:bodyPr wrap="square" rtlCol="0">
            <a:spAutoFit/>
          </a:bodyPr>
          <a:lstStyle/>
          <a:p>
            <a:r>
              <a:rPr lang="en-GB" sz="3000" b="1" dirty="0">
                <a:latin typeface="Arial" panose="020B0604020202020204" pitchFamily="34" charset="0"/>
                <a:cs typeface="Arial" panose="020B0604020202020204" pitchFamily="34" charset="0"/>
              </a:rPr>
              <a:t>YOT Strategic Priorities</a:t>
            </a:r>
          </a:p>
        </p:txBody>
      </p:sp>
      <p:sp>
        <p:nvSpPr>
          <p:cNvPr id="10" name="TextBox 9">
            <a:extLst>
              <a:ext uri="{FF2B5EF4-FFF2-40B4-BE49-F238E27FC236}">
                <a16:creationId xmlns:a16="http://schemas.microsoft.com/office/drawing/2014/main" id="{0C2905BD-3E71-4A40-80C2-7A50EBE1C148}"/>
              </a:ext>
            </a:extLst>
          </p:cNvPr>
          <p:cNvSpPr txBox="1"/>
          <p:nvPr/>
        </p:nvSpPr>
        <p:spPr>
          <a:xfrm>
            <a:off x="369254" y="1824900"/>
            <a:ext cx="11087732" cy="2754600"/>
          </a:xfrm>
          <a:prstGeom prst="rect">
            <a:avLst/>
          </a:prstGeom>
          <a:noFill/>
        </p:spPr>
        <p:txBody>
          <a:bodyPr wrap="square" rtlCol="0">
            <a:spAutoFit/>
          </a:bodyPr>
          <a:lstStyle/>
          <a:p>
            <a:pPr>
              <a:spcAft>
                <a:spcPts val="600"/>
              </a:spcAft>
            </a:pPr>
            <a:r>
              <a:rPr lang="en-GB" sz="2400" dirty="0">
                <a:latin typeface="Arial" panose="020B0604020202020204" pitchFamily="34" charset="0"/>
                <a:cs typeface="Arial" panose="020B0604020202020204" pitchFamily="34" charset="0"/>
              </a:rPr>
              <a:t>The YOT strategic priorities for 2020/2021 are;  </a:t>
            </a:r>
          </a:p>
          <a:p>
            <a:pPr marL="457200" indent="-457200">
              <a:buAutoNum type="arabicPeriod"/>
            </a:pPr>
            <a:r>
              <a:rPr lang="en-GB" sz="2400" dirty="0">
                <a:latin typeface="Arial" panose="020B0604020202020204" pitchFamily="34" charset="0"/>
                <a:cs typeface="Arial" panose="020B0604020202020204" pitchFamily="34" charset="0"/>
              </a:rPr>
              <a:t>Reduce first time entrants</a:t>
            </a:r>
          </a:p>
          <a:p>
            <a:pPr marL="457200" indent="-457200">
              <a:buAutoNum type="arabicPeriod"/>
            </a:pPr>
            <a:r>
              <a:rPr lang="en-GB" sz="2400" dirty="0">
                <a:latin typeface="Arial" panose="020B0604020202020204" pitchFamily="34" charset="0"/>
                <a:cs typeface="Arial" panose="020B0604020202020204" pitchFamily="34" charset="0"/>
              </a:rPr>
              <a:t>Reduce reoffending</a:t>
            </a:r>
          </a:p>
          <a:p>
            <a:pPr marL="457200" indent="-457200">
              <a:buAutoNum type="arabicPeriod"/>
            </a:pPr>
            <a:r>
              <a:rPr lang="en-GB" sz="2400" dirty="0">
                <a:latin typeface="Arial" panose="020B0604020202020204" pitchFamily="34" charset="0"/>
                <a:cs typeface="Arial" panose="020B0604020202020204" pitchFamily="34" charset="0"/>
              </a:rPr>
              <a:t>Reduce the use of custody</a:t>
            </a:r>
          </a:p>
          <a:p>
            <a:pPr marL="457200" indent="-457200">
              <a:buAutoNum type="arabicPeriod"/>
            </a:pPr>
            <a:r>
              <a:rPr lang="en-GB" sz="2400" dirty="0">
                <a:latin typeface="Arial" panose="020B0604020202020204" pitchFamily="34" charset="0"/>
                <a:cs typeface="Arial" panose="020B0604020202020204" pitchFamily="34" charset="0"/>
              </a:rPr>
              <a:t>Support victims and protect the public</a:t>
            </a:r>
          </a:p>
          <a:p>
            <a:pPr marL="457200" indent="-457200">
              <a:buAutoNum type="arabicPeriod"/>
            </a:pPr>
            <a:r>
              <a:rPr lang="en-GB" sz="2400" dirty="0">
                <a:latin typeface="Arial" panose="020B0604020202020204" pitchFamily="34" charset="0"/>
                <a:cs typeface="Arial" panose="020B0604020202020204" pitchFamily="34" charset="0"/>
              </a:rPr>
              <a:t>Reduce serious violence</a:t>
            </a:r>
          </a:p>
          <a:p>
            <a:pPr marL="457200" indent="-457200">
              <a:buAutoNum type="arabicPeriod"/>
            </a:pPr>
            <a:r>
              <a:rPr lang="en-GB" sz="2400" dirty="0">
                <a:latin typeface="Arial" panose="020B0604020202020204" pitchFamily="34" charset="0"/>
                <a:cs typeface="Arial" panose="020B0604020202020204" pitchFamily="34" charset="0"/>
              </a:rPr>
              <a:t>Prevent exploitation of children and young people</a:t>
            </a:r>
          </a:p>
        </p:txBody>
      </p:sp>
      <p:pic>
        <p:nvPicPr>
          <p:cNvPr id="6" name="Picture 5">
            <a:extLst>
              <a:ext uri="{FF2B5EF4-FFF2-40B4-BE49-F238E27FC236}">
                <a16:creationId xmlns:a16="http://schemas.microsoft.com/office/drawing/2014/main" id="{E38EDF4A-1EBB-40D6-A592-867F85FB9C4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88896" y="1097175"/>
            <a:ext cx="4133850" cy="4210050"/>
          </a:xfrm>
          <a:prstGeom prst="rect">
            <a:avLst/>
          </a:prstGeom>
          <a:noFill/>
        </p:spPr>
      </p:pic>
    </p:spTree>
    <p:extLst>
      <p:ext uri="{BB962C8B-B14F-4D97-AF65-F5344CB8AC3E}">
        <p14:creationId xmlns:p14="http://schemas.microsoft.com/office/powerpoint/2010/main" val="15924124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6EDEC58-FA1E-4DCA-BB95-4389D1BC7677}"/>
              </a:ext>
            </a:extLst>
          </p:cNvPr>
          <p:cNvSpPr txBox="1"/>
          <p:nvPr/>
        </p:nvSpPr>
        <p:spPr>
          <a:xfrm>
            <a:off x="2501660" y="820550"/>
            <a:ext cx="5277774" cy="553998"/>
          </a:xfrm>
          <a:prstGeom prst="rect">
            <a:avLst/>
          </a:prstGeom>
          <a:solidFill>
            <a:schemeClr val="bg1"/>
          </a:solidFill>
        </p:spPr>
        <p:txBody>
          <a:bodyPr wrap="square" rtlCol="0">
            <a:spAutoFit/>
          </a:bodyPr>
          <a:lstStyle/>
          <a:p>
            <a:r>
              <a:rPr lang="en-GB" sz="3000" b="1" dirty="0">
                <a:latin typeface="Arial" panose="020B0604020202020204" pitchFamily="34" charset="0"/>
                <a:cs typeface="Arial" panose="020B0604020202020204" pitchFamily="34" charset="0"/>
              </a:rPr>
              <a:t>YOT Operational Priorities</a:t>
            </a:r>
          </a:p>
        </p:txBody>
      </p:sp>
      <p:sp>
        <p:nvSpPr>
          <p:cNvPr id="10" name="TextBox 9">
            <a:extLst>
              <a:ext uri="{FF2B5EF4-FFF2-40B4-BE49-F238E27FC236}">
                <a16:creationId xmlns:a16="http://schemas.microsoft.com/office/drawing/2014/main" id="{0C2905BD-3E71-4A40-80C2-7A50EBE1C148}"/>
              </a:ext>
            </a:extLst>
          </p:cNvPr>
          <p:cNvSpPr txBox="1"/>
          <p:nvPr/>
        </p:nvSpPr>
        <p:spPr>
          <a:xfrm>
            <a:off x="369254" y="1824900"/>
            <a:ext cx="6636457" cy="1646605"/>
          </a:xfrm>
          <a:prstGeom prst="rect">
            <a:avLst/>
          </a:prstGeom>
          <a:noFill/>
        </p:spPr>
        <p:txBody>
          <a:bodyPr wrap="square" rtlCol="0">
            <a:spAutoFit/>
          </a:bodyPr>
          <a:lstStyle/>
          <a:p>
            <a:pPr>
              <a:spcAft>
                <a:spcPts val="600"/>
              </a:spcAft>
            </a:pPr>
            <a:r>
              <a:rPr lang="en-GB" sz="2400" dirty="0">
                <a:latin typeface="Arial" panose="020B0604020202020204" pitchFamily="34" charset="0"/>
                <a:cs typeface="Arial" panose="020B0604020202020204" pitchFamily="34" charset="0"/>
              </a:rPr>
              <a:t>The YOT operational priorities underpin the strategic priorities. </a:t>
            </a:r>
          </a:p>
          <a:p>
            <a:pPr>
              <a:spcAft>
                <a:spcPts val="600"/>
              </a:spcAft>
            </a:pPr>
            <a:r>
              <a:rPr lang="en-GB" sz="2400" dirty="0">
                <a:latin typeface="Arial" panose="020B0604020202020204" pitchFamily="34" charset="0"/>
                <a:cs typeface="Arial" panose="020B0604020202020204" pitchFamily="34" charset="0"/>
              </a:rPr>
              <a:t>These are included in the service improvement plan.</a:t>
            </a:r>
          </a:p>
        </p:txBody>
      </p:sp>
      <p:pic>
        <p:nvPicPr>
          <p:cNvPr id="2" name="Picture 1">
            <a:extLst>
              <a:ext uri="{FF2B5EF4-FFF2-40B4-BE49-F238E27FC236}">
                <a16:creationId xmlns:a16="http://schemas.microsoft.com/office/drawing/2014/main" id="{69D8D27E-A05B-49B0-82D7-753FE07F283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77125" y="1097175"/>
            <a:ext cx="4345621" cy="4227300"/>
          </a:xfrm>
          <a:prstGeom prst="rect">
            <a:avLst/>
          </a:prstGeom>
          <a:noFill/>
        </p:spPr>
      </p:pic>
    </p:spTree>
    <p:extLst>
      <p:ext uri="{BB962C8B-B14F-4D97-AF65-F5344CB8AC3E}">
        <p14:creationId xmlns:p14="http://schemas.microsoft.com/office/powerpoint/2010/main" val="1420581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19BED9-AEF7-40AE-BDDA-02F88DE72082}"/>
              </a:ext>
            </a:extLst>
          </p:cNvPr>
          <p:cNvSpPr txBox="1"/>
          <p:nvPr/>
        </p:nvSpPr>
        <p:spPr>
          <a:xfrm>
            <a:off x="2662773" y="736708"/>
            <a:ext cx="9255701" cy="646331"/>
          </a:xfrm>
          <a:prstGeom prst="rect">
            <a:avLst/>
          </a:prstGeom>
          <a:solidFill>
            <a:schemeClr val="bg1"/>
          </a:solidFill>
        </p:spPr>
        <p:txBody>
          <a:bodyPr wrap="square" lIns="91440" tIns="45720" rIns="91440" bIns="45720" rtlCol="0" anchor="t">
            <a:spAutoFit/>
          </a:bodyPr>
          <a:lstStyle/>
          <a:p>
            <a:r>
              <a:rPr lang="en-GB" sz="3600" b="1" dirty="0">
                <a:latin typeface="Arial"/>
                <a:cs typeface="Arial"/>
              </a:rPr>
              <a:t>Covid-19</a:t>
            </a:r>
            <a:endParaRPr lang="en-US" sz="3600" b="1" dirty="0">
              <a:latin typeface="Arial"/>
              <a:cs typeface="Arial"/>
            </a:endParaRPr>
          </a:p>
        </p:txBody>
      </p:sp>
      <p:sp>
        <p:nvSpPr>
          <p:cNvPr id="4" name="TextBox 3">
            <a:extLst>
              <a:ext uri="{FF2B5EF4-FFF2-40B4-BE49-F238E27FC236}">
                <a16:creationId xmlns:a16="http://schemas.microsoft.com/office/drawing/2014/main" id="{E2185011-86F0-4B23-BC3F-89F1EF225C31}"/>
              </a:ext>
            </a:extLst>
          </p:cNvPr>
          <p:cNvSpPr txBox="1"/>
          <p:nvPr/>
        </p:nvSpPr>
        <p:spPr>
          <a:xfrm>
            <a:off x="453659" y="1695939"/>
            <a:ext cx="11408543" cy="1569660"/>
          </a:xfrm>
          <a:prstGeom prst="rect">
            <a:avLst/>
          </a:prstGeom>
          <a:solidFill>
            <a:schemeClr val="bg1"/>
          </a:solidFill>
        </p:spPr>
        <p:txBody>
          <a:bodyPr wrap="square" rtlCol="0">
            <a:spAutoFit/>
          </a:bodyPr>
          <a:lstStyle/>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Employment and education gap</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Financial challenges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Impact on current service improvement priorities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Courts capacity</a:t>
            </a:r>
          </a:p>
        </p:txBody>
      </p:sp>
    </p:spTree>
    <p:extLst>
      <p:ext uri="{BB962C8B-B14F-4D97-AF65-F5344CB8AC3E}">
        <p14:creationId xmlns:p14="http://schemas.microsoft.com/office/powerpoint/2010/main" val="936005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6702EC-A676-4EC6-BEEE-7C952ADD8729}"/>
              </a:ext>
            </a:extLst>
          </p:cNvPr>
          <p:cNvSpPr txBox="1"/>
          <p:nvPr/>
        </p:nvSpPr>
        <p:spPr>
          <a:xfrm>
            <a:off x="2564299" y="742784"/>
            <a:ext cx="9255701" cy="646331"/>
          </a:xfrm>
          <a:prstGeom prst="rect">
            <a:avLst/>
          </a:prstGeom>
          <a:solidFill>
            <a:schemeClr val="bg1"/>
          </a:solidFill>
        </p:spPr>
        <p:txBody>
          <a:bodyPr wrap="square" lIns="91440" tIns="45720" rIns="91440" bIns="45720" rtlCol="0" anchor="t">
            <a:spAutoFit/>
          </a:bodyPr>
          <a:lstStyle/>
          <a:p>
            <a:r>
              <a:rPr lang="en-GB" sz="3600" b="1" dirty="0">
                <a:latin typeface="Arial"/>
                <a:cs typeface="Arial"/>
              </a:rPr>
              <a:t>Bolton Local Context</a:t>
            </a:r>
            <a:endParaRPr lang="en-US" sz="3600" b="1" dirty="0">
              <a:latin typeface="Arial"/>
              <a:cs typeface="Arial"/>
            </a:endParaRPr>
          </a:p>
        </p:txBody>
      </p:sp>
      <p:sp>
        <p:nvSpPr>
          <p:cNvPr id="4" name="TextBox 3">
            <a:extLst>
              <a:ext uri="{FF2B5EF4-FFF2-40B4-BE49-F238E27FC236}">
                <a16:creationId xmlns:a16="http://schemas.microsoft.com/office/drawing/2014/main" id="{A9836491-D3EB-4294-8940-EA5E2583D1B6}"/>
              </a:ext>
            </a:extLst>
          </p:cNvPr>
          <p:cNvSpPr txBox="1"/>
          <p:nvPr/>
        </p:nvSpPr>
        <p:spPr>
          <a:xfrm>
            <a:off x="312983" y="2007778"/>
            <a:ext cx="11087732" cy="3493264"/>
          </a:xfrm>
          <a:prstGeom prst="rect">
            <a:avLst/>
          </a:prstGeom>
          <a:solidFill>
            <a:schemeClr val="bg1"/>
          </a:solidFill>
        </p:spPr>
        <p:txBody>
          <a:bodyPr wrap="square" rtlCol="0">
            <a:spAutoFit/>
          </a:bodyPr>
          <a:lstStyle/>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The borough of Bolton is a diverse area, combining both urban and rural districts. The borough contains some of Greater Manchester’s most affluent communities, and some of its most challenged.</a:t>
            </a:r>
          </a:p>
          <a:p>
            <a:pPr marL="342900" lvl="0" indent="-342900">
              <a:spcAft>
                <a:spcPts val="300"/>
              </a:spcAft>
              <a:buFont typeface="Arial" panose="020B0604020202020204" pitchFamily="34" charset="0"/>
              <a:buChar char="•"/>
            </a:pPr>
            <a:r>
              <a:rPr lang="en-GB" sz="2400" dirty="0">
                <a:effectLst/>
                <a:latin typeface="Arial" panose="020B0604020202020204" pitchFamily="34" charset="0"/>
                <a:ea typeface="Times New Roman" panose="02020603050405020304" pitchFamily="18" charset="0"/>
              </a:rPr>
              <a:t>Latest population estimates are that there are 71,115 children and young people aged 18 and under in Bolton.</a:t>
            </a:r>
            <a:endParaRPr lang="en-GB" sz="2400" dirty="0">
              <a:effectLst/>
              <a:latin typeface="Times New Roman" panose="02020603050405020304" pitchFamily="18" charset="0"/>
              <a:ea typeface="Times New Roman" panose="02020603050405020304" pitchFamily="18" charset="0"/>
            </a:endParaRPr>
          </a:p>
          <a:p>
            <a:pPr marL="342900" lvl="0" indent="-342900">
              <a:spcAft>
                <a:spcPts val="300"/>
              </a:spcAft>
              <a:buFont typeface="Arial" panose="020B0604020202020204" pitchFamily="34" charset="0"/>
              <a:buChar char="•"/>
            </a:pPr>
            <a:r>
              <a:rPr lang="en-GB" sz="2400" dirty="0">
                <a:effectLst/>
                <a:latin typeface="Arial" panose="020B0604020202020204" pitchFamily="34" charset="0"/>
                <a:ea typeface="Times New Roman" panose="02020603050405020304" pitchFamily="18" charset="0"/>
              </a:rPr>
              <a:t>Bolton is ranked 71st most deprived of 326 local authorities in England on the measure of income deprivation affecting children.</a:t>
            </a:r>
          </a:p>
          <a:p>
            <a:pPr marL="342900" indent="-342900">
              <a:spcAft>
                <a:spcPts val="300"/>
              </a:spcAft>
              <a:buFont typeface="Arial" panose="020B0604020202020204" pitchFamily="34" charset="0"/>
              <a:buChar char="•"/>
            </a:pPr>
            <a:r>
              <a:rPr lang="en-GB" sz="2400" dirty="0">
                <a:effectLst/>
                <a:latin typeface="Arial" panose="020B0604020202020204" pitchFamily="34" charset="0"/>
                <a:ea typeface="Times New Roman" panose="02020603050405020304" pitchFamily="18" charset="0"/>
              </a:rPr>
              <a:t>20.1% of children are in low income families as identified by HMRC </a:t>
            </a:r>
            <a:r>
              <a:rPr lang="en-GB" sz="2400" i="1" dirty="0">
                <a:effectLst/>
                <a:latin typeface="Arial" panose="020B0604020202020204" pitchFamily="34" charset="0"/>
                <a:ea typeface="Times New Roman" panose="02020603050405020304" pitchFamily="18" charset="0"/>
              </a:rPr>
              <a:t>(England Average is 17.0%)</a:t>
            </a:r>
            <a:endParaRPr lang="en-GB" sz="2400" i="1"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38F4639E-8F82-44FA-A710-A9C607DF2501}"/>
              </a:ext>
            </a:extLst>
          </p:cNvPr>
          <p:cNvSpPr txBox="1"/>
          <p:nvPr/>
        </p:nvSpPr>
        <p:spPr>
          <a:xfrm>
            <a:off x="2564298" y="1332843"/>
            <a:ext cx="9255701" cy="553998"/>
          </a:xfrm>
          <a:prstGeom prst="rect">
            <a:avLst/>
          </a:prstGeom>
          <a:solidFill>
            <a:schemeClr val="bg1"/>
          </a:solidFill>
        </p:spPr>
        <p:txBody>
          <a:bodyPr wrap="square" lIns="91440" tIns="45720" rIns="91440" bIns="45720" rtlCol="0" anchor="t">
            <a:spAutoFit/>
          </a:bodyPr>
          <a:lstStyle/>
          <a:p>
            <a:r>
              <a:rPr lang="en-GB" sz="3000" b="1" dirty="0">
                <a:latin typeface="Arial"/>
                <a:cs typeface="Arial"/>
              </a:rPr>
              <a:t>Key Facts about Bolton</a:t>
            </a:r>
            <a:endParaRPr lang="en-US" sz="3000" b="1" dirty="0">
              <a:latin typeface="Arial"/>
              <a:cs typeface="Arial"/>
            </a:endParaRPr>
          </a:p>
        </p:txBody>
      </p:sp>
      <p:sp>
        <p:nvSpPr>
          <p:cNvPr id="2" name="TextBox 1">
            <a:extLst>
              <a:ext uri="{FF2B5EF4-FFF2-40B4-BE49-F238E27FC236}">
                <a16:creationId xmlns:a16="http://schemas.microsoft.com/office/drawing/2014/main" id="{F14F5B2C-7A8C-4023-9AA2-6EBF5E536C36}"/>
              </a:ext>
            </a:extLst>
          </p:cNvPr>
          <p:cNvSpPr txBox="1"/>
          <p:nvPr/>
        </p:nvSpPr>
        <p:spPr>
          <a:xfrm>
            <a:off x="2564298" y="56272"/>
            <a:ext cx="9627702" cy="830997"/>
          </a:xfrm>
          <a:prstGeom prst="rect">
            <a:avLst/>
          </a:prstGeom>
          <a:solidFill>
            <a:schemeClr val="bg1"/>
          </a:solidFill>
        </p:spPr>
        <p:txBody>
          <a:bodyPr wrap="square" lIns="91440" tIns="45720" rIns="91440" bIns="45720" rtlCol="0" anchor="t">
            <a:spAutoFit/>
          </a:bodyPr>
          <a:lstStyle/>
          <a:p>
            <a:r>
              <a:rPr lang="en-GB" sz="2400" b="1" dirty="0">
                <a:solidFill>
                  <a:srgbClr val="008000"/>
                </a:solidFill>
                <a:latin typeface="Arial"/>
                <a:cs typeface="Arial"/>
              </a:rPr>
              <a:t>What does HMIP need to know to understand the local context for this YOT?</a:t>
            </a:r>
            <a:endParaRPr lang="en-US" b="1" dirty="0">
              <a:solidFill>
                <a:srgbClr val="008000"/>
              </a:solidFill>
              <a:latin typeface="Arial"/>
              <a:cs typeface="Arial"/>
            </a:endParaRPr>
          </a:p>
        </p:txBody>
      </p:sp>
    </p:spTree>
    <p:extLst>
      <p:ext uri="{BB962C8B-B14F-4D97-AF65-F5344CB8AC3E}">
        <p14:creationId xmlns:p14="http://schemas.microsoft.com/office/powerpoint/2010/main" val="2553426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836491-D3EB-4294-8940-EA5E2583D1B6}"/>
              </a:ext>
            </a:extLst>
          </p:cNvPr>
          <p:cNvSpPr txBox="1"/>
          <p:nvPr/>
        </p:nvSpPr>
        <p:spPr>
          <a:xfrm>
            <a:off x="312982" y="1698290"/>
            <a:ext cx="11507017" cy="3647152"/>
          </a:xfrm>
          <a:prstGeom prst="rect">
            <a:avLst/>
          </a:prstGeom>
          <a:solidFill>
            <a:schemeClr val="bg1"/>
          </a:solidFill>
        </p:spPr>
        <p:txBody>
          <a:bodyPr wrap="square" rtlCol="0">
            <a:spAutoFit/>
          </a:bodyPr>
          <a:lstStyle/>
          <a:p>
            <a:pPr marL="342900" indent="-342900">
              <a:spcAft>
                <a:spcPts val="300"/>
              </a:spcAft>
              <a:buFont typeface="Arial" panose="020B0604020202020204" pitchFamily="34" charset="0"/>
              <a:buChar char="•"/>
            </a:pPr>
            <a:r>
              <a:rPr lang="en-GB" sz="2400" dirty="0">
                <a:latin typeface="Arial" panose="020B0604020202020204" pitchFamily="34" charset="0"/>
              </a:rPr>
              <a:t>17.4% of Primary Pupils are eligible for and claiming Free School Meals (FSM) – (</a:t>
            </a:r>
            <a:r>
              <a:rPr lang="en-GB" sz="2400" i="1" dirty="0">
                <a:latin typeface="Arial" panose="020B0604020202020204" pitchFamily="34" charset="0"/>
              </a:rPr>
              <a:t>England 15.7%)</a:t>
            </a:r>
          </a:p>
          <a:p>
            <a:pPr marL="342900" indent="-342900">
              <a:spcAft>
                <a:spcPts val="300"/>
              </a:spcAft>
              <a:buFont typeface="Arial" panose="020B0604020202020204" pitchFamily="34" charset="0"/>
              <a:buChar char="•"/>
            </a:pPr>
            <a:r>
              <a:rPr lang="en-GB" sz="2400" dirty="0">
                <a:latin typeface="Arial" panose="020B0604020202020204" pitchFamily="34" charset="0"/>
              </a:rPr>
              <a:t>18.2% of Secondary Pupils are eligible for and claiming FSM – </a:t>
            </a:r>
            <a:r>
              <a:rPr lang="en-GB" sz="2400" i="1" dirty="0">
                <a:latin typeface="Arial" panose="020B0604020202020204" pitchFamily="34" charset="0"/>
              </a:rPr>
              <a:t>(England 14.1%)</a:t>
            </a:r>
          </a:p>
          <a:p>
            <a:pPr marL="342900" indent="-342900">
              <a:spcAft>
                <a:spcPts val="300"/>
              </a:spcAft>
              <a:buFont typeface="Arial" panose="020B0604020202020204" pitchFamily="34" charset="0"/>
              <a:buChar char="•"/>
            </a:pPr>
            <a:r>
              <a:rPr lang="en-GB" sz="2400" dirty="0">
                <a:latin typeface="Arial" panose="020B0604020202020204" pitchFamily="34" charset="0"/>
              </a:rPr>
              <a:t>30% of Primary Pupils in Bolton speak English as an Additional Language (EAL) (</a:t>
            </a:r>
            <a:r>
              <a:rPr lang="en-GB" sz="2400" i="1" dirty="0">
                <a:latin typeface="Arial" panose="020B0604020202020204" pitchFamily="34" charset="0"/>
              </a:rPr>
              <a:t>England 21%)</a:t>
            </a:r>
          </a:p>
          <a:p>
            <a:pPr marL="342900" indent="-342900">
              <a:spcAft>
                <a:spcPts val="300"/>
              </a:spcAft>
              <a:buFont typeface="Arial" panose="020B0604020202020204" pitchFamily="34" charset="0"/>
              <a:buChar char="•"/>
            </a:pPr>
            <a:r>
              <a:rPr lang="en-GB" sz="2400" dirty="0">
                <a:latin typeface="Arial" panose="020B0604020202020204" pitchFamily="34" charset="0"/>
              </a:rPr>
              <a:t>23.5% of Secondary Pupils in Bolton EAL – </a:t>
            </a:r>
            <a:r>
              <a:rPr lang="en-GB" sz="2400" i="1" dirty="0">
                <a:latin typeface="Arial" panose="020B0604020202020204" pitchFamily="34" charset="0"/>
              </a:rPr>
              <a:t>(England 16.5%)</a:t>
            </a:r>
          </a:p>
          <a:p>
            <a:pPr marL="342900" indent="-342900">
              <a:spcAft>
                <a:spcPts val="300"/>
              </a:spcAft>
              <a:buFont typeface="Arial" panose="020B0604020202020204" pitchFamily="34" charset="0"/>
              <a:buChar char="•"/>
            </a:pPr>
            <a:r>
              <a:rPr lang="en-GB" sz="2400" dirty="0">
                <a:latin typeface="Arial" panose="020B0604020202020204" pitchFamily="34" charset="0"/>
              </a:rPr>
              <a:t>42.5% of Primary Pupils are from an Ethnic Minority – </a:t>
            </a:r>
            <a:r>
              <a:rPr lang="en-GB" sz="2400" i="1" dirty="0">
                <a:latin typeface="Arial" panose="020B0604020202020204" pitchFamily="34" charset="0"/>
              </a:rPr>
              <a:t>(England 34.5%)</a:t>
            </a:r>
          </a:p>
          <a:p>
            <a:pPr marL="342900" indent="-342900">
              <a:spcAft>
                <a:spcPts val="300"/>
              </a:spcAft>
              <a:buFont typeface="Arial" panose="020B0604020202020204" pitchFamily="34" charset="0"/>
              <a:buChar char="•"/>
            </a:pPr>
            <a:r>
              <a:rPr lang="en-GB" sz="2400" dirty="0">
                <a:latin typeface="Arial" panose="020B0604020202020204" pitchFamily="34" charset="0"/>
              </a:rPr>
              <a:t>36.8% of Secondary Pupils are from an Ethnic Minority – (</a:t>
            </a:r>
            <a:r>
              <a:rPr lang="en-GB" sz="2400" i="1" dirty="0">
                <a:latin typeface="Arial" panose="020B0604020202020204" pitchFamily="34" charset="0"/>
              </a:rPr>
              <a:t>England 33%)</a:t>
            </a:r>
          </a:p>
          <a:p>
            <a:pPr marL="342900" indent="-342900">
              <a:spcAft>
                <a:spcPts val="300"/>
              </a:spcAft>
              <a:buFont typeface="Arial" panose="020B0604020202020204" pitchFamily="34" charset="0"/>
              <a:buChar char="•"/>
            </a:pPr>
            <a:r>
              <a:rPr lang="en-GB" sz="2400" dirty="0">
                <a:latin typeface="Arial" panose="020B0604020202020204" pitchFamily="34" charset="0"/>
              </a:rPr>
              <a:t>33.8% of Special School Pupils are from an Ethnic Minority – </a:t>
            </a:r>
            <a:r>
              <a:rPr lang="en-GB" sz="2400" i="1" dirty="0">
                <a:latin typeface="Arial" panose="020B0604020202020204" pitchFamily="34" charset="0"/>
              </a:rPr>
              <a:t>(England 31%)</a:t>
            </a:r>
            <a:endParaRPr lang="en-GB" sz="2400" i="1"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57ED556F-771B-41CE-B7C5-9B9983062A4C}"/>
              </a:ext>
            </a:extLst>
          </p:cNvPr>
          <p:cNvSpPr txBox="1"/>
          <p:nvPr/>
        </p:nvSpPr>
        <p:spPr>
          <a:xfrm>
            <a:off x="2564298" y="868609"/>
            <a:ext cx="9255701" cy="553998"/>
          </a:xfrm>
          <a:prstGeom prst="rect">
            <a:avLst/>
          </a:prstGeom>
          <a:solidFill>
            <a:schemeClr val="bg1"/>
          </a:solidFill>
        </p:spPr>
        <p:txBody>
          <a:bodyPr wrap="square" lIns="91440" tIns="45720" rIns="91440" bIns="45720" rtlCol="0" anchor="t">
            <a:spAutoFit/>
          </a:bodyPr>
          <a:lstStyle/>
          <a:p>
            <a:r>
              <a:rPr lang="en-GB" sz="3000" b="1" dirty="0">
                <a:latin typeface="Arial"/>
                <a:cs typeface="Arial"/>
              </a:rPr>
              <a:t>Key Facts about Bolton</a:t>
            </a:r>
            <a:endParaRPr lang="en-US" sz="3000" b="1" dirty="0">
              <a:latin typeface="Arial"/>
              <a:cs typeface="Arial"/>
            </a:endParaRPr>
          </a:p>
        </p:txBody>
      </p:sp>
    </p:spTree>
    <p:extLst>
      <p:ext uri="{BB962C8B-B14F-4D97-AF65-F5344CB8AC3E}">
        <p14:creationId xmlns:p14="http://schemas.microsoft.com/office/powerpoint/2010/main" val="3839280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836491-D3EB-4294-8940-EA5E2583D1B6}"/>
              </a:ext>
            </a:extLst>
          </p:cNvPr>
          <p:cNvSpPr txBox="1"/>
          <p:nvPr/>
        </p:nvSpPr>
        <p:spPr>
          <a:xfrm>
            <a:off x="312982" y="1698290"/>
            <a:ext cx="11507017" cy="3570208"/>
          </a:xfrm>
          <a:prstGeom prst="rect">
            <a:avLst/>
          </a:prstGeom>
          <a:solidFill>
            <a:schemeClr val="bg1"/>
          </a:solidFill>
        </p:spPr>
        <p:txBody>
          <a:bodyPr wrap="square" rtlCol="0">
            <a:spAutoFit/>
          </a:bodyPr>
          <a:lstStyle/>
          <a:p>
            <a:pPr>
              <a:spcAft>
                <a:spcPts val="300"/>
              </a:spcAft>
            </a:pPr>
            <a:r>
              <a:rPr lang="en-GB" sz="2400" b="1" dirty="0">
                <a:latin typeface="Arial" panose="020B0604020202020204" pitchFamily="34" charset="0"/>
              </a:rPr>
              <a:t>Policing</a:t>
            </a:r>
          </a:p>
          <a:p>
            <a:pPr marL="342900" indent="-342900">
              <a:spcAft>
                <a:spcPts val="300"/>
              </a:spcAft>
              <a:buFont typeface="Arial" panose="020B0604020202020204" pitchFamily="34" charset="0"/>
              <a:buChar char="•"/>
            </a:pPr>
            <a:r>
              <a:rPr lang="en-GB" sz="2400" dirty="0">
                <a:latin typeface="Arial" panose="020B0604020202020204" pitchFamily="34" charset="0"/>
              </a:rPr>
              <a:t>Highest demand across GM</a:t>
            </a:r>
          </a:p>
          <a:p>
            <a:pPr marL="342900" indent="-342900">
              <a:spcAft>
                <a:spcPts val="300"/>
              </a:spcAft>
              <a:buFont typeface="Arial" panose="020B0604020202020204" pitchFamily="34" charset="0"/>
              <a:buChar char="•"/>
            </a:pPr>
            <a:r>
              <a:rPr lang="en-GB" sz="2400" dirty="0">
                <a:latin typeface="Arial" panose="020B0604020202020204" pitchFamily="34" charset="0"/>
              </a:rPr>
              <a:t>More serious sexual offending, rape, domestic abuse and robbery than any other District outside of the City of Manchester (</a:t>
            </a:r>
            <a:r>
              <a:rPr lang="en-GB" sz="2400" i="1" dirty="0">
                <a:latin typeface="Arial" panose="020B0604020202020204" pitchFamily="34" charset="0"/>
              </a:rPr>
              <a:t>effectively 3 districts in one, North, Central and South)</a:t>
            </a:r>
          </a:p>
          <a:p>
            <a:pPr marL="342900" indent="-342900">
              <a:spcAft>
                <a:spcPts val="300"/>
              </a:spcAft>
              <a:buFont typeface="Arial" panose="020B0604020202020204" pitchFamily="34" charset="0"/>
              <a:buChar char="•"/>
            </a:pPr>
            <a:r>
              <a:rPr lang="en-GB" sz="2400" dirty="0">
                <a:latin typeface="Arial" panose="020B0604020202020204" pitchFamily="34" charset="0"/>
              </a:rPr>
              <a:t>Some of the highest threat Organised Crime Groups in GM over the last couple of years</a:t>
            </a:r>
          </a:p>
          <a:p>
            <a:pPr marL="342900" indent="-342900">
              <a:spcAft>
                <a:spcPts val="300"/>
              </a:spcAft>
              <a:buFont typeface="Arial" panose="020B0604020202020204" pitchFamily="34" charset="0"/>
              <a:buChar char="•"/>
            </a:pPr>
            <a:r>
              <a:rPr lang="en-GB" sz="2400" dirty="0">
                <a:latin typeface="Arial" panose="020B0604020202020204" pitchFamily="34" charset="0"/>
              </a:rPr>
              <a:t>Bolton always features as a high threat District for People Trafficking and Modern Day Slavery</a:t>
            </a:r>
          </a:p>
        </p:txBody>
      </p:sp>
      <p:sp>
        <p:nvSpPr>
          <p:cNvPr id="2" name="TextBox 1">
            <a:extLst>
              <a:ext uri="{FF2B5EF4-FFF2-40B4-BE49-F238E27FC236}">
                <a16:creationId xmlns:a16="http://schemas.microsoft.com/office/drawing/2014/main" id="{57ED556F-771B-41CE-B7C5-9B9983062A4C}"/>
              </a:ext>
            </a:extLst>
          </p:cNvPr>
          <p:cNvSpPr txBox="1"/>
          <p:nvPr/>
        </p:nvSpPr>
        <p:spPr>
          <a:xfrm>
            <a:off x="2564298" y="868609"/>
            <a:ext cx="9255701" cy="553998"/>
          </a:xfrm>
          <a:prstGeom prst="rect">
            <a:avLst/>
          </a:prstGeom>
          <a:solidFill>
            <a:schemeClr val="bg1"/>
          </a:solidFill>
        </p:spPr>
        <p:txBody>
          <a:bodyPr wrap="square" lIns="91440" tIns="45720" rIns="91440" bIns="45720" rtlCol="0" anchor="t">
            <a:spAutoFit/>
          </a:bodyPr>
          <a:lstStyle/>
          <a:p>
            <a:r>
              <a:rPr lang="en-GB" sz="3000" b="1" dirty="0">
                <a:latin typeface="Arial"/>
                <a:cs typeface="Arial"/>
              </a:rPr>
              <a:t>Key Facts about Bolton</a:t>
            </a:r>
            <a:endParaRPr lang="en-US" sz="3000" b="1" dirty="0">
              <a:latin typeface="Arial"/>
              <a:cs typeface="Arial"/>
            </a:endParaRPr>
          </a:p>
        </p:txBody>
      </p:sp>
    </p:spTree>
    <p:extLst>
      <p:ext uri="{BB962C8B-B14F-4D97-AF65-F5344CB8AC3E}">
        <p14:creationId xmlns:p14="http://schemas.microsoft.com/office/powerpoint/2010/main" val="2211782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2204F983-8EF4-4732-AAA7-969D36111463}"/>
              </a:ext>
            </a:extLst>
          </p:cNvPr>
          <p:cNvGraphicFramePr>
            <a:graphicFrameLocks noGrp="1"/>
          </p:cNvGraphicFramePr>
          <p:nvPr>
            <p:extLst>
              <p:ext uri="{D42A27DB-BD31-4B8C-83A1-F6EECF244321}">
                <p14:modId xmlns:p14="http://schemas.microsoft.com/office/powerpoint/2010/main" val="2192883403"/>
              </p:ext>
            </p:extLst>
          </p:nvPr>
        </p:nvGraphicFramePr>
        <p:xfrm>
          <a:off x="1183703" y="1765477"/>
          <a:ext cx="9521811" cy="3810000"/>
        </p:xfrm>
        <a:graphic>
          <a:graphicData uri="http://schemas.openxmlformats.org/drawingml/2006/table">
            <a:tbl>
              <a:tblPr firstRow="1" bandRow="1">
                <a:tableStyleId>{5C22544A-7EE6-4342-B048-85BDC9FD1C3A}</a:tableStyleId>
              </a:tblPr>
              <a:tblGrid>
                <a:gridCol w="3924000">
                  <a:extLst>
                    <a:ext uri="{9D8B030D-6E8A-4147-A177-3AD203B41FA5}">
                      <a16:colId xmlns:a16="http://schemas.microsoft.com/office/drawing/2014/main" val="2346612894"/>
                    </a:ext>
                  </a:extLst>
                </a:gridCol>
                <a:gridCol w="1869872">
                  <a:extLst>
                    <a:ext uri="{9D8B030D-6E8A-4147-A177-3AD203B41FA5}">
                      <a16:colId xmlns:a16="http://schemas.microsoft.com/office/drawing/2014/main" val="2959385121"/>
                    </a:ext>
                  </a:extLst>
                </a:gridCol>
                <a:gridCol w="1716259">
                  <a:extLst>
                    <a:ext uri="{9D8B030D-6E8A-4147-A177-3AD203B41FA5}">
                      <a16:colId xmlns:a16="http://schemas.microsoft.com/office/drawing/2014/main" val="2540837354"/>
                    </a:ext>
                  </a:extLst>
                </a:gridCol>
                <a:gridCol w="2011680">
                  <a:extLst>
                    <a:ext uri="{9D8B030D-6E8A-4147-A177-3AD203B41FA5}">
                      <a16:colId xmlns:a16="http://schemas.microsoft.com/office/drawing/2014/main" val="1802593634"/>
                    </a:ext>
                  </a:extLst>
                </a:gridCol>
              </a:tblGrid>
              <a:tr h="558637">
                <a:tc>
                  <a:txBody>
                    <a:bodyPr/>
                    <a:lstStyle/>
                    <a:p>
                      <a:pPr algn="ctr"/>
                      <a:r>
                        <a:rPr lang="en-GB" sz="2000" dirty="0">
                          <a:latin typeface="Arial" panose="020B0604020202020204" pitchFamily="34" charset="0"/>
                          <a:cs typeface="Arial" panose="020B0604020202020204" pitchFamily="34" charset="0"/>
                        </a:rPr>
                        <a:t>Indicator</a:t>
                      </a:r>
                    </a:p>
                  </a:txBody>
                  <a:tcPr anchor="ctr"/>
                </a:tc>
                <a:tc>
                  <a:txBody>
                    <a:bodyPr/>
                    <a:lstStyle/>
                    <a:p>
                      <a:pPr algn="ctr"/>
                      <a:r>
                        <a:rPr lang="en-GB" sz="2000" dirty="0">
                          <a:latin typeface="Arial" panose="020B0604020202020204" pitchFamily="34" charset="0"/>
                          <a:cs typeface="Arial" panose="020B0604020202020204" pitchFamily="34" charset="0"/>
                        </a:rPr>
                        <a:t>Bolton </a:t>
                      </a:r>
                    </a:p>
                  </a:txBody>
                  <a:tcPr anchor="ctr"/>
                </a:tc>
                <a:tc>
                  <a:txBody>
                    <a:bodyPr/>
                    <a:lstStyle/>
                    <a:p>
                      <a:pPr algn="ctr"/>
                      <a:r>
                        <a:rPr lang="en-GB" sz="2000" dirty="0">
                          <a:latin typeface="Arial" panose="020B0604020202020204" pitchFamily="34" charset="0"/>
                          <a:cs typeface="Arial" panose="020B0604020202020204" pitchFamily="34" charset="0"/>
                        </a:rPr>
                        <a:t>YOT Family</a:t>
                      </a:r>
                    </a:p>
                  </a:txBody>
                  <a:tcPr anchor="ctr"/>
                </a:tc>
                <a:tc>
                  <a:txBody>
                    <a:bodyPr/>
                    <a:lstStyle/>
                    <a:p>
                      <a:pPr algn="ctr"/>
                      <a:r>
                        <a:rPr lang="en-GB" sz="2000" dirty="0">
                          <a:latin typeface="Arial" panose="020B0604020202020204" pitchFamily="34" charset="0"/>
                          <a:cs typeface="Arial" panose="020B0604020202020204" pitchFamily="34" charset="0"/>
                        </a:rPr>
                        <a:t>Direction of Travel</a:t>
                      </a:r>
                    </a:p>
                    <a:p>
                      <a:pPr algn="ctr"/>
                      <a:r>
                        <a:rPr lang="en-GB" sz="1400" dirty="0">
                          <a:latin typeface="Arial" panose="020B0604020202020204" pitchFamily="34" charset="0"/>
                          <a:cs typeface="Arial" panose="020B0604020202020204" pitchFamily="34" charset="0"/>
                        </a:rPr>
                        <a:t>From previous year</a:t>
                      </a:r>
                    </a:p>
                  </a:txBody>
                  <a:tcPr anchor="ctr"/>
                </a:tc>
                <a:extLst>
                  <a:ext uri="{0D108BD9-81ED-4DB2-BD59-A6C34878D82A}">
                    <a16:rowId xmlns:a16="http://schemas.microsoft.com/office/drawing/2014/main" val="861038574"/>
                  </a:ext>
                </a:extLst>
              </a:tr>
              <a:tr h="5586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Arial" panose="020B0604020202020204" pitchFamily="34" charset="0"/>
                          <a:cs typeface="Arial" panose="020B0604020202020204" pitchFamily="34" charset="0"/>
                        </a:rPr>
                        <a:t>FTE rate per 10,000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latin typeface="Arial" panose="020B0604020202020204" pitchFamily="34" charset="0"/>
                          <a:cs typeface="Arial" panose="020B0604020202020204" pitchFamily="34" charset="0"/>
                        </a:rPr>
                        <a:t>(Oct-18 to Sep-19)</a:t>
                      </a:r>
                    </a:p>
                  </a:txBody>
                  <a:tcPr anchor="ctr"/>
                </a:tc>
                <a:tc>
                  <a:txBody>
                    <a:bodyPr/>
                    <a:lstStyle/>
                    <a:p>
                      <a:pPr algn="ctr"/>
                      <a:r>
                        <a:rPr lang="en-GB" sz="1800" dirty="0">
                          <a:solidFill>
                            <a:schemeClr val="tx1"/>
                          </a:solidFill>
                          <a:latin typeface="Arial" panose="020B0604020202020204" pitchFamily="34" charset="0"/>
                          <a:cs typeface="Arial" panose="020B0604020202020204" pitchFamily="34" charset="0"/>
                        </a:rPr>
                        <a:t>185</a:t>
                      </a:r>
                    </a:p>
                  </a:txBody>
                  <a:tcPr anchor="ctr"/>
                </a:tc>
                <a:tc>
                  <a:txBody>
                    <a:bodyPr/>
                    <a:lstStyle/>
                    <a:p>
                      <a:pPr algn="ctr"/>
                      <a:r>
                        <a:rPr lang="en-GB" sz="1800" dirty="0">
                          <a:solidFill>
                            <a:schemeClr val="tx1"/>
                          </a:solidFill>
                          <a:latin typeface="Arial" panose="020B0604020202020204" pitchFamily="34" charset="0"/>
                          <a:cs typeface="Arial" panose="020B0604020202020204" pitchFamily="34" charset="0"/>
                        </a:rPr>
                        <a:t>240</a:t>
                      </a:r>
                    </a:p>
                  </a:txBody>
                  <a:tcPr anchor="ctr"/>
                </a:tc>
                <a:tc>
                  <a:txBody>
                    <a:bodyPr/>
                    <a:lstStyle/>
                    <a:p>
                      <a:pPr algn="ctr"/>
                      <a:r>
                        <a:rPr lang="en-GB" sz="1800" dirty="0">
                          <a:latin typeface="Arial" panose="020B0604020202020204" pitchFamily="34" charset="0"/>
                          <a:cs typeface="Arial" panose="020B0604020202020204" pitchFamily="34" charset="0"/>
                        </a:rPr>
                        <a:t>-22.4%</a:t>
                      </a:r>
                    </a:p>
                  </a:txBody>
                  <a:tcPr anchor="ctr"/>
                </a:tc>
                <a:extLst>
                  <a:ext uri="{0D108BD9-81ED-4DB2-BD59-A6C34878D82A}">
                    <a16:rowId xmlns:a16="http://schemas.microsoft.com/office/drawing/2014/main" val="318600406"/>
                  </a:ext>
                </a:extLst>
              </a:tr>
              <a:tr h="558637">
                <a:tc>
                  <a:txBody>
                    <a:bodyPr/>
                    <a:lstStyle/>
                    <a:p>
                      <a:pPr algn="l"/>
                      <a:r>
                        <a:rPr lang="en-GB" sz="1800" dirty="0">
                          <a:solidFill>
                            <a:schemeClr val="tx1"/>
                          </a:solidFill>
                          <a:latin typeface="Arial" panose="020B0604020202020204" pitchFamily="34" charset="0"/>
                          <a:cs typeface="Arial" panose="020B0604020202020204" pitchFamily="34" charset="0"/>
                        </a:rPr>
                        <a:t>Use of custody rate per 1,000</a:t>
                      </a:r>
                    </a:p>
                    <a:p>
                      <a:pPr algn="l"/>
                      <a:r>
                        <a:rPr lang="en-GB" sz="1400" dirty="0">
                          <a:solidFill>
                            <a:schemeClr val="tx1"/>
                          </a:solidFill>
                          <a:latin typeface="Arial" panose="020B0604020202020204" pitchFamily="34" charset="0"/>
                          <a:cs typeface="Arial" panose="020B0604020202020204" pitchFamily="34" charset="0"/>
                        </a:rPr>
                        <a:t>(Jul-19 to Jun-20)</a:t>
                      </a:r>
                    </a:p>
                  </a:txBody>
                  <a:tcPr anchor="ctr"/>
                </a:tc>
                <a:tc>
                  <a:txBody>
                    <a:bodyPr/>
                    <a:lstStyle/>
                    <a:p>
                      <a:pPr algn="ctr"/>
                      <a:r>
                        <a:rPr lang="en-GB" sz="1800" dirty="0">
                          <a:solidFill>
                            <a:schemeClr val="tx1"/>
                          </a:solidFill>
                          <a:latin typeface="Arial" panose="020B0604020202020204" pitchFamily="34" charset="0"/>
                          <a:cs typeface="Arial" panose="020B0604020202020204" pitchFamily="34" charset="0"/>
                        </a:rPr>
                        <a:t>0.24</a:t>
                      </a:r>
                    </a:p>
                  </a:txBody>
                  <a:tcPr anchor="ctr"/>
                </a:tc>
                <a:tc>
                  <a:txBody>
                    <a:bodyPr/>
                    <a:lstStyle/>
                    <a:p>
                      <a:pPr algn="ctr"/>
                      <a:r>
                        <a:rPr lang="en-GB" sz="1800" dirty="0">
                          <a:solidFill>
                            <a:schemeClr val="tx1"/>
                          </a:solidFill>
                          <a:latin typeface="Arial" panose="020B0604020202020204" pitchFamily="34" charset="0"/>
                          <a:cs typeface="Arial" panose="020B0604020202020204" pitchFamily="34" charset="0"/>
                        </a:rPr>
                        <a:t>0.26</a:t>
                      </a:r>
                    </a:p>
                  </a:txBody>
                  <a:tcPr anchor="ctr"/>
                </a:tc>
                <a:tc>
                  <a:txBody>
                    <a:bodyPr/>
                    <a:lstStyle/>
                    <a:p>
                      <a:pPr algn="ctr"/>
                      <a:r>
                        <a:rPr lang="en-GB" sz="1800" dirty="0">
                          <a:latin typeface="Arial" panose="020B0604020202020204" pitchFamily="34" charset="0"/>
                          <a:cs typeface="Arial" panose="020B0604020202020204" pitchFamily="34" charset="0"/>
                        </a:rPr>
                        <a:t>-0.11</a:t>
                      </a:r>
                    </a:p>
                  </a:txBody>
                  <a:tcPr anchor="ctr"/>
                </a:tc>
                <a:extLst>
                  <a:ext uri="{0D108BD9-81ED-4DB2-BD59-A6C34878D82A}">
                    <a16:rowId xmlns:a16="http://schemas.microsoft.com/office/drawing/2014/main" val="1029411187"/>
                  </a:ext>
                </a:extLst>
              </a:tr>
              <a:tr h="558637">
                <a:tc>
                  <a:txBody>
                    <a:bodyPr/>
                    <a:lstStyle/>
                    <a:p>
                      <a:pPr algn="l"/>
                      <a:r>
                        <a:rPr lang="en-GB" sz="1800" dirty="0">
                          <a:solidFill>
                            <a:schemeClr val="tx1"/>
                          </a:solidFill>
                          <a:latin typeface="Arial" panose="020B0604020202020204" pitchFamily="34" charset="0"/>
                          <a:cs typeface="Arial" panose="020B0604020202020204" pitchFamily="34" charset="0"/>
                        </a:rPr>
                        <a:t>Rates of Re-Offending - Binary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latin typeface="Arial" panose="020B0604020202020204" pitchFamily="34" charset="0"/>
                          <a:cs typeface="Arial" panose="020B0604020202020204" pitchFamily="34" charset="0"/>
                        </a:rPr>
                        <a:t>(Apr-17 -  Mar-18)</a:t>
                      </a:r>
                    </a:p>
                  </a:txBody>
                  <a:tcPr anchor="ctr"/>
                </a:tc>
                <a:tc>
                  <a:txBody>
                    <a:bodyPr/>
                    <a:lstStyle/>
                    <a:p>
                      <a:pPr algn="ctr"/>
                      <a:r>
                        <a:rPr lang="en-GB" sz="1800" dirty="0">
                          <a:solidFill>
                            <a:schemeClr val="tx1"/>
                          </a:solidFill>
                          <a:latin typeface="Arial" panose="020B0604020202020204" pitchFamily="34" charset="0"/>
                          <a:cs typeface="Arial" panose="020B0604020202020204" pitchFamily="34" charset="0"/>
                        </a:rPr>
                        <a:t>39.4%</a:t>
                      </a:r>
                    </a:p>
                  </a:txBody>
                  <a:tcPr anchor="ctr"/>
                </a:tc>
                <a:tc>
                  <a:txBody>
                    <a:bodyPr/>
                    <a:lstStyle/>
                    <a:p>
                      <a:pPr algn="ctr"/>
                      <a:r>
                        <a:rPr lang="en-GB" sz="1800" dirty="0">
                          <a:solidFill>
                            <a:schemeClr val="tx1"/>
                          </a:solidFill>
                          <a:latin typeface="Arial" panose="020B0604020202020204" pitchFamily="34" charset="0"/>
                          <a:cs typeface="Arial" panose="020B0604020202020204" pitchFamily="34" charset="0"/>
                        </a:rPr>
                        <a:t>30.7%</a:t>
                      </a:r>
                    </a:p>
                  </a:txBody>
                  <a:tcPr anchor="ctr"/>
                </a:tc>
                <a:tc>
                  <a:txBody>
                    <a:bodyPr/>
                    <a:lstStyle/>
                    <a:p>
                      <a:pPr algn="ctr"/>
                      <a:r>
                        <a:rPr lang="en-GB" sz="1800" dirty="0">
                          <a:latin typeface="Arial" panose="020B0604020202020204" pitchFamily="34" charset="0"/>
                          <a:cs typeface="Arial" panose="020B0604020202020204" pitchFamily="34" charset="0"/>
                        </a:rPr>
                        <a:t>5.18%</a:t>
                      </a:r>
                    </a:p>
                  </a:txBody>
                  <a:tcPr anchor="ctr"/>
                </a:tc>
                <a:extLst>
                  <a:ext uri="{0D108BD9-81ED-4DB2-BD59-A6C34878D82A}">
                    <a16:rowId xmlns:a16="http://schemas.microsoft.com/office/drawing/2014/main" val="3321457717"/>
                  </a:ext>
                </a:extLst>
              </a:tr>
              <a:tr h="558637">
                <a:tc>
                  <a:txBody>
                    <a:bodyPr/>
                    <a:lstStyle/>
                    <a:p>
                      <a:pPr algn="l"/>
                      <a:r>
                        <a:rPr lang="en-GB" sz="1800" dirty="0">
                          <a:solidFill>
                            <a:schemeClr val="tx1"/>
                          </a:solidFill>
                          <a:latin typeface="Arial" panose="020B0604020202020204" pitchFamily="34" charset="0"/>
                          <a:cs typeface="Arial" panose="020B0604020202020204" pitchFamily="34" charset="0"/>
                        </a:rPr>
                        <a:t>Rates of Re-Offending – Frequency</a:t>
                      </a:r>
                    </a:p>
                    <a:p>
                      <a:pPr algn="l"/>
                      <a:r>
                        <a:rPr lang="en-GB" sz="1400" dirty="0">
                          <a:solidFill>
                            <a:schemeClr val="tx1"/>
                          </a:solidFill>
                          <a:latin typeface="Arial" panose="020B0604020202020204" pitchFamily="34" charset="0"/>
                          <a:cs typeface="Arial" panose="020B0604020202020204" pitchFamily="34" charset="0"/>
                        </a:rPr>
                        <a:t>(Apr-17 -  Mar-18)</a:t>
                      </a:r>
                    </a:p>
                  </a:txBody>
                  <a:tcPr anchor="ctr"/>
                </a:tc>
                <a:tc>
                  <a:txBody>
                    <a:bodyPr/>
                    <a:lstStyle/>
                    <a:p>
                      <a:pPr algn="ctr"/>
                      <a:r>
                        <a:rPr lang="en-GB" sz="1800" dirty="0">
                          <a:solidFill>
                            <a:schemeClr val="tx1"/>
                          </a:solidFill>
                          <a:latin typeface="Arial" panose="020B0604020202020204" pitchFamily="34" charset="0"/>
                          <a:cs typeface="Arial" panose="020B0604020202020204" pitchFamily="34" charset="0"/>
                        </a:rPr>
                        <a:t>2.38</a:t>
                      </a:r>
                    </a:p>
                  </a:txBody>
                  <a:tcPr anchor="ctr"/>
                </a:tc>
                <a:tc>
                  <a:txBody>
                    <a:bodyPr/>
                    <a:lstStyle/>
                    <a:p>
                      <a:pPr algn="ctr"/>
                      <a:r>
                        <a:rPr lang="en-GB" sz="1800" dirty="0">
                          <a:solidFill>
                            <a:schemeClr val="tx1"/>
                          </a:solidFill>
                          <a:latin typeface="Arial" panose="020B0604020202020204" pitchFamily="34" charset="0"/>
                          <a:cs typeface="Arial" panose="020B0604020202020204" pitchFamily="34" charset="0"/>
                        </a:rPr>
                        <a:t>3.54</a:t>
                      </a:r>
                    </a:p>
                  </a:txBody>
                  <a:tcPr anchor="ctr"/>
                </a:tc>
                <a:tc>
                  <a:txBody>
                    <a:bodyPr/>
                    <a:lstStyle/>
                    <a:p>
                      <a:pPr algn="ctr"/>
                      <a:r>
                        <a:rPr lang="en-GB" sz="1800" dirty="0">
                          <a:latin typeface="Arial" panose="020B0604020202020204" pitchFamily="34" charset="0"/>
                          <a:cs typeface="Arial" panose="020B0604020202020204" pitchFamily="34" charset="0"/>
                        </a:rPr>
                        <a:t>-49.2%</a:t>
                      </a:r>
                    </a:p>
                  </a:txBody>
                  <a:tcPr anchor="ctr"/>
                </a:tc>
                <a:extLst>
                  <a:ext uri="{0D108BD9-81ED-4DB2-BD59-A6C34878D82A}">
                    <a16:rowId xmlns:a16="http://schemas.microsoft.com/office/drawing/2014/main" val="1379734353"/>
                  </a:ext>
                </a:extLst>
              </a:tr>
              <a:tr h="558637">
                <a:tc>
                  <a:txBody>
                    <a:bodyPr/>
                    <a:lstStyle/>
                    <a:p>
                      <a:pPr algn="l"/>
                      <a:r>
                        <a:rPr lang="en-GB" sz="1800" dirty="0">
                          <a:solidFill>
                            <a:schemeClr val="tx1"/>
                          </a:solidFill>
                          <a:latin typeface="Arial" panose="020B0604020202020204" pitchFamily="34" charset="0"/>
                          <a:cs typeface="Arial" panose="020B0604020202020204" pitchFamily="34" charset="0"/>
                        </a:rPr>
                        <a:t>Children sentenced to custody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latin typeface="Arial" panose="020B0604020202020204" pitchFamily="34" charset="0"/>
                          <a:cs typeface="Arial" panose="020B0604020202020204" pitchFamily="34" charset="0"/>
                        </a:rPr>
                        <a:t>(Jul-19 to Jun-20)</a:t>
                      </a:r>
                    </a:p>
                  </a:txBody>
                  <a:tcPr anchor="ctr"/>
                </a:tc>
                <a:tc>
                  <a:txBody>
                    <a:bodyPr/>
                    <a:lstStyle/>
                    <a:p>
                      <a:pPr algn="ctr"/>
                      <a:r>
                        <a:rPr lang="en-GB" sz="1800" dirty="0">
                          <a:solidFill>
                            <a:schemeClr val="tx1"/>
                          </a:solidFill>
                          <a:latin typeface="Arial" panose="020B0604020202020204" pitchFamily="34" charset="0"/>
                          <a:cs typeface="Arial" panose="020B0604020202020204" pitchFamily="34" charset="0"/>
                        </a:rPr>
                        <a:t>7</a:t>
                      </a:r>
                    </a:p>
                  </a:txBody>
                  <a:tcPr anchor="ctr"/>
                </a:tc>
                <a:tc>
                  <a:txBody>
                    <a:bodyPr/>
                    <a:lstStyle/>
                    <a:p>
                      <a:pPr algn="ctr"/>
                      <a:r>
                        <a:rPr lang="en-GB" sz="1800" dirty="0">
                          <a:solidFill>
                            <a:schemeClr val="tx1"/>
                          </a:solidFill>
                          <a:latin typeface="Arial" panose="020B0604020202020204" pitchFamily="34" charset="0"/>
                          <a:cs typeface="Arial" panose="020B0604020202020204" pitchFamily="34" charset="0"/>
                        </a:rPr>
                        <a:t>79 (8 average)</a:t>
                      </a:r>
                    </a:p>
                  </a:txBody>
                  <a:tcPr anchor="ctr"/>
                </a:tc>
                <a:tc>
                  <a:txBody>
                    <a:bodyPr/>
                    <a:lstStyle/>
                    <a:p>
                      <a:pPr algn="ctr"/>
                      <a:r>
                        <a:rPr lang="en-GB" sz="1800" dirty="0">
                          <a:latin typeface="Arial" panose="020B0604020202020204" pitchFamily="34" charset="0"/>
                          <a:cs typeface="Arial" panose="020B0604020202020204" pitchFamily="34" charset="0"/>
                        </a:rPr>
                        <a:t>-30% (3 cases)</a:t>
                      </a:r>
                    </a:p>
                  </a:txBody>
                  <a:tcPr anchor="ctr"/>
                </a:tc>
                <a:extLst>
                  <a:ext uri="{0D108BD9-81ED-4DB2-BD59-A6C34878D82A}">
                    <a16:rowId xmlns:a16="http://schemas.microsoft.com/office/drawing/2014/main" val="3480420157"/>
                  </a:ext>
                </a:extLst>
              </a:tr>
            </a:tbl>
          </a:graphicData>
        </a:graphic>
      </p:graphicFrame>
      <p:sp>
        <p:nvSpPr>
          <p:cNvPr id="2" name="TextBox 1">
            <a:extLst>
              <a:ext uri="{FF2B5EF4-FFF2-40B4-BE49-F238E27FC236}">
                <a16:creationId xmlns:a16="http://schemas.microsoft.com/office/drawing/2014/main" id="{BFB748E5-D369-4757-A711-359513889843}"/>
              </a:ext>
            </a:extLst>
          </p:cNvPr>
          <p:cNvSpPr txBox="1"/>
          <p:nvPr/>
        </p:nvSpPr>
        <p:spPr>
          <a:xfrm>
            <a:off x="2564298" y="671658"/>
            <a:ext cx="9255701" cy="553998"/>
          </a:xfrm>
          <a:prstGeom prst="rect">
            <a:avLst/>
          </a:prstGeom>
          <a:solidFill>
            <a:schemeClr val="bg1"/>
          </a:solidFill>
        </p:spPr>
        <p:txBody>
          <a:bodyPr wrap="square" lIns="91440" tIns="45720" rIns="91440" bIns="45720" rtlCol="0" anchor="t">
            <a:spAutoFit/>
          </a:bodyPr>
          <a:lstStyle/>
          <a:p>
            <a:r>
              <a:rPr lang="en-GB" sz="3000" b="1" dirty="0">
                <a:latin typeface="Arial"/>
                <a:cs typeface="Arial"/>
              </a:rPr>
              <a:t>Bolton YOT performance overview</a:t>
            </a:r>
            <a:endParaRPr lang="en-US" sz="3000" b="1" dirty="0">
              <a:latin typeface="Arial"/>
              <a:cs typeface="Arial"/>
            </a:endParaRPr>
          </a:p>
        </p:txBody>
      </p:sp>
      <p:sp>
        <p:nvSpPr>
          <p:cNvPr id="6" name="TextBox 5">
            <a:extLst>
              <a:ext uri="{FF2B5EF4-FFF2-40B4-BE49-F238E27FC236}">
                <a16:creationId xmlns:a16="http://schemas.microsoft.com/office/drawing/2014/main" id="{CDA60633-B6B3-4AFE-9557-987A22986D15}"/>
              </a:ext>
            </a:extLst>
          </p:cNvPr>
          <p:cNvSpPr txBox="1"/>
          <p:nvPr/>
        </p:nvSpPr>
        <p:spPr>
          <a:xfrm>
            <a:off x="2564298" y="1297669"/>
            <a:ext cx="6274190" cy="369332"/>
          </a:xfrm>
          <a:prstGeom prst="rect">
            <a:avLst/>
          </a:prstGeom>
          <a:noFill/>
        </p:spPr>
        <p:txBody>
          <a:bodyPr wrap="square">
            <a:spAutoFit/>
          </a:bodyPr>
          <a:lstStyle/>
          <a:p>
            <a:r>
              <a:rPr lang="en-GB" dirty="0">
                <a:solidFill>
                  <a:srgbClr val="404040"/>
                </a:solidFill>
                <a:latin typeface="Arial" panose="020B0604020202020204" pitchFamily="34" charset="0"/>
                <a:ea typeface="Calibri" panose="020F0502020204030204" pitchFamily="34" charset="0"/>
                <a:cs typeface="Arial" panose="020B0604020202020204" pitchFamily="34" charset="0"/>
              </a:rPr>
              <a:t>Recent </a:t>
            </a:r>
            <a:r>
              <a:rPr lang="en-GB" sz="1800" dirty="0">
                <a:solidFill>
                  <a:srgbClr val="404040"/>
                </a:solidFill>
                <a:effectLst/>
                <a:latin typeface="Arial" panose="020B0604020202020204" pitchFamily="34" charset="0"/>
                <a:ea typeface="Calibri" panose="020F0502020204030204" pitchFamily="34" charset="0"/>
                <a:cs typeface="Arial" panose="020B0604020202020204" pitchFamily="34" charset="0"/>
              </a:rPr>
              <a:t>YJB Stat Release</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463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6EDEC58-FA1E-4DCA-BB95-4389D1BC7677}"/>
              </a:ext>
            </a:extLst>
          </p:cNvPr>
          <p:cNvSpPr txBox="1"/>
          <p:nvPr/>
        </p:nvSpPr>
        <p:spPr>
          <a:xfrm>
            <a:off x="2560653" y="650495"/>
            <a:ext cx="5460654" cy="553998"/>
          </a:xfrm>
          <a:prstGeom prst="rect">
            <a:avLst/>
          </a:prstGeom>
          <a:solidFill>
            <a:schemeClr val="bg1"/>
          </a:solidFill>
        </p:spPr>
        <p:txBody>
          <a:bodyPr wrap="square" rtlCol="0">
            <a:spAutoFit/>
          </a:bodyPr>
          <a:lstStyle/>
          <a:p>
            <a:r>
              <a:rPr lang="en-GB" sz="3000" b="1" dirty="0">
                <a:latin typeface="Arial" panose="020B0604020202020204" pitchFamily="34" charset="0"/>
                <a:cs typeface="Arial" panose="020B0604020202020204" pitchFamily="34" charset="0"/>
              </a:rPr>
              <a:t>Youth Offending Profile</a:t>
            </a:r>
          </a:p>
        </p:txBody>
      </p:sp>
      <p:pic>
        <p:nvPicPr>
          <p:cNvPr id="2" name="Picture 1">
            <a:extLst>
              <a:ext uri="{FF2B5EF4-FFF2-40B4-BE49-F238E27FC236}">
                <a16:creationId xmlns:a16="http://schemas.microsoft.com/office/drawing/2014/main" id="{A92A3B5B-D84B-41DC-ABF7-1F9F32484B68}"/>
              </a:ext>
            </a:extLst>
          </p:cNvPr>
          <p:cNvPicPr>
            <a:picLocks noChangeAspect="1"/>
          </p:cNvPicPr>
          <p:nvPr/>
        </p:nvPicPr>
        <p:blipFill>
          <a:blip r:embed="rId3"/>
          <a:stretch>
            <a:fillRect/>
          </a:stretch>
        </p:blipFill>
        <p:spPr>
          <a:xfrm>
            <a:off x="1897976" y="1588652"/>
            <a:ext cx="3735910" cy="3674216"/>
          </a:xfrm>
          <a:prstGeom prst="rect">
            <a:avLst/>
          </a:prstGeom>
          <a:ln>
            <a:solidFill>
              <a:schemeClr val="tx1"/>
            </a:solidFill>
          </a:ln>
        </p:spPr>
      </p:pic>
      <p:pic>
        <p:nvPicPr>
          <p:cNvPr id="3" name="Picture 2">
            <a:extLst>
              <a:ext uri="{FF2B5EF4-FFF2-40B4-BE49-F238E27FC236}">
                <a16:creationId xmlns:a16="http://schemas.microsoft.com/office/drawing/2014/main" id="{9B46202C-38CE-4C21-8B07-3E8892A7BCBA}"/>
              </a:ext>
            </a:extLst>
          </p:cNvPr>
          <p:cNvPicPr>
            <a:picLocks noChangeAspect="1"/>
          </p:cNvPicPr>
          <p:nvPr/>
        </p:nvPicPr>
        <p:blipFill>
          <a:blip r:embed="rId4"/>
          <a:stretch>
            <a:fillRect/>
          </a:stretch>
        </p:blipFill>
        <p:spPr>
          <a:xfrm>
            <a:off x="6193328" y="1588652"/>
            <a:ext cx="3957407" cy="3674216"/>
          </a:xfrm>
          <a:prstGeom prst="rect">
            <a:avLst/>
          </a:prstGeom>
          <a:ln>
            <a:solidFill>
              <a:schemeClr val="tx1"/>
            </a:solidFill>
          </a:ln>
        </p:spPr>
      </p:pic>
      <p:sp>
        <p:nvSpPr>
          <p:cNvPr id="6" name="TextBox 5">
            <a:extLst>
              <a:ext uri="{FF2B5EF4-FFF2-40B4-BE49-F238E27FC236}">
                <a16:creationId xmlns:a16="http://schemas.microsoft.com/office/drawing/2014/main" id="{56B9BDD6-B65D-4092-AFE6-F15DC09967D6}"/>
              </a:ext>
            </a:extLst>
          </p:cNvPr>
          <p:cNvSpPr txBox="1"/>
          <p:nvPr/>
        </p:nvSpPr>
        <p:spPr>
          <a:xfrm>
            <a:off x="2560653" y="1204493"/>
            <a:ext cx="6274190" cy="369332"/>
          </a:xfrm>
          <a:prstGeom prst="rect">
            <a:avLst/>
          </a:prstGeom>
          <a:noFill/>
        </p:spPr>
        <p:txBody>
          <a:bodyPr wrap="square">
            <a:spAutoFit/>
          </a:bodyPr>
          <a:lstStyle/>
          <a:p>
            <a:r>
              <a:rPr lang="en-GB" dirty="0">
                <a:solidFill>
                  <a:srgbClr val="404040"/>
                </a:solidFill>
                <a:latin typeface="Arial" panose="020B0604020202020204" pitchFamily="34" charset="0"/>
                <a:ea typeface="Calibri" panose="020F0502020204030204" pitchFamily="34" charset="0"/>
                <a:cs typeface="Arial" panose="020B0604020202020204" pitchFamily="34" charset="0"/>
              </a:rPr>
              <a:t>Presented as an example taken from cases as at July</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1770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6EDEC58-FA1E-4DCA-BB95-4389D1BC7677}"/>
              </a:ext>
            </a:extLst>
          </p:cNvPr>
          <p:cNvSpPr txBox="1"/>
          <p:nvPr/>
        </p:nvSpPr>
        <p:spPr>
          <a:xfrm>
            <a:off x="2637161" y="828157"/>
            <a:ext cx="8842076" cy="553998"/>
          </a:xfrm>
          <a:prstGeom prst="rect">
            <a:avLst/>
          </a:prstGeom>
          <a:solidFill>
            <a:schemeClr val="bg1"/>
          </a:solidFill>
        </p:spPr>
        <p:txBody>
          <a:bodyPr wrap="square" rtlCol="0">
            <a:spAutoFit/>
          </a:bodyPr>
          <a:lstStyle/>
          <a:p>
            <a:r>
              <a:rPr lang="en-GB" sz="3000" b="1" dirty="0">
                <a:latin typeface="Arial" panose="020B0604020202020204" pitchFamily="34" charset="0"/>
                <a:cs typeface="Arial" panose="020B0604020202020204" pitchFamily="34" charset="0"/>
              </a:rPr>
              <a:t>Bolton Vision</a:t>
            </a:r>
          </a:p>
        </p:txBody>
      </p:sp>
      <p:sp>
        <p:nvSpPr>
          <p:cNvPr id="9" name="TextBox 8">
            <a:extLst>
              <a:ext uri="{FF2B5EF4-FFF2-40B4-BE49-F238E27FC236}">
                <a16:creationId xmlns:a16="http://schemas.microsoft.com/office/drawing/2014/main" id="{8499D0E6-D567-4C4B-BCF4-096ECC965D93}"/>
              </a:ext>
            </a:extLst>
          </p:cNvPr>
          <p:cNvSpPr txBox="1"/>
          <p:nvPr/>
        </p:nvSpPr>
        <p:spPr>
          <a:xfrm>
            <a:off x="391505" y="1732287"/>
            <a:ext cx="11537897" cy="1646605"/>
          </a:xfrm>
          <a:prstGeom prst="rect">
            <a:avLst/>
          </a:prstGeom>
          <a:noFill/>
        </p:spPr>
        <p:txBody>
          <a:bodyPr wrap="square" rtlCol="0">
            <a:spAutoFit/>
          </a:bodyPr>
          <a:lstStyle/>
          <a:p>
            <a:pPr>
              <a:spcAft>
                <a:spcPts val="600"/>
              </a:spcAft>
            </a:pPr>
            <a:r>
              <a:rPr lang="en-GB" sz="2400" dirty="0">
                <a:latin typeface="Arial" panose="020B0604020202020204" pitchFamily="34" charset="0"/>
                <a:cs typeface="Arial" panose="020B0604020202020204" pitchFamily="34" charset="0"/>
              </a:rPr>
              <a:t>The Bolton Vision Partnership has developed this vision for Bolton;</a:t>
            </a:r>
          </a:p>
          <a:p>
            <a:pPr algn="ctr">
              <a:spcAft>
                <a:spcPts val="600"/>
              </a:spcAft>
            </a:pPr>
            <a:r>
              <a:rPr lang="en-GB" sz="2400" b="1" i="1" dirty="0">
                <a:latin typeface="Arial" panose="020B0604020202020204" pitchFamily="34" charset="0"/>
                <a:cs typeface="Arial" panose="020B0604020202020204" pitchFamily="34" charset="0"/>
              </a:rPr>
              <a:t>“</a:t>
            </a:r>
            <a:r>
              <a:rPr lang="en-GB" sz="2400" b="1" dirty="0">
                <a:latin typeface="Arial" panose="020B0604020202020204" pitchFamily="34" charset="0"/>
                <a:cs typeface="Arial" panose="020B0604020202020204" pitchFamily="34" charset="0"/>
              </a:rPr>
              <a:t>Bolton will be a vibrant place, built on strong cohesive communities, successful businesses, and healthy residents. It will be a welcoming place where people choose to study, work and put down roots”</a:t>
            </a:r>
            <a:endParaRPr lang="en-GB" sz="2400" b="1" i="1"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1D60BA2E-DC87-4B55-B121-781C5D201BB5}"/>
              </a:ext>
            </a:extLst>
          </p:cNvPr>
          <p:cNvSpPr txBox="1"/>
          <p:nvPr/>
        </p:nvSpPr>
        <p:spPr>
          <a:xfrm>
            <a:off x="391505" y="3470821"/>
            <a:ext cx="11087732" cy="2015936"/>
          </a:xfrm>
          <a:prstGeom prst="rect">
            <a:avLst/>
          </a:prstGeom>
          <a:noFill/>
        </p:spPr>
        <p:txBody>
          <a:bodyPr wrap="square" rtlCol="0">
            <a:spAutoFit/>
          </a:bodyPr>
          <a:lstStyle/>
          <a:p>
            <a:pPr>
              <a:spcAft>
                <a:spcPts val="600"/>
              </a:spcAft>
            </a:pPr>
            <a:r>
              <a:rPr lang="en-GB" sz="2400" dirty="0">
                <a:latin typeface="Arial" panose="020B0604020202020204" pitchFamily="34" charset="0"/>
                <a:cs typeface="Arial" panose="020B0604020202020204" pitchFamily="34" charset="0"/>
              </a:rPr>
              <a:t>The ‘Guiding Principles’ which underpin the Council’s work with its partners across the borough are;</a:t>
            </a:r>
          </a:p>
          <a:p>
            <a:pPr marL="342900" indent="-342900">
              <a:buFont typeface="Arial" panose="020B0604020202020204" pitchFamily="34" charset="0"/>
              <a:buChar char="•"/>
            </a:pPr>
            <a:r>
              <a:rPr lang="en-GB" sz="2400" b="1" dirty="0">
                <a:latin typeface="Arial" panose="020B0604020202020204" pitchFamily="34" charset="0"/>
                <a:cs typeface="Arial" panose="020B0604020202020204" pitchFamily="34" charset="0"/>
              </a:rPr>
              <a:t>Inclusive growth and prosperity</a:t>
            </a:r>
          </a:p>
          <a:p>
            <a:pPr marL="342900" indent="-342900">
              <a:buFont typeface="Arial" panose="020B0604020202020204" pitchFamily="34" charset="0"/>
              <a:buChar char="•"/>
            </a:pPr>
            <a:r>
              <a:rPr lang="en-GB" sz="2400" b="1" dirty="0">
                <a:latin typeface="Arial" panose="020B0604020202020204" pitchFamily="34" charset="0"/>
                <a:cs typeface="Arial" panose="020B0604020202020204" pitchFamily="34" charset="0"/>
              </a:rPr>
              <a:t>Protecting the most vulnerable</a:t>
            </a:r>
          </a:p>
          <a:p>
            <a:pPr marL="342900" indent="-342900">
              <a:buFont typeface="Arial" panose="020B0604020202020204" pitchFamily="34" charset="0"/>
              <a:buChar char="•"/>
            </a:pPr>
            <a:r>
              <a:rPr lang="en-GB" sz="2400" b="1" dirty="0">
                <a:latin typeface="Arial" panose="020B0604020202020204" pitchFamily="34" charset="0"/>
                <a:cs typeface="Arial" panose="020B0604020202020204" pitchFamily="34" charset="0"/>
              </a:rPr>
              <a:t>Reforming our services in partnership</a:t>
            </a:r>
          </a:p>
        </p:txBody>
      </p:sp>
    </p:spTree>
    <p:extLst>
      <p:ext uri="{BB962C8B-B14F-4D97-AF65-F5344CB8AC3E}">
        <p14:creationId xmlns:p14="http://schemas.microsoft.com/office/powerpoint/2010/main" val="6558877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olton Council Presentation Template  -  Compatibility Mode" id="{13FC799C-6090-444F-BBF9-6D9904BADD99}" vid="{12A94E79-4638-42DF-8FC1-4EF2005C57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E6FD830CE4F814EA84C76EB91BEB2A8" ma:contentTypeVersion="4" ma:contentTypeDescription="Create a new document." ma:contentTypeScope="" ma:versionID="d5f710b28211f44b5f4af43ca0033256">
  <xsd:schema xmlns:xsd="http://www.w3.org/2001/XMLSchema" xmlns:xs="http://www.w3.org/2001/XMLSchema" xmlns:p="http://schemas.microsoft.com/office/2006/metadata/properties" xmlns:ns2="9509aab3-a5cf-48f7-b799-6125c7d775d7" targetNamespace="http://schemas.microsoft.com/office/2006/metadata/properties" ma:root="true" ma:fieldsID="0437e3354ec23b146625b926ae6fff92" ns2:_="">
    <xsd:import namespace="9509aab3-a5cf-48f7-b799-6125c7d775d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09aab3-a5cf-48f7-b799-6125c7d775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4B542AA-7E4D-419D-9E6F-0E2223EC9D29}">
  <ds:schemaRefs>
    <ds:schemaRef ds:uri="http://schemas.microsoft.com/sharepoint/v3/contenttype/forms"/>
  </ds:schemaRefs>
</ds:datastoreItem>
</file>

<file path=customXml/itemProps2.xml><?xml version="1.0" encoding="utf-8"?>
<ds:datastoreItem xmlns:ds="http://schemas.openxmlformats.org/officeDocument/2006/customXml" ds:itemID="{02BA3616-E740-4ADD-85F9-2D1DB4BBD6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09aab3-a5cf-48f7-b799-6125c7d775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9A7E9E-FAEC-45A4-AD55-096569B716FC}">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9509aab3-a5cf-48f7-b799-6125c7d775d7"/>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Bolton Council Powerpoint Template</Template>
  <TotalTime>2004</TotalTime>
  <Words>2190</Words>
  <Application>Microsoft Office PowerPoint</Application>
  <PresentationFormat>Widescreen</PresentationFormat>
  <Paragraphs>241</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Helvetica</vt:lpstr>
      <vt:lpstr>Times New Roman</vt:lpstr>
      <vt:lpstr>Wingdings</vt:lpstr>
      <vt:lpstr>Office Theme</vt:lpstr>
      <vt:lpstr>Bolton Council   Youth Offending Team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Foy, Jenny</dc:creator>
  <cp:lastModifiedBy>Jenny Foy</cp:lastModifiedBy>
  <cp:revision>167</cp:revision>
  <cp:lastPrinted>2020-02-25T12:39:38Z</cp:lastPrinted>
  <dcterms:created xsi:type="dcterms:W3CDTF">2019-07-03T10:56:17Z</dcterms:created>
  <dcterms:modified xsi:type="dcterms:W3CDTF">2020-11-27T09:08:27Z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0x0101009E6FD830CE4F814EA84C76EB91BEB2A8</vt:lpwstr>
  </property>
</Properties>
</file>